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0" r:id="rId3"/>
    <p:sldId id="261" r:id="rId4"/>
    <p:sldId id="259" r:id="rId5"/>
    <p:sldId id="263" r:id="rId6"/>
    <p:sldId id="265" r:id="rId7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緒方　千佳子" initials="緒方　千佳子" lastIdx="1" clrIdx="0">
    <p:extLst>
      <p:ext uri="{19B8F6BF-5375-455C-9EA6-DF929625EA0E}">
        <p15:presenceInfo xmlns:p15="http://schemas.microsoft.com/office/powerpoint/2012/main" userId="S-1-5-21-161959346-1900351369-444732941-1597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86" d="100"/>
          <a:sy n="86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2EE4D729-BCE1-4300-8FA9-98F1DF3446FC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6A0DD58B-F2C1-43C2-8880-494AEC4CB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2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DD58B-F2C1-43C2-8880-494AEC4CBF5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953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EA3-C543-48A7-9E25-A18889FE7C48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EAB99F-D1D2-42F3-B71A-DDFEBA222CF9}"/>
              </a:ext>
            </a:extLst>
          </p:cNvPr>
          <p:cNvSpPr txBox="1"/>
          <p:nvPr/>
        </p:nvSpPr>
        <p:spPr>
          <a:xfrm>
            <a:off x="232229" y="122354"/>
            <a:ext cx="5602514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18FDF4D-05A0-412F-93C6-B6737E6E8532}"/>
              </a:ext>
            </a:extLst>
          </p:cNvPr>
          <p:cNvSpPr/>
          <p:nvPr/>
        </p:nvSpPr>
        <p:spPr>
          <a:xfrm>
            <a:off x="232229" y="1529122"/>
            <a:ext cx="12351657" cy="5619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１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NOT requested to close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Facilities essential for social lives, Social welfare facilities, etc.】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⇒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Requested to take appropriate infection prevention measures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(*Act on Special Measures against Pandemic Influenza, Article24, Clause 9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ts val="1200"/>
              </a:lnSpc>
            </a:pP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２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close</a:t>
            </a:r>
            <a:r>
              <a:rPr lang="ja-JP" alt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１）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close under the Act 【Entertainment facilities,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theaters, meeting/exhibition</a:t>
            </a:r>
          </a:p>
          <a:p>
            <a:pPr>
              <a:lnSpc>
                <a:spcPts val="22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facilities, sports/amusement facilities, education facilities】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  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(Article24, Clause 9 of the Act)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If they don’t obey : An individual request/instruction will be considered based on the Article 45, Clause 2 and 3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of the Act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Facilities’ names will be publicized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</a:pP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（１）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２　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Facilities requested use restrictions under the Act (The following facilities 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with floor areas over 1000㎡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Universities/colleges, tutoring schools, etc.,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museums, etc., hotels and inns, commercial facilities】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 ⇒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(Article24, Clause 9 of the Act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⇒If they don’t obey : An individual request/instruction will be considered based on the Article 45, Clause 2 and 3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of the Act (Facilities’ names will be publicized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>
              <a:lnSpc>
                <a:spcPts val="1200"/>
              </a:lnSpc>
            </a:pPr>
            <a:endParaRPr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Facilities to be asked cooperation NOT based on the Act(The following facilities with 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floor areas of 1000㎡ or </a:t>
            </a:r>
          </a:p>
          <a:p>
            <a:pPr>
              <a:lnSpc>
                <a:spcPts val="22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Universities/colleges, tutoring schools, etc.,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museums, etc., hotels and inns, commercial facilities 】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⇒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(NOT based on the Act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） </a:t>
            </a:r>
          </a:p>
          <a:p>
            <a:pPr>
              <a:lnSpc>
                <a:spcPts val="2500"/>
              </a:lnSpc>
            </a:pPr>
            <a:endParaRPr lang="en-US" altLang="ja-JP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17DFE4-FBC6-49A8-A34A-973449409326}"/>
              </a:ext>
            </a:extLst>
          </p:cNvPr>
          <p:cNvSpPr/>
          <p:nvPr/>
        </p:nvSpPr>
        <p:spPr>
          <a:xfrm>
            <a:off x="232229" y="690344"/>
            <a:ext cx="4344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April 14 to May 6, 2020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A2D69D-F1F4-43E2-B87D-50BE4C800B95}"/>
              </a:ext>
            </a:extLst>
          </p:cNvPr>
          <p:cNvSpPr/>
          <p:nvPr/>
        </p:nvSpPr>
        <p:spPr>
          <a:xfrm>
            <a:off x="232229" y="1129012"/>
            <a:ext cx="3443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Outline of the measures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39948" y="1944891"/>
            <a:ext cx="277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Hereinafter referred to as “the Act”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9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10561" y="85546"/>
            <a:ext cx="363572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Details of the measures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0561" y="1052545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（１</a:t>
            </a:r>
            <a:r>
              <a:rPr kumimoji="1"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essential for social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60929"/>
              </p:ext>
            </p:extLst>
          </p:nvPr>
        </p:nvGraphicFramePr>
        <p:xfrm>
          <a:off x="399245" y="1413980"/>
          <a:ext cx="11211772" cy="365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1772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</a:tblGrid>
              <a:tr h="3269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institutions: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clinics, pharmacies,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82844"/>
                  </a:ext>
                </a:extLst>
              </a:tr>
              <a:tr h="27744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Daily necessities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stores: 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wholesale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markets, grocery stores, department stores, home centers, </a:t>
                      </a:r>
                    </a:p>
                    <a:p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daily necessities corners at supermarkets, convenience stores, etc.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　　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40317"/>
                  </a:ext>
                </a:extLst>
              </a:tr>
              <a:tr h="713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Meal service facilities: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r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estaurants(including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pubs),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cafés, etc.</a:t>
                      </a:r>
                      <a:r>
                        <a:rPr kumimoji="1" lang="ja-JP" altLang="en-US" sz="14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delivery/take out  services)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　　　　　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※Requested business hours : 5:00am to 8:00pm;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Alcoholic beverages service: Until 7:00pm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　　　　　（</a:t>
                      </a: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Delivery/take</a:t>
                      </a:r>
                      <a:r>
                        <a:rPr kumimoji="1" lang="en-US" altLang="ja-JP" sz="14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services NOT included)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469798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Housing, lodging facilities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hotels and inns, apartment houses, boarding houses,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016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Transportation: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taxies, rent-a-cars,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railways, ships, aircraft, logistics services(delivery service),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289635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Factories: 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factories,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working places,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53046"/>
                  </a:ext>
                </a:extLst>
              </a:tr>
              <a:tr h="310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institutions,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 offices: banks, stock markets,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brokerage firms, insurance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companies, public offices,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52755"/>
                  </a:ext>
                </a:extLst>
              </a:tr>
              <a:tr h="297242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　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 organizations, funeral halls, public bathhouses, pawn shops, veterinary clinics, barbers/hair salons, 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laundries,  waste treatment-related companies,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5162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44638" y="5332134"/>
            <a:ext cx="524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Social welfare facilities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9245" y="584397"/>
            <a:ext cx="11022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NOT requested to close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※Requested to take appropriate infection prevention measures </a:t>
            </a:r>
          </a:p>
          <a:p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(Article24, Clause 9 of the Act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25062"/>
              </p:ext>
            </p:extLst>
          </p:nvPr>
        </p:nvGraphicFramePr>
        <p:xfrm>
          <a:off x="370544" y="5698818"/>
          <a:ext cx="11240473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905">
                  <a:extLst>
                    <a:ext uri="{9D8B030D-6E8A-4147-A177-3AD203B41FA5}">
                      <a16:colId xmlns:a16="http://schemas.microsoft.com/office/drawing/2014/main" val="3881408904"/>
                    </a:ext>
                  </a:extLst>
                </a:gridCol>
                <a:gridCol w="9103568">
                  <a:extLst>
                    <a:ext uri="{9D8B030D-6E8A-4147-A177-3AD203B41FA5}">
                      <a16:colId xmlns:a16="http://schemas.microsoft.com/office/drawing/2014/main" val="246278693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30565"/>
                  </a:ext>
                </a:extLst>
              </a:tr>
              <a:tr h="33079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welfare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nurseries, after-school nurseries, long-term care facilities,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other facilities related to these welfare services, facilities providing health and medical services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20658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31192" y="6570055"/>
            <a:ext cx="11801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Day-care or 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short-period users are requested to refrain from visiting facilities as much as possible, if their family can care  them.(</a:t>
            </a: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Article24, (Clause 9 of the Act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74306" y="5064280"/>
            <a:ext cx="11211771" cy="27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※(“Facilities essential for social lives” are determined based on the “Basic response policies for the novel coronavirus control” revised on April 7, 2020)</a:t>
            </a:r>
            <a:endParaRPr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995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60609" y="207357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２　</a:t>
            </a:r>
            <a:r>
              <a:rPr kumimoji="1"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close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379974"/>
              </p:ext>
            </p:extLst>
          </p:nvPr>
        </p:nvGraphicFramePr>
        <p:xfrm>
          <a:off x="360609" y="1145987"/>
          <a:ext cx="11629624" cy="453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4156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370291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 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Entertainment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cabarets, night clubs, dance halls, bars, nude studios, obscene theaters, strip show theaters,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private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movie theaters, Internet cafés, comic cafés, karaoke boxes, archery shooting saloons, horse parlor, bike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race ticket offices, music clubs,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facility use restrictions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(Article24, Clause 9 of the Act</a:t>
                      </a: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⇒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they don’t obey: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request/instruction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be considered based on the </a:t>
                      </a: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45, Clause 2 and 3 of the Act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Facilities’ names will be publicized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8977"/>
                  </a:ext>
                </a:extLst>
              </a:tr>
              <a:tr h="42563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theaters, movie theaters, variety 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53047"/>
                  </a:ext>
                </a:extLst>
              </a:tr>
              <a:tr h="779047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Meeting/exhibition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halls, auditoriums, exhibition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halls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162399"/>
                  </a:ext>
                </a:extLst>
              </a:tr>
              <a:tr h="1078684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Sports/amusement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 such as g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ymnasiums, swimming pools, bowling alleys and amusement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 such as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mah-jongg game parlors,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pachinko parlors, game centers,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124011"/>
                  </a:ext>
                </a:extLst>
              </a:tr>
              <a:tr h="441234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⑤ 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1" lang="en-US" altLang="ja-JP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except universities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colleges</a:t>
                      </a: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79622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58842" y="676672"/>
            <a:ext cx="11831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（１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１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close under the Act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78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174776"/>
              </p:ext>
            </p:extLst>
          </p:nvPr>
        </p:nvGraphicFramePr>
        <p:xfrm>
          <a:off x="360608" y="1349185"/>
          <a:ext cx="11629624" cy="2823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712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958703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Universities/colleges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tutoring 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facilities such as universities/colleges,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training schools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 schools, etc.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schools, tutoring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schools, etc.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facility use restrictions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(Article24, Clause 9 of the Act</a:t>
                      </a: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⇒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they don’t obey: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request/instruction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be considered based on the </a:t>
                      </a: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45, Clause 2 and 3 of the Act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Facilities’ names will be publicized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403273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etc.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libraries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343528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and inns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hotels, inns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spaces ONLY)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74680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 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other than daily necessities retailers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 offering services NOT essential in daily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lives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958631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59725" y="557711"/>
            <a:ext cx="11831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２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requested use restrictions under the Act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           (The following facilities with floor areas over 1000㎡ ) 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72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400405"/>
              </p:ext>
            </p:extLst>
          </p:nvPr>
        </p:nvGraphicFramePr>
        <p:xfrm>
          <a:off x="360609" y="1215320"/>
          <a:ext cx="11629624" cy="3884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478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4798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Universities/colleges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tutoring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facilities such as universities/colleges,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training schools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 schools, etc.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schools, tutoring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schools, etc.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※Facilities with total floor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areas of 100㎡ or under can operate after 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taking appropriate infection prevention measures.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cooperation in facility 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restrictions, etc.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(NOT based on the Act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 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cooperation in appropriate responses,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referring to the 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to stop operations of facilities 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total floor areas of over 1000㎡</a:t>
                      </a: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370661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etc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libraries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376423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and inns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hotels, inns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spaces ONLY)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130995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 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other than daily necessities retailers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 offering services NOT essential in daily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lives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※Stores with total floor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areas of 100㎡ or under can operate after 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taking appropriate infection prevention measures.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711516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71923" y="568990"/>
            <a:ext cx="10868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to be asked cooperation NOT based on the Act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The following facilities with floor areas of 1000㎡ or under)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87428" y="205277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1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252343" y="252155"/>
            <a:ext cx="9542172" cy="562153"/>
          </a:xfrm>
        </p:spPr>
        <p:txBody>
          <a:bodyPr>
            <a:normAutofit/>
          </a:bodyPr>
          <a:lstStyle/>
          <a:p>
            <a:pPr algn="ctr"/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Examples of “Appropriate Preventive Measures for Infections”</a:t>
            </a:r>
            <a:endParaRPr lang="ja-JP" altLang="en-US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071695"/>
              </p:ext>
            </p:extLst>
          </p:nvPr>
        </p:nvGraphicFramePr>
        <p:xfrm>
          <a:off x="1252343" y="800263"/>
          <a:ext cx="9542172" cy="55224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71889">
                  <a:extLst>
                    <a:ext uri="{9D8B030D-6E8A-4147-A177-3AD203B41FA5}">
                      <a16:colId xmlns:a16="http://schemas.microsoft.com/office/drawing/2014/main" val="3436367502"/>
                    </a:ext>
                  </a:extLst>
                </a:gridCol>
                <a:gridCol w="7470283">
                  <a:extLst>
                    <a:ext uri="{9D8B030D-6E8A-4147-A177-3AD203B41FA5}">
                      <a16:colId xmlns:a16="http://schemas.microsoft.com/office/drawing/2014/main" val="3074433051"/>
                    </a:ext>
                  </a:extLst>
                </a:gridCol>
              </a:tblGrid>
              <a:tr h="338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Aim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Examples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94225"/>
                  </a:ext>
                </a:extLst>
              </a:tr>
              <a:tr h="4387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Prevent people with fever from entering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Taking employees’ temperature and checking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their health, and suspend them if they have fever of 37.5</a:t>
                      </a:r>
                      <a:r>
                        <a:rPr lang="ja-JP" altLang="en-U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℃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or higher and/or poor physical condition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8117818"/>
                  </a:ext>
                </a:extLst>
              </a:tr>
              <a:tr h="4387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Taking guests’ temperature and checking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their health and stop them from entering if they have fever of 37.5</a:t>
                      </a:r>
                      <a:r>
                        <a:rPr lang="ja-JP" altLang="en-U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℃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or higher and/or poor physical condition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372345"/>
                  </a:ext>
                </a:extLst>
              </a:tr>
              <a:tr h="37038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Prevent Three Cs</a:t>
                      </a:r>
                    </a:p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(Closed</a:t>
                      </a:r>
                      <a:r>
                        <a:rPr lang="en-US" altLang="ja-JP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spaces, Crowded places and Close-contact settings)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Limiting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entry, taking measures to avoid letting guests in lines closely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570891"/>
                  </a:ext>
                </a:extLst>
              </a:tr>
              <a:tr h="4525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Air ventilation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(opening windows on two different directions at the same time)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8961824"/>
                  </a:ext>
                </a:extLst>
              </a:tr>
              <a:tr h="4387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Cancelation of meeting where attendees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get close(telephone or web meeting is recommended)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0458331"/>
                  </a:ext>
                </a:extLst>
              </a:tr>
              <a:tr h="40216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Changing layout of office to secure enough space, etc.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138879"/>
                  </a:ext>
                </a:extLst>
              </a:tr>
              <a:tr h="43874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infection by contact or droplet transmission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Encouraging employees to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wear a face mask, wash and disinfect hands and implement cough etiquette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108615"/>
                  </a:ext>
                </a:extLst>
              </a:tr>
              <a:tr h="3899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Encouraging guests to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wash and disinfect hands and implement cough etiquette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211467"/>
                  </a:ext>
                </a:extLst>
              </a:tr>
              <a:tr h="3777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Disinfecting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offices and shops regularly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200011"/>
                  </a:ext>
                </a:extLst>
              </a:tr>
              <a:tr h="377788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Dividing space and</a:t>
                      </a:r>
                      <a:r>
                        <a:rPr lang="en-US" altLang="ja-JP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other measures at counter service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432791"/>
                  </a:ext>
                </a:extLst>
              </a:tr>
              <a:tr h="36135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Prevent infection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during the operating time 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Encouraging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staggered working hours, commuting </a:t>
                      </a:r>
                      <a:r>
                        <a:rPr lang="en-US" altLang="ja-JP" sz="1400" b="1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by car, 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etc.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9470146"/>
                  </a:ext>
                </a:extLst>
              </a:tr>
              <a:tr h="3899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Limitin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 the number of employees at the office(home teleworking is recommended)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1883624"/>
                  </a:ext>
                </a:extLst>
              </a:tr>
              <a:tr h="3074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Cancelation of official trips </a:t>
                      </a:r>
                      <a:r>
                        <a:rPr lang="en-US" altLang="ja-JP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(telephone or web meeting is recommended)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298570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265583" y="156877"/>
            <a:ext cx="194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199429" y="106293"/>
            <a:ext cx="1843315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Provisional Translation</a:t>
            </a:r>
            <a:endParaRPr kumimoji="1" lang="ja-JP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86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859</Words>
  <PresentationFormat>ワイド画面</PresentationFormat>
  <Paragraphs>146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Examples of “Appropriate Preventive Measures for Infections”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2020-04-14T07:19:39Z</cp:lastPrinted>
  <dcterms:created xsi:type="dcterms:W3CDTF">2020-04-06T02:06:27Z</dcterms:created>
  <dcterms:modified xsi:type="dcterms:W3CDTF">2020-04-14T23:46:33Z</dcterms:modified>
</cp:coreProperties>
</file>