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0" r:id="rId2"/>
    <p:sldId id="281" r:id="rId3"/>
    <p:sldId id="259" r:id="rId4"/>
    <p:sldId id="276" r:id="rId5"/>
    <p:sldId id="264" r:id="rId6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385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3" y="1"/>
            <a:ext cx="4302970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5" y="3272015"/>
            <a:ext cx="7941628" cy="2675950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841"/>
            <a:ext cx="4301385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3" y="6456841"/>
            <a:ext cx="4302970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120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46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3858" y="2679211"/>
            <a:ext cx="11983647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 and drink without chatting</a:t>
            </a:r>
          </a:p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to wear a mask</a:t>
            </a:r>
          </a:p>
          <a:p>
            <a:pPr>
              <a:lnSpc>
                <a:spcPts val="23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※Especially in “5 Situations of high infection risk” presented by government’s coronavirus subcommittee (Attached)  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300"/>
              </a:lnSpc>
              <a:defRPr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245" y="175788"/>
            <a:ext cx="1141239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based on the Response Policy at the Yellow Stage(Warning)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225" y="623132"/>
            <a:ext cx="12541718" cy="13631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①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Areas: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Entire Osaka Prefecture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②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Period: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During the Yellow Stage 1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(From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11 to 28, 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2020)</a:t>
            </a:r>
          </a:p>
          <a:p>
            <a:pPr>
              <a:lnSpc>
                <a:spcPts val="25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*subject to change depending on the infection spread situation</a:t>
            </a:r>
          </a:p>
          <a:p>
            <a:pPr>
              <a:lnSpc>
                <a:spcPts val="25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③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Details: Based on the relevant law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014455" y="629998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187" y="1886991"/>
            <a:ext cx="1106986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Calling on residents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2496" y="2274116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0777" y="4911862"/>
            <a:ext cx="1149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(or don’t have a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“COVID-19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afety sticker”).</a:t>
            </a:r>
            <a:endParaRPr lang="en-US" altLang="ja-JP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589" y="4045789"/>
            <a:ext cx="11415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To the elderly, family members who have daily contact with the elderly and staff members working in elderly</a:t>
            </a:r>
          </a:p>
          <a:p>
            <a:pPr lvl="0">
              <a:defRPr/>
            </a:pP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and medial facilities, etc., avoid visiting places with high risk of infection and be tested as soon as possible</a:t>
            </a:r>
          </a:p>
          <a:p>
            <a:pPr lvl="0">
              <a:defRPr/>
            </a:pP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when having any symptoms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6738" y="3733820"/>
            <a:ext cx="11142172" cy="3785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en-US" altLang="ja-JP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Avoid</a:t>
            </a:r>
            <a:r>
              <a:rPr kumimoji="1" lang="en-US" altLang="ja-JP" sz="1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“Three Cs” where droplets of saliva can scatter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5589" y="6151764"/>
            <a:ext cx="12301354" cy="3872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700" b="1" dirty="0" smtClean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Refrain from chatting without wearing a mask at resting, smoking and dressing rooms etc.  </a:t>
            </a:r>
            <a:endParaRPr kumimoji="1" lang="en-US" altLang="ja-JP" sz="17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1422" y="5518794"/>
            <a:ext cx="1106986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to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communities and universities, etc.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3859" y="6426049"/>
            <a:ext cx="11706896" cy="387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staggered year-end and New Year holidays</a:t>
            </a:r>
            <a:r>
              <a:rPr lang="ja-JP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en-US" altLang="ja-JP" sz="170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6738" y="5865347"/>
            <a:ext cx="11142172" cy="387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ja-JP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a mask and ventilate the </a:t>
            </a:r>
            <a:r>
              <a:rPr lang="en-US" altLang="ja-JP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thoroughly </a:t>
            </a:r>
            <a:r>
              <a:rPr lang="en-US" altLang="ja-JP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work place or school.</a:t>
            </a:r>
            <a:r>
              <a:rPr lang="ja-JP" altLang="en-US" sz="1700" b="1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en-US" altLang="ja-JP" sz="170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6122" y="2633729"/>
            <a:ext cx="11646150" cy="1021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395643" y="44730"/>
            <a:ext cx="1597982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(Attached)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27916" y="87101"/>
            <a:ext cx="7367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Excerption from the suggestion of government’s </a:t>
            </a:r>
            <a:r>
              <a:rPr lang="en-US" altLang="ja-JP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 </a:t>
            </a:r>
            <a:r>
              <a:rPr lang="en-US" altLang="ja-JP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subcommittee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63" y="686967"/>
            <a:ext cx="10659757" cy="595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1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-183143" y="392672"/>
            <a:ext cx="11500833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events (including ones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hosted/co-hosted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by Osaka Prefecture)</a:t>
            </a:r>
            <a:endParaRPr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600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8214" y="774813"/>
            <a:ext cx="11500833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event organizers: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to thoroughly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industry and take thorough infection tracing measures such as using “COCOA” (the national government’s contact confirming App) and  Osaka COVID-19 Tracing System, and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participant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38520" y="2402738"/>
            <a:ext cx="11900219" cy="409342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solidFill>
                  <a:srgbClr val="FF0000"/>
                </a:solidFill>
              </a:rPr>
              <a:t>The regulations are as the attached sheet, provided </a:t>
            </a:r>
            <a:r>
              <a:rPr lang="en-US" altLang="ja-JP" sz="2000" b="1" dirty="0">
                <a:solidFill>
                  <a:srgbClr val="FF0000"/>
                </a:solidFill>
              </a:rPr>
              <a:t>the industry-specific guidelines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are revised and necessary infection prevention measures are thoroughly taken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holding an event that requires traveling across the nation or an event with over 1,000 participants,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Osaka Prefecture beforehand about the holding conditions of the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/>
              <a:t>The regulations are subject to change in accordance with the national government, if the nationwide </a:t>
            </a:r>
            <a:r>
              <a:rPr lang="en-US" altLang="ja-JP" sz="2000" b="1" dirty="0"/>
              <a:t>spread of infections or clusters at </a:t>
            </a:r>
            <a:r>
              <a:rPr lang="en-US" altLang="ja-JP" sz="2000" b="1" dirty="0" smtClean="0"/>
              <a:t>events occur and the national government</a:t>
            </a:r>
            <a:endParaRPr lang="en-US" altLang="ja-JP" sz="2000" b="1" dirty="0"/>
          </a:p>
          <a:p>
            <a:pPr lvl="0"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changes the industry-specific guidelines or criteria for the capacity and number </a:t>
            </a:r>
            <a:r>
              <a:rPr lang="en-US" altLang="ja-JP" sz="2000" b="1" dirty="0"/>
              <a:t>of </a:t>
            </a:r>
            <a:r>
              <a:rPr lang="en-US" altLang="ja-JP" sz="2000" b="1" dirty="0" smtClean="0"/>
              <a:t>  </a:t>
            </a:r>
          </a:p>
          <a:p>
            <a:pPr lvl="0"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participants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en-US" altLang="ja-JP" sz="2000" b="1" dirty="0" smtClean="0"/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/>
              <a:t>It </a:t>
            </a:r>
            <a:r>
              <a:rPr lang="en-US" altLang="ja-JP" sz="2000" b="1" dirty="0"/>
              <a:t>is being considered to request to refrain from holding events if appropriate infection prevention measures </a:t>
            </a:r>
            <a:r>
              <a:rPr lang="en-US" altLang="ja-JP" sz="2000" b="1" dirty="0" smtClean="0"/>
              <a:t>or risk </a:t>
            </a:r>
            <a:r>
              <a:rPr lang="en-US" altLang="ja-JP" sz="2000" b="1" dirty="0"/>
              <a:t>countermeasures are not taken or prepared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92693"/>
              </p:ext>
            </p:extLst>
          </p:nvPr>
        </p:nvGraphicFramePr>
        <p:xfrm>
          <a:off x="272598" y="3174155"/>
          <a:ext cx="11814627" cy="3488299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526833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Exhibitions, Regional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Events,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Nationwide festivals, </a:t>
                      </a:r>
                    </a:p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outdoor music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festivals,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8599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Classification 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control and appropriate behavior in the area can be secured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 can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be identified by the list of participants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control and appropriate behavior in the area are difficult to be secured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•Difficult to identify the participants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the list etc.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4761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Possible Event Examples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•Exhibitions</a:t>
                      </a:r>
                      <a:r>
                        <a:rPr lang="ja-JP" alt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number of 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be controlled)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•Regional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events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•Nationwide/wide-area fireworks displays, outdoor music festivals, etc.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596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Requirements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for Holding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where loud shouts/cheers or singing are expected, ensure up to 50% of venue's capacity, or one meter enough physical distance between individuals is secured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other than mentioned above, ensure up to 100% of venue's capacity, or enough distance where "3Cs" and physical contacts can be avoided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the guidelines for infection prevention are thoroughly complied with.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meter enough (social/physical) distance between individuals must be secured.</a:t>
                      </a:r>
                      <a:b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it is difficult, careful judgement about holding an event or not is required.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85120"/>
              </p:ext>
            </p:extLst>
          </p:nvPr>
        </p:nvGraphicFramePr>
        <p:xfrm>
          <a:off x="261258" y="511139"/>
          <a:ext cx="11825967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0655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674569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90765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2679978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3568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Period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Capacity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Conditions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Upper Limit of P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articipants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1165741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September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 to the end of November, 2021 for the time being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8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ceremonies, exhibitions, etc. 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8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sports events, public competitions,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events at live music clubs or night clubs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841639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61257" y="2912545"/>
            <a:ext cx="12415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※There must be a vacant seat between different groups. Among the same group of less than 5, vacant seats are not necessary and in that case, capacity condition of 50% can be exceeded.  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329863" y="98518"/>
            <a:ext cx="1649248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 Sheet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07844" y="6612667"/>
            <a:ext cx="63712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※For more details, please refer to the national government’s notification dated on September 11, 2021</a:t>
            </a:r>
            <a:endParaRPr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5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3339" y="282479"/>
            <a:ext cx="1116184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en-US" altLang="ja-JP" sz="2400" b="1" u="sng" dirty="0"/>
              <a:t>Facilities</a:t>
            </a:r>
            <a:r>
              <a:rPr lang="ja-JP" altLang="en-US" sz="2400" b="1" u="sng" dirty="0"/>
              <a:t>（</a:t>
            </a:r>
            <a:r>
              <a:rPr lang="en-US" altLang="ja-JP" sz="2400" b="1" u="sng" dirty="0"/>
              <a:t>including ones owned by Osaka </a:t>
            </a:r>
            <a:r>
              <a:rPr lang="en-US" altLang="ja-JP" sz="2400" b="1" u="sng" dirty="0" smtClean="0"/>
              <a:t>Prefecture)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are requested to facility owners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112" y="1386501"/>
            <a:ext cx="11679024" cy="203132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Elderly and medical facilities should ask their staff members, employees of related facilities, 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residents/inpatients of the facilities, and visitors from outside  for taking thorough infection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prevention measures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employees of elderly and medical facilities have any symptoms, encourage them to be tested.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7112" y="1588326"/>
            <a:ext cx="11681138" cy="15564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7112" y="3144800"/>
            <a:ext cx="11517365" cy="286232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Comply with guidelines for each industry (use the declaration of the infection prevention sticker) </a:t>
            </a: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４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Take infection tracing measures  such as using “COCOA,” (the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national government’s contact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confirming App), Osaka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COVID-19 Tracing System, and  making a participant list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５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Encourage the employees of nightlife-related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such as bars, clubs, cabarets, and host clubs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 tested if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they have any slight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r>
              <a:rPr lang="ja-JP" altLang="en-US" dirty="0"/>
              <a:t>　　</a:t>
            </a:r>
            <a:r>
              <a:rPr lang="en-US" altLang="ja-JP" dirty="0" smtClean="0"/>
              <a:t>※Testing at interim stations in </a:t>
            </a:r>
            <a:r>
              <a:rPr lang="en-US" altLang="ja-JP" i="1" dirty="0" smtClean="0"/>
              <a:t>Minami</a:t>
            </a:r>
            <a:r>
              <a:rPr lang="en-US" altLang="ja-JP" dirty="0" smtClean="0"/>
              <a:t> area continues to be implemented.</a:t>
            </a:r>
            <a:endParaRPr lang="en-US" altLang="ja-JP" dirty="0"/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1075</Words>
  <Application>Microsoft Office PowerPoint</Application>
  <PresentationFormat>ワイド画面</PresentationFormat>
  <Paragraphs>98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北本　治</dc:creator>
  <cp:lastModifiedBy>北本　治</cp:lastModifiedBy>
  <cp:revision>29</cp:revision>
  <cp:lastPrinted>2020-11-12T06:04:23Z</cp:lastPrinted>
  <dcterms:created xsi:type="dcterms:W3CDTF">2020-05-20T11:17:35Z</dcterms:created>
  <dcterms:modified xsi:type="dcterms:W3CDTF">2020-11-20T05:18:04Z</dcterms:modified>
</cp:coreProperties>
</file>