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3" r:id="rId2"/>
    <p:sldId id="274" r:id="rId3"/>
    <p:sldId id="278" r:id="rId4"/>
    <p:sldId id="275" r:id="rId5"/>
  </p:sldIdLst>
  <p:sldSz cx="12192000" cy="6858000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67" d="100"/>
          <a:sy n="67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3090" y="1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56760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3090" y="6456760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385" cy="34083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083" y="1"/>
            <a:ext cx="4302970" cy="34083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505" y="3272015"/>
            <a:ext cx="7941628" cy="2675950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6841"/>
            <a:ext cx="4301385" cy="340834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083" y="6456841"/>
            <a:ext cx="4302970" cy="340834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440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7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5" y="175788"/>
            <a:ext cx="1055778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Requests based on the Response Policy at the Yellow Stage(Warning)</a:t>
            </a:r>
            <a:endParaRPr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7051" y="840375"/>
            <a:ext cx="11902409" cy="136313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①　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Areas:</a:t>
            </a: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Entire Osaka Prefecture</a:t>
            </a: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ja-JP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500"/>
              </a:lnSpc>
            </a:pP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②　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Period:</a:t>
            </a: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ja-JP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During the Yellow Stage 1</a:t>
            </a:r>
            <a:r>
              <a:rPr lang="en-US" altLang="ja-JP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(From October 10 to November 15, 2020)</a:t>
            </a:r>
          </a:p>
          <a:p>
            <a:pPr>
              <a:lnSpc>
                <a:spcPts val="2500"/>
              </a:lnSpc>
            </a:pP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</a:t>
            </a:r>
            <a:r>
              <a:rPr lang="en-US" altLang="ja-JP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*subject to change depending on the infection spread situation</a:t>
            </a:r>
          </a:p>
          <a:p>
            <a:pPr>
              <a:lnSpc>
                <a:spcPts val="2500"/>
              </a:lnSpc>
            </a:pP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③  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Details: Based on the relevant law</a:t>
            </a:r>
            <a:endParaRPr lang="en-US" altLang="ja-JP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7170" y="3446471"/>
            <a:ext cx="11142172" cy="154281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9245" y="2163531"/>
            <a:ext cx="4036277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Calling on </a:t>
            </a:r>
            <a:r>
              <a:rPr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residents</a:t>
            </a:r>
            <a:endParaRPr lang="en-US" altLang="ja-JP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1868" y="2589683"/>
            <a:ext cx="1168113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Request: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17170" y="5104262"/>
            <a:ext cx="10931156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 </a:t>
            </a:r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visiting </a:t>
            </a:r>
            <a:r>
              <a:rPr lang="en-US" altLang="ja-JP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eateries with entertainment services or offering alcohol, which don’t </a:t>
            </a:r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comply with </a:t>
            </a:r>
          </a:p>
          <a:p>
            <a:pPr>
              <a:lnSpc>
                <a:spcPts val="2200"/>
              </a:lnSpc>
            </a:pPr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ja-JP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determined for each industry (</a:t>
            </a:r>
            <a:r>
              <a:rPr lang="en-US" altLang="ja-JP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don’t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have a “declaration of infection prevention sticker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.”)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51868" y="3373457"/>
            <a:ext cx="562851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To: 1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elderly</a:t>
            </a:r>
          </a:p>
          <a:p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Family members who have daily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contact with the elderly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Staff members working in elderly </a:t>
            </a: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and medical facilities, etc.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88256" y="4168861"/>
            <a:ext cx="6589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having any symptoms, be tested as </a:t>
            </a:r>
          </a:p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soon as possible</a:t>
            </a:r>
          </a:p>
        </p:txBody>
      </p:sp>
      <p:sp>
        <p:nvSpPr>
          <p:cNvPr id="4" name="右中かっこ 3"/>
          <p:cNvSpPr/>
          <p:nvPr/>
        </p:nvSpPr>
        <p:spPr>
          <a:xfrm>
            <a:off x="5678139" y="3561449"/>
            <a:ext cx="257431" cy="1252616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105605" y="3707960"/>
            <a:ext cx="6589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Avoid visiting places with high risk of infection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17170" y="2925639"/>
            <a:ext cx="11142172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・</a:t>
            </a:r>
            <a:r>
              <a:rPr lang="en-US" altLang="ja-JP" b="1" dirty="0" smtClean="0">
                <a:solidFill>
                  <a:srgbClr val="FF0000"/>
                </a:solidFill>
              </a:rPr>
              <a:t>Avoid “Three Cs” where droplets of saliva can scatter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17170" y="5659285"/>
            <a:ext cx="11270018" cy="113877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ja-JP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 to </a:t>
            </a:r>
            <a:r>
              <a:rPr lang="en-US" altLang="ja-JP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economic communities and universities, etc.</a:t>
            </a:r>
          </a:p>
          <a:p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appropriate infection prevention measures, such as arousing the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attention of   </a:t>
            </a:r>
          </a:p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 or students 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20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-183143" y="392672"/>
            <a:ext cx="11500833" cy="70788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●</a:t>
            </a:r>
            <a:r>
              <a:rPr lang="en-US" altLang="ja-JP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Holding events (including ones </a:t>
            </a:r>
            <a:r>
              <a:rPr lang="en-US" altLang="ja-JP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hosted/co-hosted </a:t>
            </a:r>
            <a:r>
              <a:rPr lang="en-US" altLang="ja-JP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by Osaka Prefecture)</a:t>
            </a:r>
            <a:endParaRPr lang="ja-JP" alt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ja-JP" altLang="en-US" sz="1600" u="sng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8214" y="774813"/>
            <a:ext cx="11500833" cy="147732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event organizers: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 to thoroughly </a:t>
            </a:r>
            <a:r>
              <a:rPr lang="en-US" altLang="ja-JP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comply with the guidelines determined for each industry and take thorough infection tracing measures such as using “COCOA” (the national government’s contact confirming App) and  Osaka COVID-19 Tracing System, and </a:t>
            </a:r>
            <a:r>
              <a:rPr lang="en-US" altLang="ja-JP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</a:t>
            </a:r>
            <a:r>
              <a:rPr lang="en-US" altLang="ja-JP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participant </a:t>
            </a:r>
            <a:r>
              <a:rPr lang="en-US" altLang="ja-JP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38520" y="2402738"/>
            <a:ext cx="11900219" cy="409342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 smtClean="0"/>
              <a:t>The regulations will be eased as the attached sheet, provided </a:t>
            </a:r>
            <a:r>
              <a:rPr lang="en-US" altLang="ja-JP" sz="2000" b="1" dirty="0"/>
              <a:t>the industry-specific guidelines </a:t>
            </a:r>
            <a:r>
              <a:rPr lang="en-US" altLang="ja-JP" sz="2000" b="1" dirty="0" smtClean="0"/>
              <a:t>are revised and necessary infection prevention measures are thoroughly taken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0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holding an event that requires traveling across the nation or an event with over 1,000 participants,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consult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Osaka Prefecture beforehand about the holding conditions of the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altLang="ja-JP" sz="2000" b="1" dirty="0" smtClean="0"/>
              <a:t>The regulations are subject to change in accordance with the national government, if the nationwide </a:t>
            </a:r>
            <a:r>
              <a:rPr lang="en-US" altLang="ja-JP" sz="2000" b="1" dirty="0"/>
              <a:t>spread of infections or clusters at </a:t>
            </a:r>
            <a:r>
              <a:rPr lang="en-US" altLang="ja-JP" sz="2000" b="1" dirty="0" smtClean="0"/>
              <a:t>events occur and the national government</a:t>
            </a:r>
            <a:endParaRPr lang="en-US" altLang="ja-JP" sz="2000" b="1" dirty="0"/>
          </a:p>
          <a:p>
            <a:pPr lvl="0">
              <a:defRPr/>
            </a:pPr>
            <a:r>
              <a:rPr lang="en-US" altLang="ja-JP" sz="2000" b="1" dirty="0"/>
              <a:t> </a:t>
            </a:r>
            <a:r>
              <a:rPr lang="en-US" altLang="ja-JP" sz="2000" b="1" dirty="0" smtClean="0"/>
              <a:t>    changes the industry-specific guidelines or criteria for the capacity and number </a:t>
            </a:r>
            <a:r>
              <a:rPr lang="en-US" altLang="ja-JP" sz="2000" b="1" dirty="0"/>
              <a:t>of </a:t>
            </a:r>
            <a:r>
              <a:rPr lang="en-US" altLang="ja-JP" sz="2000" b="1" dirty="0" smtClean="0"/>
              <a:t>  </a:t>
            </a:r>
          </a:p>
          <a:p>
            <a:pPr lvl="0">
              <a:defRPr/>
            </a:pPr>
            <a:r>
              <a:rPr lang="en-US" altLang="ja-JP" sz="2000" b="1" dirty="0"/>
              <a:t> </a:t>
            </a:r>
            <a:r>
              <a:rPr lang="en-US" altLang="ja-JP" sz="2000" b="1" dirty="0" smtClean="0"/>
              <a:t>    participants</a:t>
            </a:r>
          </a:p>
          <a:p>
            <a:pPr marL="342900" lvl="0" indent="-342900">
              <a:buFont typeface="Wingdings" panose="05000000000000000000" pitchFamily="2" charset="2"/>
              <a:buChar char="Ø"/>
              <a:defRPr/>
            </a:pPr>
            <a:endParaRPr lang="en-US" altLang="ja-JP" sz="2000" b="1" dirty="0" smtClean="0"/>
          </a:p>
          <a:p>
            <a:pPr marL="342900" lvl="0" indent="-342900">
              <a:buFont typeface="Wingdings" panose="05000000000000000000" pitchFamily="2" charset="2"/>
              <a:buChar char="Ø"/>
              <a:defRPr/>
            </a:pPr>
            <a:r>
              <a:rPr lang="en-US" altLang="ja-JP" sz="2000" b="1" dirty="0" smtClean="0"/>
              <a:t>It </a:t>
            </a:r>
            <a:r>
              <a:rPr lang="en-US" altLang="ja-JP" sz="2000" b="1" dirty="0"/>
              <a:t>is being considered to request to refrain from holding events if appropriate infection prevention measures </a:t>
            </a:r>
            <a:r>
              <a:rPr lang="en-US" altLang="ja-JP" sz="2000" b="1" dirty="0" smtClean="0"/>
              <a:t>or risk </a:t>
            </a:r>
            <a:r>
              <a:rPr lang="en-US" altLang="ja-JP" sz="2000" b="1" dirty="0"/>
              <a:t>countermeasures are not taken or prepared</a:t>
            </a:r>
            <a:endParaRPr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413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287035"/>
              </p:ext>
            </p:extLst>
          </p:nvPr>
        </p:nvGraphicFramePr>
        <p:xfrm>
          <a:off x="272598" y="3174155"/>
          <a:ext cx="11814627" cy="3488299"/>
        </p:xfrm>
        <a:graphic>
          <a:graphicData uri="http://schemas.openxmlformats.org/drawingml/2006/table">
            <a:tbl>
              <a:tblPr/>
              <a:tblGrid>
                <a:gridCol w="1676027">
                  <a:extLst>
                    <a:ext uri="{9D8B030D-6E8A-4147-A177-3AD203B41FA5}">
                      <a16:colId xmlns:a16="http://schemas.microsoft.com/office/drawing/2014/main" val="3101460769"/>
                    </a:ext>
                  </a:extLst>
                </a:gridCol>
                <a:gridCol w="5964770">
                  <a:extLst>
                    <a:ext uri="{9D8B030D-6E8A-4147-A177-3AD203B41FA5}">
                      <a16:colId xmlns:a16="http://schemas.microsoft.com/office/drawing/2014/main" val="2422769014"/>
                    </a:ext>
                  </a:extLst>
                </a:gridCol>
                <a:gridCol w="4173830">
                  <a:extLst>
                    <a:ext uri="{9D8B030D-6E8A-4147-A177-3AD203B41FA5}">
                      <a16:colId xmlns:a16="http://schemas.microsoft.com/office/drawing/2014/main" val="1011084544"/>
                    </a:ext>
                  </a:extLst>
                </a:gridCol>
              </a:tblGrid>
              <a:tr h="526833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Exhibitions, Regional</a:t>
                      </a:r>
                      <a:r>
                        <a:rPr lang="en-US" altLang="ja-JP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Events, etc.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Nationwide festivals, </a:t>
                      </a:r>
                    </a:p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outdoor music</a:t>
                      </a:r>
                      <a:r>
                        <a:rPr lang="en-US" altLang="ja-JP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festivals, etc.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39269"/>
                  </a:ext>
                </a:extLst>
              </a:tr>
              <a:tr h="8599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Classification </a:t>
                      </a:r>
                    </a:p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of Events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•Entrance/exit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control and appropriate behavior in the area can be secured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</a:b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•Participants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can move freely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</a:b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•Participants can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be identified by the list of participants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•Entrance/exit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control and appropriate behavior in the area are difficult to be secured</a:t>
                      </a:r>
                      <a: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•Participants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can move freely</a:t>
                      </a:r>
                      <a: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•Difficult to identify the participants 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by the list etc.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6087087"/>
                  </a:ext>
                </a:extLst>
              </a:tr>
              <a:tr h="4761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Possible Event Examples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•Exhibitions</a:t>
                      </a:r>
                      <a:r>
                        <a:rPr lang="ja-JP" alt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number of participants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can be controlled)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</a:b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•Regional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events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•Nationwide/wide-area fireworks displays, outdoor music festivals, etc.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2148985"/>
                  </a:ext>
                </a:extLst>
              </a:tr>
              <a:tr h="15967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Requirements</a:t>
                      </a:r>
                    </a:p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for Holding Events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Following requirements must be met for the time being, </a:t>
                      </a:r>
                    </a:p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For events where loud shouts/cheers or singing are expected, ensure up to 50% of venue's capacity, or one meter enough physical distance between individuals is secured if the capacity is not specified.</a:t>
                      </a:r>
                    </a:p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For events other than mentioned above, ensure up to 100% of venue's capacity, or enough distance where "3Cs" and physical contacts can be avoided if the capacity is not specified.</a:t>
                      </a:r>
                    </a:p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provided that the guidelines for infection prevention are thoroughly complied with.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Following requirements must be met for the time being, </a:t>
                      </a:r>
                    </a:p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One meter enough (social/physical) distance between individuals must be secured.</a:t>
                      </a:r>
                      <a:b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If it is difficult, careful judgement about holding an event or not is required.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2937000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612380"/>
              </p:ext>
            </p:extLst>
          </p:nvPr>
        </p:nvGraphicFramePr>
        <p:xfrm>
          <a:off x="261258" y="511139"/>
          <a:ext cx="11825967" cy="2423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0655">
                  <a:extLst>
                    <a:ext uri="{9D8B030D-6E8A-4147-A177-3AD203B41FA5}">
                      <a16:colId xmlns:a16="http://schemas.microsoft.com/office/drawing/2014/main" val="3124404839"/>
                    </a:ext>
                  </a:extLst>
                </a:gridCol>
                <a:gridCol w="3674569">
                  <a:extLst>
                    <a:ext uri="{9D8B030D-6E8A-4147-A177-3AD203B41FA5}">
                      <a16:colId xmlns:a16="http://schemas.microsoft.com/office/drawing/2014/main" val="4036489531"/>
                    </a:ext>
                  </a:extLst>
                </a:gridCol>
                <a:gridCol w="3690765">
                  <a:extLst>
                    <a:ext uri="{9D8B030D-6E8A-4147-A177-3AD203B41FA5}">
                      <a16:colId xmlns:a16="http://schemas.microsoft.com/office/drawing/2014/main" val="1022711929"/>
                    </a:ext>
                  </a:extLst>
                </a:gridCol>
                <a:gridCol w="2679978">
                  <a:extLst>
                    <a:ext uri="{9D8B030D-6E8A-4147-A177-3AD203B41FA5}">
                      <a16:colId xmlns:a16="http://schemas.microsoft.com/office/drawing/2014/main" val="3803860384"/>
                    </a:ext>
                  </a:extLst>
                </a:gridCol>
              </a:tblGrid>
              <a:tr h="3568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Period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Capacity</a:t>
                      </a:r>
                      <a:r>
                        <a:rPr kumimoji="1" lang="en-US" altLang="ja-JP" sz="1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Conditions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Upper Limit of P</a:t>
                      </a:r>
                      <a:r>
                        <a:rPr kumimoji="1" lang="en-US" altLang="ja-JP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articipants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902437"/>
                  </a:ext>
                </a:extLst>
              </a:tr>
              <a:tr h="1165741"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From September</a:t>
                      </a:r>
                      <a:r>
                        <a:rPr kumimoji="1" lang="en-US" altLang="ja-JP" sz="16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19 to the end of November, 2021 for the time being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 loud</a:t>
                      </a:r>
                      <a:r>
                        <a:rPr kumimoji="1" lang="en-US" altLang="ja-JP" sz="18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shouts or cheers, etc. are expected</a:t>
                      </a:r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classical</a:t>
                      </a: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music concerts, plays, 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6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dance, traditional performances, 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ceremonies, exhibitions, etc. 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Loud </a:t>
                      </a:r>
                      <a:r>
                        <a:rPr kumimoji="1" lang="en-US" altLang="ja-JP" sz="18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shouts or cheers, etc. are expected</a:t>
                      </a:r>
                      <a:r>
                        <a:rPr kumimoji="1" lang="ja-JP" altLang="en-US" sz="16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kumimoji="1" lang="en-US" altLang="ja-JP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concerts of rock or popular music, 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sports events, public competitions, 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events at live music clubs or night clubs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</a:t>
                      </a:r>
                      <a:r>
                        <a:rPr kumimoji="1" lang="en-US" altLang="ja-JP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with capacity of more than 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10,000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people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⇒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％ 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 venue’s Capacity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 with capacity of 10,000 or less people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⇒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5,000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people</a:t>
                      </a:r>
                    </a:p>
                    <a:p>
                      <a:endParaRPr kumimoji="1" lang="en-US" altLang="ja-JP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Both “Capacity conditions” and “Maximum number of participants” must be met.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1516657"/>
                  </a:ext>
                </a:extLst>
              </a:tr>
              <a:tr h="841639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or less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 appropriate space</a:t>
                      </a:r>
                      <a:r>
                        <a:rPr kumimoji="1" lang="en-US" altLang="ja-JP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must be secured  if there are no seats.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or less(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※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 enough space</a:t>
                      </a:r>
                      <a:r>
                        <a:rPr kumimoji="1" lang="en-US" altLang="ja-JP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must be secured if there are no seats.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72600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261257" y="2912545"/>
            <a:ext cx="12415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※There must be a vacant seat between different groups. Among the same group of less than 5, vacant seats are not necessary and in that case, capacity condition of 50% can be exceeded.  </a:t>
            </a:r>
            <a:endParaRPr kumimoji="1" lang="ja-JP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0329863" y="98518"/>
            <a:ext cx="1649248" cy="35484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Attached Sheet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607844" y="6612667"/>
            <a:ext cx="637126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※For more details, please refer to the national government’s notification dated on September 11, 2021</a:t>
            </a:r>
            <a:endParaRPr lang="ja-JP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470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93339" y="282479"/>
            <a:ext cx="1116184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●</a:t>
            </a:r>
            <a:r>
              <a:rPr lang="en-US" altLang="ja-JP" sz="2400" b="1" u="sng" dirty="0"/>
              <a:t>Facilities</a:t>
            </a:r>
            <a:r>
              <a:rPr lang="ja-JP" altLang="en-US" sz="2400" b="1" u="sng" dirty="0"/>
              <a:t>（</a:t>
            </a:r>
            <a:r>
              <a:rPr lang="en-US" altLang="ja-JP" sz="2400" b="1" u="sng" dirty="0"/>
              <a:t>including ones owned by Osaka </a:t>
            </a:r>
            <a:r>
              <a:rPr lang="en-US" altLang="ja-JP" sz="2400" b="1" u="sng" dirty="0" smtClean="0"/>
              <a:t>Prefecture)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3339" y="891438"/>
            <a:ext cx="1168113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The following are requested to facility owners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7112" y="1386501"/>
            <a:ext cx="11679024" cy="203132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１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Elderly and medical facilities should ask their staff members, employees of related facilities,  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residents/inpatients of the facilities, and visitors from outside  for taking thorough infection 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prevention measures</a:t>
            </a:r>
          </a:p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２．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employees of elderly and medical facilities have any symptoms, encourage them to be tested.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57112" y="1588326"/>
            <a:ext cx="11681138" cy="155647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1517365" cy="286232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３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Comply with guidelines for each industry (use the declaration of the infection prevention sticker) </a:t>
            </a:r>
          </a:p>
          <a:p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４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Take infection tracing measures  such as using “COCOA,” (the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national government’s contact 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confirming App), Osaka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COVID-19 Tracing System, and  making a participant list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５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Encourage the employees of nightlife-related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facilities such as bars, clubs, cabarets, and host clubs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be tested if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they have any slight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r>
              <a:rPr lang="ja-JP" altLang="en-US" dirty="0"/>
              <a:t>　　</a:t>
            </a:r>
            <a:r>
              <a:rPr lang="en-US" altLang="ja-JP" dirty="0" smtClean="0"/>
              <a:t>※Testing at interim stations in </a:t>
            </a:r>
            <a:r>
              <a:rPr lang="en-US" altLang="ja-JP" i="1" dirty="0" smtClean="0"/>
              <a:t>Minami</a:t>
            </a:r>
            <a:r>
              <a:rPr lang="en-US" altLang="ja-JP" dirty="0" smtClean="0"/>
              <a:t> area continues to be implemented.</a:t>
            </a:r>
            <a:endParaRPr lang="en-US" altLang="ja-JP" dirty="0"/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1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3418</TotalTime>
  <Words>1016</Words>
  <PresentationFormat>ワイド画面</PresentationFormat>
  <Paragraphs>97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2020-10-08T08:26:35Z</cp:lastPrinted>
  <dcterms:created xsi:type="dcterms:W3CDTF">2020-05-20T11:17:35Z</dcterms:created>
  <dcterms:modified xsi:type="dcterms:W3CDTF">2020-10-08T09:26:42Z</dcterms:modified>
</cp:coreProperties>
</file>