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80" r:id="rId2"/>
    <p:sldId id="290" r:id="rId3"/>
    <p:sldId id="284" r:id="rId4"/>
    <p:sldId id="292" r:id="rId5"/>
    <p:sldId id="288" r:id="rId6"/>
    <p:sldId id="289" r:id="rId7"/>
    <p:sldId id="294" r:id="rId8"/>
    <p:sldId id="291" r:id="rId9"/>
    <p:sldId id="295" r:id="rId10"/>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DC7F779-EFF5-43C9-87A6-C67220768686}">
          <p14:sldIdLst>
            <p14:sldId id="280"/>
            <p14:sldId id="290"/>
            <p14:sldId id="284"/>
            <p14:sldId id="292"/>
            <p14:sldId id="288"/>
            <p14:sldId id="289"/>
            <p14:sldId id="294"/>
            <p14:sldId id="291"/>
            <p14:sldId id="29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4B1B"/>
    <a:srgbClr val="FF6699"/>
    <a:srgbClr val="FFFF99"/>
    <a:srgbClr val="5DFC24"/>
    <a:srgbClr val="FFFF66"/>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55" d="100"/>
          <a:sy n="55" d="100"/>
        </p:scale>
        <p:origin x="102" y="30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6" rIns="91433" bIns="45716" rtlCol="0"/>
          <a:lstStyle>
            <a:lvl1pPr algn="r">
              <a:defRPr sz="1200"/>
            </a:lvl1pPr>
          </a:lstStyle>
          <a:p>
            <a:fld id="{0CC79B56-3F93-49B8-BF5B-E2942DFEBC41}" type="datetimeFigureOut">
              <a:rPr kumimoji="1" lang="ja-JP" altLang="en-US" smtClean="0"/>
              <a:t>2020/5/28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3" tIns="45716" rIns="91433" bIns="45716" rtlCol="0" anchor="b"/>
          <a:lstStyle>
            <a:lvl1pPr algn="r">
              <a:defRPr sz="1200"/>
            </a:lvl1pPr>
          </a:lstStyle>
          <a:p>
            <a:fld id="{5BFB98CA-D6EC-4BA5-A9B2-86EEAB6615F3}" type="slidenum">
              <a:rPr kumimoji="1" lang="ja-JP" altLang="en-US" smtClean="0"/>
              <a:t>‹#›</a:t>
            </a:fld>
            <a:endParaRPr kumimoji="1" lang="ja-JP" altLang="en-US"/>
          </a:p>
        </p:txBody>
      </p:sp>
    </p:spTree>
    <p:extLst>
      <p:ext uri="{BB962C8B-B14F-4D97-AF65-F5344CB8AC3E}">
        <p14:creationId xmlns:p14="http://schemas.microsoft.com/office/powerpoint/2010/main" val="12395190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27C765-928E-4675-AE56-075D2791C904}" type="slidenum">
              <a:rPr kumimoji="1" lang="ja-JP" altLang="en-US" smtClean="0"/>
              <a:t>2</a:t>
            </a:fld>
            <a:endParaRPr kumimoji="1" lang="ja-JP" altLang="en-US"/>
          </a:p>
        </p:txBody>
      </p:sp>
    </p:spTree>
    <p:extLst>
      <p:ext uri="{BB962C8B-B14F-4D97-AF65-F5344CB8AC3E}">
        <p14:creationId xmlns:p14="http://schemas.microsoft.com/office/powerpoint/2010/main" val="3297954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27C765-928E-4675-AE56-075D2791C904}" type="slidenum">
              <a:rPr kumimoji="1" lang="ja-JP" altLang="en-US" smtClean="0"/>
              <a:t>3</a:t>
            </a:fld>
            <a:endParaRPr kumimoji="1" lang="ja-JP" altLang="en-US"/>
          </a:p>
        </p:txBody>
      </p:sp>
    </p:spTree>
    <p:extLst>
      <p:ext uri="{BB962C8B-B14F-4D97-AF65-F5344CB8AC3E}">
        <p14:creationId xmlns:p14="http://schemas.microsoft.com/office/powerpoint/2010/main" val="4264116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BFB98CA-D6EC-4BA5-A9B2-86EEAB6615F3}" type="slidenum">
              <a:rPr kumimoji="1" lang="ja-JP" altLang="en-US" smtClean="0"/>
              <a:t>4</a:t>
            </a:fld>
            <a:endParaRPr kumimoji="1" lang="ja-JP" altLang="en-US"/>
          </a:p>
        </p:txBody>
      </p:sp>
    </p:spTree>
    <p:extLst>
      <p:ext uri="{BB962C8B-B14F-4D97-AF65-F5344CB8AC3E}">
        <p14:creationId xmlns:p14="http://schemas.microsoft.com/office/powerpoint/2010/main" val="107292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152E4AF-155F-49D0-A19A-79C25145625E}" type="datetimeFigureOut">
              <a:rPr kumimoji="1" lang="ja-JP" altLang="en-US" smtClean="0"/>
              <a:t>2020/5/28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4268587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152E4AF-155F-49D0-A19A-79C25145625E}" type="datetimeFigureOut">
              <a:rPr kumimoji="1" lang="ja-JP" altLang="en-US" smtClean="0"/>
              <a:t>2020/5/28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741764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152E4AF-155F-49D0-A19A-79C25145625E}" type="datetimeFigureOut">
              <a:rPr kumimoji="1" lang="ja-JP" altLang="en-US" smtClean="0"/>
              <a:t>2020/5/28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532088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152E4AF-155F-49D0-A19A-79C25145625E}" type="datetimeFigureOut">
              <a:rPr kumimoji="1" lang="ja-JP" altLang="en-US" smtClean="0"/>
              <a:t>2020/5/28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4169515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152E4AF-155F-49D0-A19A-79C25145625E}" type="datetimeFigureOut">
              <a:rPr kumimoji="1" lang="ja-JP" altLang="en-US" smtClean="0"/>
              <a:t>2020/5/28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662566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152E4AF-155F-49D0-A19A-79C25145625E}" type="datetimeFigureOut">
              <a:rPr kumimoji="1" lang="ja-JP" altLang="en-US" smtClean="0"/>
              <a:t>2020/5/28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883752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152E4AF-155F-49D0-A19A-79C25145625E}" type="datetimeFigureOut">
              <a:rPr kumimoji="1" lang="ja-JP" altLang="en-US" smtClean="0"/>
              <a:t>2020/5/28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089656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152E4AF-155F-49D0-A19A-79C25145625E}" type="datetimeFigureOut">
              <a:rPr kumimoji="1" lang="ja-JP" altLang="en-US" smtClean="0"/>
              <a:t>2020/5/28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775666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152E4AF-155F-49D0-A19A-79C25145625E}" type="datetimeFigureOut">
              <a:rPr kumimoji="1" lang="ja-JP" altLang="en-US" smtClean="0"/>
              <a:t>2020/5/28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889477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152E4AF-155F-49D0-A19A-79C25145625E}" type="datetimeFigureOut">
              <a:rPr kumimoji="1" lang="ja-JP" altLang="en-US" smtClean="0"/>
              <a:t>2020/5/28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239326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152E4AF-155F-49D0-A19A-79C25145625E}" type="datetimeFigureOut">
              <a:rPr kumimoji="1" lang="ja-JP" altLang="en-US" smtClean="0"/>
              <a:t>2020/5/28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812753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52E4AF-155F-49D0-A19A-79C25145625E}" type="datetimeFigureOut">
              <a:rPr kumimoji="1" lang="ja-JP" altLang="en-US" smtClean="0"/>
              <a:t>2020/5/28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418583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5536" y="1279984"/>
            <a:ext cx="11914495" cy="3446562"/>
          </a:xfrm>
        </p:spPr>
        <p:txBody>
          <a:bodyPr>
            <a:normAutofit/>
          </a:bodyPr>
          <a:lstStyle/>
          <a:p>
            <a:r>
              <a:rPr lang="ja-JP" altLang="en-US" dirty="0">
                <a:latin typeface="+mj-ea"/>
              </a:rPr>
              <a:t>府独自の基準に基づく自粛要請</a:t>
            </a:r>
            <a:r>
              <a:rPr lang="ja-JP" altLang="en-US" dirty="0" smtClean="0">
                <a:latin typeface="+mj-ea"/>
              </a:rPr>
              <a:t>・</a:t>
            </a:r>
            <a:r>
              <a:rPr lang="ja-JP" altLang="en-US" dirty="0">
                <a:latin typeface="+mj-ea"/>
              </a:rPr>
              <a:t>解除</a:t>
            </a:r>
            <a:r>
              <a:rPr lang="ja-JP" altLang="en-US" dirty="0" smtClean="0">
                <a:latin typeface="+mj-ea"/>
              </a:rPr>
              <a:t>の</a:t>
            </a:r>
            <a:r>
              <a:rPr lang="ja-JP" altLang="en-US" dirty="0">
                <a:latin typeface="+mj-ea"/>
              </a:rPr>
              <a:t>基本的な考え方（案）</a:t>
            </a:r>
            <a:r>
              <a:rPr lang="en-US" altLang="ja-JP" dirty="0">
                <a:latin typeface="+mj-ea"/>
              </a:rPr>
              <a:t/>
            </a:r>
            <a:br>
              <a:rPr lang="en-US" altLang="ja-JP" dirty="0">
                <a:latin typeface="+mj-ea"/>
              </a:rPr>
            </a:br>
            <a:r>
              <a:rPr lang="en-US" altLang="ja-JP" dirty="0"/>
              <a:t/>
            </a:r>
            <a:br>
              <a:rPr lang="en-US" altLang="ja-JP" dirty="0"/>
            </a:br>
            <a:r>
              <a:rPr lang="en-US" altLang="ja-JP" dirty="0"/>
              <a:t>【</a:t>
            </a:r>
            <a:r>
              <a:rPr lang="ja-JP" altLang="en-US" dirty="0"/>
              <a:t>大阪モデル</a:t>
            </a:r>
            <a:r>
              <a:rPr lang="en-US" altLang="ja-JP" dirty="0"/>
              <a:t>】</a:t>
            </a:r>
            <a:endParaRPr kumimoji="1" lang="ja-JP" altLang="en-US" dirty="0"/>
          </a:p>
        </p:txBody>
      </p:sp>
      <p:sp>
        <p:nvSpPr>
          <p:cNvPr id="4" name="サブタイトル 3"/>
          <p:cNvSpPr>
            <a:spLocks noGrp="1"/>
          </p:cNvSpPr>
          <p:nvPr>
            <p:ph type="subTitle" idx="1"/>
          </p:nvPr>
        </p:nvSpPr>
        <p:spPr>
          <a:xfrm>
            <a:off x="1487510" y="5701295"/>
            <a:ext cx="9144000" cy="1655762"/>
          </a:xfrm>
        </p:spPr>
        <p:txBody>
          <a:bodyPr>
            <a:normAutofit/>
          </a:bodyPr>
          <a:lstStyle/>
          <a:p>
            <a:r>
              <a:rPr lang="ja-JP" altLang="en-US" sz="3200" dirty="0" smtClean="0"/>
              <a:t>５月５日　健康医療部</a:t>
            </a:r>
            <a:endParaRPr kumimoji="1" lang="ja-JP" altLang="en-US" sz="3200" dirty="0"/>
          </a:p>
        </p:txBody>
      </p:sp>
    </p:spTree>
    <p:extLst>
      <p:ext uri="{BB962C8B-B14F-4D97-AF65-F5344CB8AC3E}">
        <p14:creationId xmlns:p14="http://schemas.microsoft.com/office/powerpoint/2010/main" val="10586844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正方形/長方形 65"/>
          <p:cNvSpPr/>
          <p:nvPr/>
        </p:nvSpPr>
        <p:spPr>
          <a:xfrm>
            <a:off x="3369786" y="2296657"/>
            <a:ext cx="4390412" cy="395911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5" name="正方形/長方形 64"/>
          <p:cNvSpPr/>
          <p:nvPr/>
        </p:nvSpPr>
        <p:spPr>
          <a:xfrm>
            <a:off x="7760633" y="2296656"/>
            <a:ext cx="1025106" cy="400390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4" name="正方形/長方形 63"/>
          <p:cNvSpPr/>
          <p:nvPr/>
        </p:nvSpPr>
        <p:spPr>
          <a:xfrm>
            <a:off x="1825391" y="2296657"/>
            <a:ext cx="1526400" cy="395911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7" name="正方形/長方形 66"/>
          <p:cNvSpPr/>
          <p:nvPr/>
        </p:nvSpPr>
        <p:spPr>
          <a:xfrm>
            <a:off x="8803980" y="2296657"/>
            <a:ext cx="1759016" cy="397677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7" name="円弧 36"/>
          <p:cNvSpPr/>
          <p:nvPr/>
        </p:nvSpPr>
        <p:spPr>
          <a:xfrm rot="922845" flipH="1">
            <a:off x="1544572" y="2064360"/>
            <a:ext cx="1590827" cy="7922586"/>
          </a:xfrm>
          <a:prstGeom prst="arc">
            <a:avLst>
              <a:gd name="adj1" fmla="val 16374635"/>
              <a:gd name="adj2" fmla="val 17244704"/>
            </a:avLst>
          </a:prstGeom>
          <a:ln w="41275">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p>
        </p:txBody>
      </p:sp>
      <p:sp>
        <p:nvSpPr>
          <p:cNvPr id="19" name="テキスト ボックス 18"/>
          <p:cNvSpPr txBox="1"/>
          <p:nvPr/>
        </p:nvSpPr>
        <p:spPr>
          <a:xfrm>
            <a:off x="1852687" y="6624734"/>
            <a:ext cx="9032542" cy="461665"/>
          </a:xfrm>
          <a:prstGeom prst="rect">
            <a:avLst/>
          </a:prstGeom>
          <a:noFill/>
          <a:ln w="19050">
            <a:noFill/>
          </a:ln>
        </p:spPr>
        <p:txBody>
          <a:bodyPr wrap="square" rtlCol="0">
            <a:spAutoFit/>
          </a:bodyPr>
          <a:lstStyle/>
          <a:p>
            <a:pPr algn="r"/>
            <a:r>
              <a:rPr lang="ja-JP" altLang="en-US" sz="1200" b="1" dirty="0">
                <a:latin typeface="Meiryo UI" panose="020B0604030504040204" pitchFamily="50" charset="-128"/>
                <a:ea typeface="Meiryo UI" panose="020B0604030504040204" pitchFamily="50" charset="-128"/>
              </a:rPr>
              <a:t>新型コロナウイルス感染症対策専門家会議「新型コロナウイルス感染症対策の状況分析・提言」（</a:t>
            </a:r>
            <a:r>
              <a:rPr lang="en-US" altLang="ja-JP" sz="1200" b="1" dirty="0">
                <a:latin typeface="Meiryo UI" panose="020B0604030504040204" pitchFamily="50" charset="-128"/>
                <a:ea typeface="Meiryo UI" panose="020B0604030504040204" pitchFamily="50" charset="-128"/>
              </a:rPr>
              <a:t>2020</a:t>
            </a:r>
            <a:r>
              <a:rPr lang="ja-JP" altLang="en-US" sz="1200" b="1" dirty="0">
                <a:latin typeface="Meiryo UI" panose="020B0604030504040204" pitchFamily="50" charset="-128"/>
                <a:ea typeface="Meiryo UI" panose="020B0604030504040204" pitchFamily="50" charset="-128"/>
              </a:rPr>
              <a:t>年５月１日）より抜粋・一部改変</a:t>
            </a:r>
          </a:p>
          <a:p>
            <a:pPr algn="r"/>
            <a:r>
              <a:rPr lang="ja-JP" altLang="en-US" sz="1200" b="1" dirty="0">
                <a:latin typeface="Meiryo UI" panose="020B0604030504040204" pitchFamily="50" charset="-128"/>
                <a:ea typeface="Meiryo UI" panose="020B0604030504040204" pitchFamily="50" charset="-128"/>
              </a:rPr>
              <a:t> </a:t>
            </a:r>
            <a:endParaRPr lang="en-US" altLang="ja-JP" sz="1200" b="1" dirty="0">
              <a:latin typeface="Meiryo UI" panose="020B0604030504040204" pitchFamily="50" charset="-128"/>
              <a:ea typeface="Meiryo UI" panose="020B0604030504040204" pitchFamily="50" charset="-128"/>
            </a:endParaRPr>
          </a:p>
        </p:txBody>
      </p:sp>
      <p:sp>
        <p:nvSpPr>
          <p:cNvPr id="5" name="角丸四角形吹き出し 4"/>
          <p:cNvSpPr/>
          <p:nvPr/>
        </p:nvSpPr>
        <p:spPr>
          <a:xfrm>
            <a:off x="3694329" y="4323259"/>
            <a:ext cx="1734881" cy="1265245"/>
          </a:xfrm>
          <a:prstGeom prst="wedgeRoundRectCallout">
            <a:avLst>
              <a:gd name="adj1" fmla="val -61051"/>
              <a:gd name="adj2" fmla="val 38064"/>
              <a:gd name="adj3" fmla="val 16667"/>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警戒</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信号</a:t>
            </a:r>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原則７日間</a:t>
            </a:r>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連続消灯</a:t>
            </a:r>
            <a:endParaRPr lang="en-US" altLang="ja-JP" sz="1600" dirty="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⇒段階的に</a:t>
            </a:r>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自粛解除</a:t>
            </a:r>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24" name="角丸四角形吹き出し 23"/>
          <p:cNvSpPr/>
          <p:nvPr/>
        </p:nvSpPr>
        <p:spPr>
          <a:xfrm>
            <a:off x="5913670" y="3515313"/>
            <a:ext cx="1630057" cy="1235154"/>
          </a:xfrm>
          <a:prstGeom prst="wedgeRoundRectCallout">
            <a:avLst>
              <a:gd name="adj1" fmla="val 61520"/>
              <a:gd name="adj2" fmla="val 83778"/>
              <a:gd name="adj3" fmla="val 16667"/>
            </a:avLst>
          </a:prstGeom>
          <a:solidFill>
            <a:schemeClr val="tx1"/>
          </a:solidFill>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solidFill>
                  <a:schemeClr val="bg1"/>
                </a:solidFill>
                <a:latin typeface="HGP創英角ｺﾞｼｯｸUB" panose="020B0900000000000000" pitchFamily="50" charset="-128"/>
                <a:ea typeface="HGP創英角ｺﾞｼｯｸUB" panose="020B0900000000000000" pitchFamily="50" charset="-128"/>
              </a:rPr>
              <a:t>警戒信号点灯</a:t>
            </a:r>
            <a:endParaRPr lang="en-US" altLang="ja-JP" sz="1600" dirty="0">
              <a:solidFill>
                <a:schemeClr val="bg1"/>
              </a:solidFill>
              <a:latin typeface="HGP創英角ｺﾞｼｯｸUB" panose="020B0900000000000000" pitchFamily="50" charset="-128"/>
              <a:ea typeface="HGP創英角ｺﾞｼｯｸUB" panose="020B0900000000000000" pitchFamily="50" charset="-128"/>
            </a:endParaRPr>
          </a:p>
          <a:p>
            <a:pPr algn="ctr"/>
            <a:r>
              <a:rPr lang="ja-JP" altLang="en-US" sz="1600" dirty="0" smtClean="0">
                <a:solidFill>
                  <a:schemeClr val="bg1"/>
                </a:solidFill>
                <a:latin typeface="HGP創英角ｺﾞｼｯｸUB" panose="020B0900000000000000" pitchFamily="50" charset="-128"/>
                <a:ea typeface="HGP創英角ｺﾞｼｯｸUB" panose="020B0900000000000000" pitchFamily="50" charset="-128"/>
              </a:rPr>
              <a:t>⇒段階的に</a:t>
            </a:r>
            <a:endParaRPr lang="en-US" altLang="ja-JP" sz="1600" dirty="0" smtClean="0">
              <a:solidFill>
                <a:schemeClr val="bg1"/>
              </a:solidFill>
              <a:latin typeface="HGP創英角ｺﾞｼｯｸUB" panose="020B0900000000000000" pitchFamily="50" charset="-128"/>
              <a:ea typeface="HGP創英角ｺﾞｼｯｸUB" panose="020B0900000000000000" pitchFamily="50" charset="-128"/>
            </a:endParaRPr>
          </a:p>
          <a:p>
            <a:pPr algn="ctr"/>
            <a:r>
              <a:rPr lang="ja-JP" altLang="en-US" sz="1600" dirty="0" smtClean="0">
                <a:solidFill>
                  <a:schemeClr val="bg1"/>
                </a:solidFill>
                <a:latin typeface="HGP創英角ｺﾞｼｯｸUB" panose="020B0900000000000000" pitchFamily="50" charset="-128"/>
                <a:ea typeface="HGP創英角ｺﾞｼｯｸUB" panose="020B0900000000000000" pitchFamily="50" charset="-128"/>
              </a:rPr>
              <a:t>自粛</a:t>
            </a:r>
            <a:r>
              <a:rPr lang="ja-JP" altLang="en-US" sz="1600" dirty="0">
                <a:solidFill>
                  <a:schemeClr val="bg1"/>
                </a:solidFill>
                <a:latin typeface="HGP創英角ｺﾞｼｯｸUB" panose="020B0900000000000000" pitchFamily="50" charset="-128"/>
                <a:ea typeface="HGP創英角ｺﾞｼｯｸUB" panose="020B0900000000000000" pitchFamily="50" charset="-128"/>
              </a:rPr>
              <a:t>要請等</a:t>
            </a:r>
            <a:endParaRPr lang="en-US" altLang="ja-JP" sz="16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5" name="テキスト ボックス 24"/>
          <p:cNvSpPr txBox="1"/>
          <p:nvPr/>
        </p:nvSpPr>
        <p:spPr>
          <a:xfrm>
            <a:off x="1183939" y="358893"/>
            <a:ext cx="9977716" cy="1492716"/>
          </a:xfrm>
          <a:prstGeom prst="rect">
            <a:avLst/>
          </a:prstGeom>
          <a:noFill/>
          <a:ln w="19050">
            <a:noFill/>
          </a:ln>
        </p:spPr>
        <p:txBody>
          <a:bodyPr wrap="square" rtlCol="0">
            <a:spAutoFit/>
          </a:bodyPr>
          <a:lstStyle/>
          <a:p>
            <a:pPr>
              <a:lnSpc>
                <a:spcPct val="150000"/>
              </a:lnSpc>
            </a:pP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大阪モデル</a:t>
            </a:r>
            <a:r>
              <a:rPr lang="en-US" altLang="ja-JP" b="1" dirty="0">
                <a:latin typeface="Meiryo UI" panose="020B0604030504040204" pitchFamily="50" charset="-128"/>
                <a:ea typeface="Meiryo UI" panose="020B0604030504040204" pitchFamily="50" charset="-128"/>
              </a:rPr>
              <a:t>】</a:t>
            </a:r>
          </a:p>
          <a:p>
            <a:r>
              <a:rPr lang="ja-JP" altLang="en-US" sz="1600" b="1" dirty="0">
                <a:latin typeface="Meiryo UI" panose="020B0604030504040204" pitchFamily="50" charset="-128"/>
                <a:ea typeface="Meiryo UI" panose="020B0604030504040204" pitchFamily="50" charset="-128"/>
              </a:rPr>
              <a:t>①　客観的なモニタリング指標の設定</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②　指標の見える化により府民の行動変容を促す</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③　基準に基づく自粛要請</a:t>
            </a:r>
            <a:r>
              <a:rPr lang="ja-JP" altLang="en-US" sz="1600" b="1" dirty="0" smtClean="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解除</a:t>
            </a:r>
            <a:r>
              <a:rPr lang="ja-JP" altLang="en-US" sz="1600" b="1" dirty="0" smtClean="0">
                <a:latin typeface="Meiryo UI" panose="020B0604030504040204" pitchFamily="50" charset="-128"/>
                <a:ea typeface="Meiryo UI" panose="020B0604030504040204" pitchFamily="50" charset="-128"/>
              </a:rPr>
              <a:t>など</a:t>
            </a:r>
            <a:r>
              <a:rPr lang="ja-JP" altLang="en-US" sz="1600" b="1" dirty="0">
                <a:latin typeface="Meiryo UI" panose="020B0604030504040204" pitchFamily="50" charset="-128"/>
                <a:ea typeface="Meiryo UI" panose="020B0604030504040204" pitchFamily="50" charset="-128"/>
              </a:rPr>
              <a:t>の</a:t>
            </a:r>
            <a:r>
              <a:rPr lang="ja-JP" altLang="en-US" sz="1600" b="1" dirty="0" smtClean="0">
                <a:latin typeface="Meiryo UI" panose="020B0604030504040204" pitchFamily="50" charset="-128"/>
                <a:ea typeface="Meiryo UI" panose="020B0604030504040204" pitchFamily="50" charset="-128"/>
              </a:rPr>
              <a:t>対策</a:t>
            </a:r>
            <a:r>
              <a:rPr lang="ja-JP" altLang="en-US" sz="1600" b="1" dirty="0">
                <a:latin typeface="Meiryo UI" panose="020B0604030504040204" pitchFamily="50" charset="-128"/>
                <a:ea typeface="Meiryo UI" panose="020B0604030504040204" pitchFamily="50" charset="-128"/>
              </a:rPr>
              <a:t>を</a:t>
            </a:r>
            <a:r>
              <a:rPr lang="ja-JP" altLang="en-US" sz="1600" b="1" dirty="0" smtClean="0">
                <a:latin typeface="Meiryo UI" panose="020B0604030504040204" pitchFamily="50" charset="-128"/>
                <a:ea typeface="Meiryo UI" panose="020B0604030504040204" pitchFamily="50" charset="-128"/>
              </a:rPr>
              <a:t>段階的に実施</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④　陽性者数等を踏まえた必要な感染拡大防止策の実施（クラスター対策、検査体制や医療提供体制の充実等）</a:t>
            </a:r>
          </a:p>
        </p:txBody>
      </p:sp>
      <p:sp>
        <p:nvSpPr>
          <p:cNvPr id="31" name="フリーフォーム 30"/>
          <p:cNvSpPr/>
          <p:nvPr/>
        </p:nvSpPr>
        <p:spPr>
          <a:xfrm>
            <a:off x="1552435" y="3492196"/>
            <a:ext cx="8993873" cy="2714164"/>
          </a:xfrm>
          <a:custGeom>
            <a:avLst/>
            <a:gdLst>
              <a:gd name="connsiteX0" fmla="*/ 0 w 9198591"/>
              <a:gd name="connsiteY0" fmla="*/ 2308041 h 2308041"/>
              <a:gd name="connsiteX1" fmla="*/ 1037230 w 9198591"/>
              <a:gd name="connsiteY1" fmla="*/ 1570 h 2308041"/>
              <a:gd name="connsiteX2" fmla="*/ 2292824 w 9198591"/>
              <a:gd name="connsiteY2" fmla="*/ 1953199 h 2308041"/>
              <a:gd name="connsiteX3" fmla="*/ 3985146 w 9198591"/>
              <a:gd name="connsiteY3" fmla="*/ 2294393 h 2308041"/>
              <a:gd name="connsiteX4" fmla="*/ 6059606 w 9198591"/>
              <a:gd name="connsiteY4" fmla="*/ 1912256 h 2308041"/>
              <a:gd name="connsiteX5" fmla="*/ 6823880 w 9198591"/>
              <a:gd name="connsiteY5" fmla="*/ 574775 h 2308041"/>
              <a:gd name="connsiteX6" fmla="*/ 7670042 w 9198591"/>
              <a:gd name="connsiteY6" fmla="*/ 1953199 h 2308041"/>
              <a:gd name="connsiteX7" fmla="*/ 9198591 w 9198591"/>
              <a:gd name="connsiteY7" fmla="*/ 2089677 h 2308041"/>
              <a:gd name="connsiteX8" fmla="*/ 9198591 w 9198591"/>
              <a:gd name="connsiteY8" fmla="*/ 2089677 h 2308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98591" h="2308041">
                <a:moveTo>
                  <a:pt x="0" y="2308041"/>
                </a:moveTo>
                <a:cubicBezTo>
                  <a:pt x="327546" y="1184375"/>
                  <a:pt x="655093" y="60710"/>
                  <a:pt x="1037230" y="1570"/>
                </a:cubicBezTo>
                <a:cubicBezTo>
                  <a:pt x="1419367" y="-57570"/>
                  <a:pt x="1801505" y="1571062"/>
                  <a:pt x="2292824" y="1953199"/>
                </a:cubicBezTo>
                <a:cubicBezTo>
                  <a:pt x="2784143" y="2335336"/>
                  <a:pt x="3357349" y="2301217"/>
                  <a:pt x="3985146" y="2294393"/>
                </a:cubicBezTo>
                <a:cubicBezTo>
                  <a:pt x="4612943" y="2287569"/>
                  <a:pt x="5586484" y="2198859"/>
                  <a:pt x="6059606" y="1912256"/>
                </a:cubicBezTo>
                <a:cubicBezTo>
                  <a:pt x="6532728" y="1625653"/>
                  <a:pt x="6555474" y="567951"/>
                  <a:pt x="6823880" y="574775"/>
                </a:cubicBezTo>
                <a:cubicBezTo>
                  <a:pt x="7092286" y="581599"/>
                  <a:pt x="7274257" y="1700715"/>
                  <a:pt x="7670042" y="1953199"/>
                </a:cubicBezTo>
                <a:cubicBezTo>
                  <a:pt x="8065827" y="2205683"/>
                  <a:pt x="9198591" y="2089677"/>
                  <a:pt x="9198591" y="2089677"/>
                </a:cubicBezTo>
                <a:lnTo>
                  <a:pt x="9198591" y="2089677"/>
                </a:lnTo>
              </a:path>
            </a:pathLst>
          </a:custGeom>
          <a:noFill/>
          <a:ln w="28575"/>
          <a:effectLst>
            <a:glow rad="101600">
              <a:schemeClr val="bg1"/>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8" name="円弧 37"/>
          <p:cNvSpPr/>
          <p:nvPr/>
        </p:nvSpPr>
        <p:spPr>
          <a:xfrm rot="860485" flipH="1">
            <a:off x="7874365" y="2105064"/>
            <a:ext cx="2581307" cy="6213646"/>
          </a:xfrm>
          <a:prstGeom prst="arc">
            <a:avLst>
              <a:gd name="adj1" fmla="val 16856455"/>
              <a:gd name="adj2" fmla="val 19894627"/>
            </a:avLst>
          </a:prstGeom>
          <a:ln w="34925">
            <a:solidFill>
              <a:srgbClr val="FF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b="1" dirty="0"/>
          </a:p>
        </p:txBody>
      </p:sp>
      <p:cxnSp>
        <p:nvCxnSpPr>
          <p:cNvPr id="40" name="直線矢印コネクタ 39"/>
          <p:cNvCxnSpPr/>
          <p:nvPr/>
        </p:nvCxnSpPr>
        <p:spPr>
          <a:xfrm flipH="1" flipV="1">
            <a:off x="1484194" y="1953552"/>
            <a:ext cx="1" cy="433469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1476446" y="6273436"/>
            <a:ext cx="9274578" cy="3196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1113298" y="2147209"/>
            <a:ext cx="400110" cy="1387565"/>
          </a:xfrm>
          <a:prstGeom prst="rect">
            <a:avLst/>
          </a:prstGeom>
          <a:noFill/>
        </p:spPr>
        <p:txBody>
          <a:bodyPr vert="eaVert" wrap="square" rtlCol="0">
            <a:spAutoFit/>
          </a:bodyPr>
          <a:lstStyle/>
          <a:p>
            <a:r>
              <a:rPr lang="ja-JP" altLang="en-US" sz="1400" b="1" dirty="0">
                <a:latin typeface="Meiryo UI" panose="020B0604030504040204" pitchFamily="50" charset="-128"/>
                <a:ea typeface="Meiryo UI" panose="020B0604030504040204" pitchFamily="50" charset="-128"/>
              </a:rPr>
              <a:t>新規感染者数</a:t>
            </a:r>
            <a:endParaRPr lang="en-US" altLang="ja-JP" sz="1400" b="1" dirty="0">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9854563" y="6113110"/>
            <a:ext cx="545365" cy="307777"/>
          </a:xfrm>
          <a:prstGeom prst="rect">
            <a:avLst/>
          </a:prstGeom>
          <a:solidFill>
            <a:schemeClr val="bg1"/>
          </a:solid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時間</a:t>
            </a:r>
          </a:p>
        </p:txBody>
      </p:sp>
      <p:sp>
        <p:nvSpPr>
          <p:cNvPr id="46" name="正方形/長方形 45"/>
          <p:cNvSpPr/>
          <p:nvPr/>
        </p:nvSpPr>
        <p:spPr>
          <a:xfrm>
            <a:off x="1825392" y="1877427"/>
            <a:ext cx="1524917" cy="432000"/>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rPr>
              <a:t>感染の状況が</a:t>
            </a:r>
            <a:endParaRPr lang="en-US" altLang="ja-JP" sz="1200" b="1" dirty="0">
              <a:solidFill>
                <a:schemeClr val="tx1"/>
              </a:solidFill>
              <a:latin typeface="Meiryo UI" panose="020B0604030504040204" pitchFamily="50" charset="-128"/>
              <a:ea typeface="Meiryo UI" panose="020B0604030504040204" pitchFamily="50" charset="-128"/>
            </a:endParaRPr>
          </a:p>
          <a:p>
            <a:pPr algn="ctr"/>
            <a:r>
              <a:rPr lang="ja-JP" altLang="en-US" sz="1200" b="1" dirty="0">
                <a:solidFill>
                  <a:schemeClr val="tx1"/>
                </a:solidFill>
                <a:latin typeface="Meiryo UI" panose="020B0604030504040204" pitchFamily="50" charset="-128"/>
                <a:ea typeface="Meiryo UI" panose="020B0604030504040204" pitchFamily="50" charset="-128"/>
              </a:rPr>
              <a:t>厳しい時期</a:t>
            </a:r>
          </a:p>
        </p:txBody>
      </p:sp>
      <p:sp>
        <p:nvSpPr>
          <p:cNvPr id="47" name="正方形/長方形 46"/>
          <p:cNvSpPr/>
          <p:nvPr/>
        </p:nvSpPr>
        <p:spPr>
          <a:xfrm>
            <a:off x="7795531" y="1889780"/>
            <a:ext cx="1004930" cy="432000"/>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rPr>
              <a:t>感染の状況が厳しい時期</a:t>
            </a:r>
          </a:p>
        </p:txBody>
      </p:sp>
      <p:sp>
        <p:nvSpPr>
          <p:cNvPr id="48" name="正方形/長方形 47"/>
          <p:cNvSpPr/>
          <p:nvPr/>
        </p:nvSpPr>
        <p:spPr>
          <a:xfrm>
            <a:off x="3410681" y="1887775"/>
            <a:ext cx="4349953" cy="432000"/>
          </a:xfrm>
          <a:prstGeom prst="rect">
            <a:avLst/>
          </a:prstGeom>
          <a:solidFill>
            <a:schemeClr val="accent1">
              <a:lumMod val="20000"/>
              <a:lumOff val="80000"/>
            </a:schemeClr>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rgbClr val="0070C0"/>
                </a:solidFill>
                <a:latin typeface="Meiryo UI" panose="020B0604030504040204" pitchFamily="50" charset="-128"/>
                <a:ea typeface="Meiryo UI" panose="020B0604030504040204" pitchFamily="50" charset="-128"/>
              </a:rPr>
              <a:t>新規感染者数が限定的となった時期</a:t>
            </a:r>
          </a:p>
        </p:txBody>
      </p:sp>
      <p:sp>
        <p:nvSpPr>
          <p:cNvPr id="50" name="正方形/長方形 49"/>
          <p:cNvSpPr/>
          <p:nvPr/>
        </p:nvSpPr>
        <p:spPr>
          <a:xfrm>
            <a:off x="8847186" y="1883059"/>
            <a:ext cx="1711279" cy="432000"/>
          </a:xfrm>
          <a:prstGeom prst="rect">
            <a:avLst/>
          </a:prstGeom>
          <a:solidFill>
            <a:schemeClr val="accent1">
              <a:lumMod val="20000"/>
              <a:lumOff val="80000"/>
            </a:schemeClr>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rgbClr val="0070C0"/>
                </a:solidFill>
                <a:latin typeface="Meiryo UI" panose="020B0604030504040204" pitchFamily="50" charset="-128"/>
                <a:ea typeface="Meiryo UI" panose="020B0604030504040204" pitchFamily="50" charset="-128"/>
              </a:rPr>
              <a:t>新規感染者数が限定的となった時期</a:t>
            </a:r>
          </a:p>
        </p:txBody>
      </p:sp>
      <p:cxnSp>
        <p:nvCxnSpPr>
          <p:cNvPr id="52" name="直線コネクタ 51"/>
          <p:cNvCxnSpPr/>
          <p:nvPr/>
        </p:nvCxnSpPr>
        <p:spPr>
          <a:xfrm>
            <a:off x="3350308" y="2280670"/>
            <a:ext cx="19478" cy="4007065"/>
          </a:xfrm>
          <a:prstGeom prst="line">
            <a:avLst/>
          </a:prstGeom>
          <a:ln w="38100">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flipH="1">
            <a:off x="7773847" y="2280669"/>
            <a:ext cx="435" cy="3992766"/>
          </a:xfrm>
          <a:prstGeom prst="line">
            <a:avLst/>
          </a:prstGeom>
          <a:ln w="38100">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flipH="1">
            <a:off x="8785740" y="2280670"/>
            <a:ext cx="435" cy="4024729"/>
          </a:xfrm>
          <a:prstGeom prst="line">
            <a:avLst/>
          </a:prstGeom>
          <a:ln w="38100">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flipH="1">
            <a:off x="10548715" y="2280670"/>
            <a:ext cx="1886" cy="4007065"/>
          </a:xfrm>
          <a:prstGeom prst="line">
            <a:avLst/>
          </a:prstGeom>
          <a:ln w="38100">
            <a:solidFill>
              <a:srgbClr val="0070C0"/>
            </a:solidFill>
            <a:prstDash val="sysDash"/>
          </a:ln>
        </p:spPr>
        <p:style>
          <a:lnRef idx="1">
            <a:schemeClr val="accent1"/>
          </a:lnRef>
          <a:fillRef idx="0">
            <a:schemeClr val="accent1"/>
          </a:fillRef>
          <a:effectRef idx="0">
            <a:schemeClr val="accent1"/>
          </a:effectRef>
          <a:fontRef idx="minor">
            <a:schemeClr val="tx1"/>
          </a:fontRef>
        </p:style>
      </p:cxnSp>
      <p:sp>
        <p:nvSpPr>
          <p:cNvPr id="23" name="太陽 22"/>
          <p:cNvSpPr/>
          <p:nvPr/>
        </p:nvSpPr>
        <p:spPr>
          <a:xfrm>
            <a:off x="7573338" y="5001935"/>
            <a:ext cx="445700" cy="481865"/>
          </a:xfrm>
          <a:prstGeom prst="sun">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楕円 5"/>
          <p:cNvSpPr/>
          <p:nvPr/>
        </p:nvSpPr>
        <p:spPr>
          <a:xfrm>
            <a:off x="3200677" y="4963959"/>
            <a:ext cx="317035" cy="304080"/>
          </a:xfrm>
          <a:prstGeom prst="ellipse">
            <a:avLst/>
          </a:prstGeom>
          <a:solidFill>
            <a:schemeClr val="bg1"/>
          </a:solid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a:p>
        </p:txBody>
      </p:sp>
      <p:grpSp>
        <p:nvGrpSpPr>
          <p:cNvPr id="2" name="グループ化 1"/>
          <p:cNvGrpSpPr/>
          <p:nvPr/>
        </p:nvGrpSpPr>
        <p:grpSpPr>
          <a:xfrm>
            <a:off x="818692" y="6370767"/>
            <a:ext cx="9032542" cy="276999"/>
            <a:chOff x="-324308" y="6125102"/>
            <a:chExt cx="9032542" cy="276999"/>
          </a:xfrm>
        </p:grpSpPr>
        <p:sp>
          <p:nvSpPr>
            <p:cNvPr id="58" name="テキスト ボックス 57"/>
            <p:cNvSpPr txBox="1"/>
            <p:nvPr/>
          </p:nvSpPr>
          <p:spPr>
            <a:xfrm>
              <a:off x="-324308" y="6125102"/>
              <a:ext cx="9032542" cy="276999"/>
            </a:xfrm>
            <a:prstGeom prst="rect">
              <a:avLst/>
            </a:prstGeom>
            <a:noFill/>
            <a:ln w="19050">
              <a:noFill/>
            </a:ln>
          </p:spPr>
          <p:txBody>
            <a:bodyPr wrap="square" rtlCol="0">
              <a:spAutoFit/>
            </a:bodyPr>
            <a:lstStyle/>
            <a:p>
              <a:pPr algn="r"/>
              <a:r>
                <a:rPr lang="ja-JP" altLang="en-US" sz="1200" dirty="0">
                  <a:latin typeface="Meiryo UI" panose="020B0604030504040204" pitchFamily="50" charset="-128"/>
                  <a:ea typeface="Meiryo UI" panose="020B0604030504040204" pitchFamily="50" charset="-128"/>
                </a:rPr>
                <a:t>：今後の感染者数の推移（イメージ）　　　　　　　　　：対策を講じなかった場合の感染者数の推移（イメージ）</a:t>
              </a:r>
              <a:endParaRPr lang="en-US" altLang="ja-JP" sz="1200" dirty="0">
                <a:latin typeface="Meiryo UI" panose="020B0604030504040204" pitchFamily="50" charset="-128"/>
                <a:ea typeface="Meiryo UI" panose="020B0604030504040204" pitchFamily="50" charset="-128"/>
              </a:endParaRPr>
            </a:p>
          </p:txBody>
        </p:sp>
        <p:cxnSp>
          <p:nvCxnSpPr>
            <p:cNvPr id="60" name="直線コネクタ 59"/>
            <p:cNvCxnSpPr/>
            <p:nvPr/>
          </p:nvCxnSpPr>
          <p:spPr>
            <a:xfrm>
              <a:off x="1089048" y="6263601"/>
              <a:ext cx="653192"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a:off x="4396064" y="6263601"/>
              <a:ext cx="658122" cy="0"/>
            </a:xfrm>
            <a:prstGeom prst="line">
              <a:avLst/>
            </a:prstGeom>
            <a:ln w="25400">
              <a:solidFill>
                <a:srgbClr val="FF0000"/>
              </a:solidFill>
              <a:prstDash val="sysDash"/>
            </a:ln>
          </p:spPr>
          <p:style>
            <a:lnRef idx="1">
              <a:schemeClr val="accent1"/>
            </a:lnRef>
            <a:fillRef idx="0">
              <a:schemeClr val="accent1"/>
            </a:fillRef>
            <a:effectRef idx="0">
              <a:schemeClr val="accent1"/>
            </a:effectRef>
            <a:fontRef idx="minor">
              <a:schemeClr val="tx1"/>
            </a:fontRef>
          </p:style>
        </p:cxnSp>
      </p:grpSp>
      <p:cxnSp>
        <p:nvCxnSpPr>
          <p:cNvPr id="68" name="直線コネクタ 67"/>
          <p:cNvCxnSpPr/>
          <p:nvPr/>
        </p:nvCxnSpPr>
        <p:spPr>
          <a:xfrm>
            <a:off x="1825391" y="2296658"/>
            <a:ext cx="0" cy="3991077"/>
          </a:xfrm>
          <a:prstGeom prst="line">
            <a:avLst/>
          </a:prstGeom>
          <a:ln w="38100">
            <a:solidFill>
              <a:srgbClr val="0070C0"/>
            </a:solidFill>
            <a:prstDash val="sysDash"/>
          </a:ln>
        </p:spPr>
        <p:style>
          <a:lnRef idx="1">
            <a:schemeClr val="accent1"/>
          </a:lnRef>
          <a:fillRef idx="0">
            <a:schemeClr val="accent1"/>
          </a:fillRef>
          <a:effectRef idx="0">
            <a:schemeClr val="accent1"/>
          </a:effectRef>
          <a:fontRef idx="minor">
            <a:schemeClr val="tx1"/>
          </a:fontRef>
        </p:style>
      </p:cxnSp>
      <p:sp>
        <p:nvSpPr>
          <p:cNvPr id="44" name="楕円 43"/>
          <p:cNvSpPr/>
          <p:nvPr/>
        </p:nvSpPr>
        <p:spPr>
          <a:xfrm>
            <a:off x="8585207" y="5066498"/>
            <a:ext cx="317035" cy="304080"/>
          </a:xfrm>
          <a:prstGeom prst="ellipse">
            <a:avLst/>
          </a:prstGeom>
          <a:solidFill>
            <a:schemeClr val="bg1"/>
          </a:solid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a:p>
        </p:txBody>
      </p:sp>
      <p:sp>
        <p:nvSpPr>
          <p:cNvPr id="59" name="角丸四角形吹き出し 58"/>
          <p:cNvSpPr/>
          <p:nvPr/>
        </p:nvSpPr>
        <p:spPr>
          <a:xfrm>
            <a:off x="1929041" y="5268039"/>
            <a:ext cx="1311257" cy="836097"/>
          </a:xfrm>
          <a:prstGeom prst="wedgeRoundRectCallout">
            <a:avLst>
              <a:gd name="adj1" fmla="val -40711"/>
              <a:gd name="adj2" fmla="val -149059"/>
              <a:gd name="adj3" fmla="val 16667"/>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a:solidFill>
                  <a:schemeClr val="tx1"/>
                </a:solidFill>
                <a:latin typeface="HGP創英角ｺﾞｼｯｸUB" panose="020B0900000000000000" pitchFamily="50" charset="-128"/>
                <a:ea typeface="HGP創英角ｺﾞｼｯｸUB" panose="020B0900000000000000" pitchFamily="50" charset="-128"/>
              </a:rPr>
              <a:t>緊急事態宣言</a:t>
            </a:r>
            <a:r>
              <a:rPr lang="en-US" altLang="ja-JP" sz="1100" dirty="0">
                <a:solidFill>
                  <a:schemeClr val="tx1"/>
                </a:solidFill>
                <a:latin typeface="HGP創英角ｺﾞｼｯｸUB" panose="020B0900000000000000" pitchFamily="50" charset="-128"/>
                <a:ea typeface="HGP創英角ｺﾞｼｯｸUB" panose="020B0900000000000000" pitchFamily="50" charset="-128"/>
              </a:rPr>
              <a:t>4/7</a:t>
            </a:r>
            <a:r>
              <a:rPr lang="ja-JP" altLang="en-US" sz="1100" dirty="0">
                <a:solidFill>
                  <a:schemeClr val="tx1"/>
                </a:solidFill>
                <a:latin typeface="HGP創英角ｺﾞｼｯｸUB" panose="020B0900000000000000" pitchFamily="50" charset="-128"/>
                <a:ea typeface="HGP創英角ｺﾞｼｯｸUB" panose="020B0900000000000000" pitchFamily="50" charset="-128"/>
              </a:rPr>
              <a:t>～</a:t>
            </a:r>
            <a:endParaRPr lang="en-US" altLang="ja-JP" sz="1100" dirty="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⇒段階的に</a:t>
            </a:r>
            <a:endParaRPr lang="en-US" altLang="ja-JP" sz="1100" dirty="0" smtClean="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自粛</a:t>
            </a:r>
            <a:r>
              <a:rPr lang="ja-JP" altLang="en-US" sz="1100" dirty="0">
                <a:solidFill>
                  <a:schemeClr val="tx1"/>
                </a:solidFill>
                <a:latin typeface="HGP創英角ｺﾞｼｯｸUB" panose="020B0900000000000000" pitchFamily="50" charset="-128"/>
                <a:ea typeface="HGP創英角ｺﾞｼｯｸUB" panose="020B0900000000000000" pitchFamily="50" charset="-128"/>
              </a:rPr>
              <a:t>要請等</a:t>
            </a:r>
            <a:endParaRPr lang="en-US" altLang="ja-JP" sz="11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62" name="角丸四角形吹き出し 61"/>
          <p:cNvSpPr/>
          <p:nvPr/>
        </p:nvSpPr>
        <p:spPr>
          <a:xfrm>
            <a:off x="3704482" y="3687319"/>
            <a:ext cx="930904" cy="354332"/>
          </a:xfrm>
          <a:prstGeom prst="wedgeRoundRectCallout">
            <a:avLst>
              <a:gd name="adj1" fmla="val -101525"/>
              <a:gd name="adj2" fmla="val 185806"/>
              <a:gd name="adj3" fmla="val 16667"/>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現在地</a:t>
            </a:r>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63" name="楕円 62"/>
          <p:cNvSpPr/>
          <p:nvPr/>
        </p:nvSpPr>
        <p:spPr>
          <a:xfrm>
            <a:off x="3049210" y="4487543"/>
            <a:ext cx="191566" cy="165325"/>
          </a:xfrm>
          <a:prstGeom prst="ellipse">
            <a:avLst/>
          </a:prstGeom>
          <a:ln w="28575">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a:p>
        </p:txBody>
      </p:sp>
      <p:sp>
        <p:nvSpPr>
          <p:cNvPr id="69" name="角丸四角形吹き出し 68"/>
          <p:cNvSpPr/>
          <p:nvPr/>
        </p:nvSpPr>
        <p:spPr>
          <a:xfrm>
            <a:off x="8853979" y="3687319"/>
            <a:ext cx="1676495" cy="1279168"/>
          </a:xfrm>
          <a:prstGeom prst="wedgeRoundRectCallout">
            <a:avLst>
              <a:gd name="adj1" fmla="val -48163"/>
              <a:gd name="adj2" fmla="val 64241"/>
              <a:gd name="adj3" fmla="val 16667"/>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警戒</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信号</a:t>
            </a:r>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原則７日間</a:t>
            </a:r>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連続消灯</a:t>
            </a:r>
            <a:endParaRPr lang="en-US" altLang="ja-JP" sz="1600" dirty="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⇒段階的に</a:t>
            </a:r>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自粛解除</a:t>
            </a:r>
            <a:endParaRPr lang="ja-JP" altLang="en-US" sz="16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4" name="テキスト ボックス 13"/>
          <p:cNvSpPr txBox="1"/>
          <p:nvPr/>
        </p:nvSpPr>
        <p:spPr>
          <a:xfrm>
            <a:off x="3817310" y="5610647"/>
            <a:ext cx="3700212" cy="276999"/>
          </a:xfrm>
          <a:prstGeom prst="rect">
            <a:avLst/>
          </a:prstGeom>
          <a:noFill/>
        </p:spPr>
        <p:txBody>
          <a:bodyPr wrap="square" rtlCol="0">
            <a:spAutoFit/>
          </a:bodyPr>
          <a:lstStyle/>
          <a:p>
            <a:r>
              <a:rPr lang="ja-JP" altLang="en-US" sz="1200" dirty="0"/>
              <a:t>←新しい生活様式の普及と継続で感染拡大を予防→</a:t>
            </a:r>
          </a:p>
        </p:txBody>
      </p:sp>
      <p:sp>
        <p:nvSpPr>
          <p:cNvPr id="15" name="爆発 1 14"/>
          <p:cNvSpPr/>
          <p:nvPr/>
        </p:nvSpPr>
        <p:spPr>
          <a:xfrm>
            <a:off x="2029314" y="2345007"/>
            <a:ext cx="2689287" cy="1284211"/>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tx1"/>
                </a:solidFill>
              </a:rPr>
              <a:t>対策を講じなければオーバーシュートとなる危険性</a:t>
            </a:r>
          </a:p>
        </p:txBody>
      </p:sp>
      <p:sp>
        <p:nvSpPr>
          <p:cNvPr id="42" name="テキスト ボックス 41"/>
          <p:cNvSpPr txBox="1"/>
          <p:nvPr/>
        </p:nvSpPr>
        <p:spPr>
          <a:xfrm>
            <a:off x="11738363" y="6359285"/>
            <a:ext cx="616770" cy="307777"/>
          </a:xfrm>
          <a:prstGeom prst="rect">
            <a:avLst/>
          </a:prstGeom>
          <a:noFill/>
        </p:spPr>
        <p:txBody>
          <a:bodyPr wrap="square" rtlCol="0">
            <a:spAutoFit/>
          </a:bodyPr>
          <a:lstStyle/>
          <a:p>
            <a:r>
              <a:rPr kumimoji="1" lang="en-US" altLang="ja-JP" sz="1400" dirty="0" smtClean="0"/>
              <a:t>1</a:t>
            </a:r>
            <a:endParaRPr kumimoji="1" lang="ja-JP" altLang="en-US" sz="1400" dirty="0"/>
          </a:p>
        </p:txBody>
      </p:sp>
      <p:sp>
        <p:nvSpPr>
          <p:cNvPr id="49" name="テキスト ボックス 48"/>
          <p:cNvSpPr txBox="1"/>
          <p:nvPr/>
        </p:nvSpPr>
        <p:spPr>
          <a:xfrm>
            <a:off x="-9139" y="-13252"/>
            <a:ext cx="12192000" cy="461665"/>
          </a:xfrm>
          <a:prstGeom prst="rect">
            <a:avLst/>
          </a:prstGeom>
          <a:solidFill>
            <a:schemeClr val="accent1">
              <a:lumMod val="75000"/>
            </a:schemeClr>
          </a:solidFill>
        </p:spPr>
        <p:txBody>
          <a:bodyPr wrap="square" rtlCol="0">
            <a:spAutoFit/>
          </a:bodyPr>
          <a:lstStyle/>
          <a:p>
            <a:pPr algn="ctr"/>
            <a:r>
              <a:rPr lang="en-US" altLang="ja-JP" sz="2400" b="1" dirty="0" smtClean="0">
                <a:solidFill>
                  <a:schemeClr val="bg1"/>
                </a:solidFill>
                <a:latin typeface="Meiryo UI" panose="020B0604030504040204" pitchFamily="50" charset="-128"/>
                <a:ea typeface="Meiryo UI" panose="020B0604030504040204" pitchFamily="50" charset="-128"/>
              </a:rPr>
              <a:t>Ⅰ</a:t>
            </a:r>
            <a:r>
              <a:rPr lang="ja-JP" altLang="en-US" sz="2400" b="1" dirty="0" smtClean="0">
                <a:solidFill>
                  <a:schemeClr val="bg1"/>
                </a:solidFill>
                <a:latin typeface="Meiryo UI" panose="020B0604030504040204" pitchFamily="50" charset="-128"/>
                <a:ea typeface="Meiryo UI" panose="020B0604030504040204" pitchFamily="50" charset="-128"/>
              </a:rPr>
              <a:t>　府独自の基準に基づく自粛</a:t>
            </a:r>
            <a:r>
              <a:rPr lang="ja-JP" altLang="en-US" sz="2400" b="1" dirty="0">
                <a:solidFill>
                  <a:schemeClr val="bg1"/>
                </a:solidFill>
                <a:latin typeface="Meiryo UI" panose="020B0604030504040204" pitchFamily="50" charset="-128"/>
                <a:ea typeface="Meiryo UI" panose="020B0604030504040204" pitchFamily="50" charset="-128"/>
              </a:rPr>
              <a:t>要請</a:t>
            </a:r>
            <a:r>
              <a:rPr lang="ja-JP" altLang="en-US" sz="2400" b="1" dirty="0" smtClean="0">
                <a:solidFill>
                  <a:schemeClr val="bg1"/>
                </a:solidFill>
                <a:latin typeface="Meiryo UI" panose="020B0604030504040204" pitchFamily="50" charset="-128"/>
                <a:ea typeface="Meiryo UI" panose="020B0604030504040204" pitchFamily="50" charset="-128"/>
              </a:rPr>
              <a:t>・</a:t>
            </a:r>
            <a:r>
              <a:rPr lang="ja-JP" altLang="en-US" sz="2400" b="1" dirty="0">
                <a:solidFill>
                  <a:schemeClr val="bg1"/>
                </a:solidFill>
                <a:latin typeface="Meiryo UI" panose="020B0604030504040204" pitchFamily="50" charset="-128"/>
                <a:ea typeface="Meiryo UI" panose="020B0604030504040204" pitchFamily="50" charset="-128"/>
              </a:rPr>
              <a:t>解除</a:t>
            </a:r>
            <a:r>
              <a:rPr lang="ja-JP" altLang="en-US" sz="2400" b="1" dirty="0" smtClean="0">
                <a:solidFill>
                  <a:schemeClr val="bg1"/>
                </a:solidFill>
                <a:latin typeface="Meiryo UI" panose="020B0604030504040204" pitchFamily="50" charset="-128"/>
                <a:ea typeface="Meiryo UI" panose="020B0604030504040204" pitchFamily="50" charset="-128"/>
              </a:rPr>
              <a:t>及び</a:t>
            </a:r>
            <a:r>
              <a:rPr lang="ja-JP" altLang="en-US" sz="2400" b="1" dirty="0">
                <a:solidFill>
                  <a:schemeClr val="bg1"/>
                </a:solidFill>
                <a:latin typeface="Meiryo UI" panose="020B0604030504040204" pitchFamily="50" charset="-128"/>
                <a:ea typeface="Meiryo UI" panose="020B0604030504040204" pitchFamily="50" charset="-128"/>
              </a:rPr>
              <a:t>対策</a:t>
            </a:r>
            <a:r>
              <a:rPr lang="ja-JP" altLang="en-US" sz="2400" b="1" dirty="0" smtClean="0">
                <a:solidFill>
                  <a:schemeClr val="bg1"/>
                </a:solidFill>
                <a:latin typeface="Meiryo UI" panose="020B0604030504040204" pitchFamily="50" charset="-128"/>
                <a:ea typeface="Meiryo UI" panose="020B0604030504040204" pitchFamily="50" charset="-128"/>
              </a:rPr>
              <a:t>の基本的な考え方（案</a:t>
            </a:r>
            <a:r>
              <a:rPr lang="ja-JP" altLang="en-US" sz="2400" b="1" dirty="0">
                <a:solidFill>
                  <a:schemeClr val="bg1"/>
                </a:solidFill>
                <a:latin typeface="Meiryo UI" panose="020B0604030504040204" pitchFamily="50" charset="-128"/>
                <a:ea typeface="Meiryo UI" panose="020B0604030504040204" pitchFamily="50" charset="-128"/>
              </a:rPr>
              <a:t>）</a:t>
            </a:r>
            <a:r>
              <a:rPr lang="en-US" altLang="ja-JP" sz="2400" b="1" dirty="0" smtClean="0">
                <a:solidFill>
                  <a:schemeClr val="bg1"/>
                </a:solidFill>
                <a:latin typeface="Meiryo UI" panose="020B0604030504040204" pitchFamily="50" charset="-128"/>
                <a:ea typeface="Meiryo UI" panose="020B0604030504040204" pitchFamily="50" charset="-128"/>
              </a:rPr>
              <a:t>【</a:t>
            </a:r>
            <a:r>
              <a:rPr lang="ja-JP" altLang="en-US" sz="2400" b="1" dirty="0" smtClean="0">
                <a:solidFill>
                  <a:schemeClr val="bg1"/>
                </a:solidFill>
                <a:latin typeface="Meiryo UI" panose="020B0604030504040204" pitchFamily="50" charset="-128"/>
                <a:ea typeface="Meiryo UI" panose="020B0604030504040204" pitchFamily="50" charset="-128"/>
              </a:rPr>
              <a:t>大阪モデル</a:t>
            </a:r>
            <a:r>
              <a:rPr lang="en-US" altLang="ja-JP" sz="2400" b="1" dirty="0" smtClean="0">
                <a:solidFill>
                  <a:schemeClr val="bg1"/>
                </a:solidFill>
                <a:latin typeface="Meiryo UI" panose="020B0604030504040204" pitchFamily="50" charset="-128"/>
                <a:ea typeface="Meiryo UI" panose="020B0604030504040204" pitchFamily="50" charset="-128"/>
              </a:rPr>
              <a:t>】</a:t>
            </a:r>
            <a:endParaRPr lang="ja-JP" altLang="en-US" sz="24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988126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784650789"/>
              </p:ext>
            </p:extLst>
          </p:nvPr>
        </p:nvGraphicFramePr>
        <p:xfrm>
          <a:off x="891340" y="2700963"/>
          <a:ext cx="10409315" cy="3661698"/>
        </p:xfrm>
        <a:graphic>
          <a:graphicData uri="http://schemas.openxmlformats.org/drawingml/2006/table">
            <a:tbl>
              <a:tblPr firstRow="1" bandRow="1">
                <a:tableStyleId>{5C22544A-7EE6-4342-B048-85BDC9FD1C3A}</a:tableStyleId>
              </a:tblPr>
              <a:tblGrid>
                <a:gridCol w="3136063">
                  <a:extLst>
                    <a:ext uri="{9D8B030D-6E8A-4147-A177-3AD203B41FA5}">
                      <a16:colId xmlns:a16="http://schemas.microsoft.com/office/drawing/2014/main" val="2267971377"/>
                    </a:ext>
                  </a:extLst>
                </a:gridCol>
                <a:gridCol w="3753168">
                  <a:extLst>
                    <a:ext uri="{9D8B030D-6E8A-4147-A177-3AD203B41FA5}">
                      <a16:colId xmlns:a16="http://schemas.microsoft.com/office/drawing/2014/main" val="2465843949"/>
                    </a:ext>
                  </a:extLst>
                </a:gridCol>
                <a:gridCol w="1760042">
                  <a:extLst>
                    <a:ext uri="{9D8B030D-6E8A-4147-A177-3AD203B41FA5}">
                      <a16:colId xmlns:a16="http://schemas.microsoft.com/office/drawing/2014/main" val="1570456436"/>
                    </a:ext>
                  </a:extLst>
                </a:gridCol>
                <a:gridCol w="1760042">
                  <a:extLst>
                    <a:ext uri="{9D8B030D-6E8A-4147-A177-3AD203B41FA5}">
                      <a16:colId xmlns:a16="http://schemas.microsoft.com/office/drawing/2014/main" val="473779464"/>
                    </a:ext>
                  </a:extLst>
                </a:gridCol>
              </a:tblGrid>
              <a:tr h="699332">
                <a:tc gridSpan="2">
                  <a:txBody>
                    <a:bodyPr/>
                    <a:lstStyle/>
                    <a:p>
                      <a:pPr algn="ctr"/>
                      <a:r>
                        <a:rPr kumimoji="1" lang="ja-JP" altLang="en-US" sz="1800" dirty="0" smtClean="0">
                          <a:solidFill>
                            <a:schemeClr val="tx1"/>
                          </a:solidFill>
                          <a:latin typeface="Meiryo UI" panose="020B0604030504040204" pitchFamily="50" charset="-128"/>
                          <a:ea typeface="Meiryo UI" panose="020B0604030504040204" pitchFamily="50" charset="-128"/>
                        </a:rPr>
                        <a:t>モニタリング指標（見える化）</a:t>
                      </a:r>
                      <a:endParaRPr kumimoji="1" lang="en-US" altLang="ja-JP" sz="18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a:r>
                        <a:rPr kumimoji="1" lang="ja-JP" altLang="en-US" sz="1800" dirty="0" smtClean="0">
                          <a:solidFill>
                            <a:schemeClr val="tx1"/>
                          </a:solidFill>
                          <a:latin typeface="Meiryo UI" panose="020B0604030504040204" pitchFamily="50" charset="-128"/>
                          <a:ea typeface="Meiryo UI" panose="020B0604030504040204" pitchFamily="50" charset="-128"/>
                        </a:rPr>
                        <a:t>警戒信号</a:t>
                      </a:r>
                      <a:r>
                        <a:rPr kumimoji="1" lang="en-US" altLang="ja-JP" sz="1800" baseline="0" dirty="0" smtClean="0">
                          <a:solidFill>
                            <a:schemeClr val="tx1"/>
                          </a:solidFill>
                          <a:latin typeface="Meiryo UI" panose="020B0604030504040204" pitchFamily="50" charset="-128"/>
                          <a:ea typeface="Meiryo UI" panose="020B0604030504040204" pitchFamily="50" charset="-128"/>
                        </a:rPr>
                        <a:t> </a:t>
                      </a:r>
                    </a:p>
                    <a:p>
                      <a:pPr algn="ctr"/>
                      <a:r>
                        <a:rPr kumimoji="1" lang="ja-JP" altLang="en-US" sz="1800" u="sng" dirty="0" smtClean="0">
                          <a:solidFill>
                            <a:schemeClr val="tx1"/>
                          </a:solidFill>
                          <a:latin typeface="Meiryo UI" panose="020B0604030504040204" pitchFamily="50" charset="-128"/>
                          <a:ea typeface="Meiryo UI" panose="020B0604030504040204" pitchFamily="50" charset="-128"/>
                        </a:rPr>
                        <a:t>点灯</a:t>
                      </a:r>
                      <a:r>
                        <a:rPr kumimoji="1" lang="ja-JP" altLang="en-US" sz="1800" dirty="0" smtClean="0">
                          <a:solidFill>
                            <a:schemeClr val="tx1"/>
                          </a:solidFill>
                          <a:latin typeface="Meiryo UI" panose="020B0604030504040204" pitchFamily="50" charset="-128"/>
                          <a:ea typeface="Meiryo UI" panose="020B0604030504040204" pitchFamily="50" charset="-128"/>
                        </a:rPr>
                        <a:t>基準</a:t>
                      </a:r>
                      <a:endParaRPr kumimoji="1" lang="en-US" altLang="ja-JP" sz="18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a:r>
                        <a:rPr kumimoji="1" lang="ja-JP" altLang="en-US" sz="1800" b="1" dirty="0" smtClean="0">
                          <a:solidFill>
                            <a:schemeClr val="tx1"/>
                          </a:solidFill>
                          <a:latin typeface="Meiryo UI" panose="020B0604030504040204" pitchFamily="50" charset="-128"/>
                          <a:ea typeface="Meiryo UI" panose="020B0604030504040204" pitchFamily="50" charset="-128"/>
                        </a:rPr>
                        <a:t>警戒信号</a:t>
                      </a:r>
                      <a:r>
                        <a:rPr kumimoji="1" lang="en-US" altLang="ja-JP" sz="1800" b="1" baseline="0" dirty="0" smtClean="0">
                          <a:solidFill>
                            <a:schemeClr val="tx1"/>
                          </a:solidFill>
                          <a:latin typeface="Meiryo UI" panose="020B0604030504040204" pitchFamily="50" charset="-128"/>
                          <a:ea typeface="Meiryo UI" panose="020B0604030504040204" pitchFamily="50" charset="-128"/>
                        </a:rPr>
                        <a:t> </a:t>
                      </a:r>
                    </a:p>
                    <a:p>
                      <a:pPr algn="ctr"/>
                      <a:r>
                        <a:rPr kumimoji="1" lang="ja-JP" altLang="en-US" sz="1800" b="1" u="sng" dirty="0" smtClean="0">
                          <a:solidFill>
                            <a:schemeClr val="tx1"/>
                          </a:solidFill>
                          <a:latin typeface="Meiryo UI" panose="020B0604030504040204" pitchFamily="50" charset="-128"/>
                          <a:ea typeface="Meiryo UI" panose="020B0604030504040204" pitchFamily="50" charset="-128"/>
                        </a:rPr>
                        <a:t>消灯</a:t>
                      </a:r>
                      <a:r>
                        <a:rPr kumimoji="1" lang="ja-JP" altLang="en-US" sz="1800" b="1" dirty="0" smtClean="0">
                          <a:solidFill>
                            <a:schemeClr val="tx1"/>
                          </a:solidFill>
                          <a:latin typeface="Meiryo UI" panose="020B0604030504040204" pitchFamily="50" charset="-128"/>
                          <a:ea typeface="Meiryo UI" panose="020B0604030504040204" pitchFamily="50" charset="-128"/>
                        </a:rPr>
                        <a:t>基準</a:t>
                      </a:r>
                      <a:endParaRPr kumimoji="1" lang="en-US" altLang="ja-JP" sz="18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2587253245"/>
                  </a:ext>
                </a:extLst>
              </a:tr>
              <a:tr h="571204">
                <a:tc>
                  <a:txBody>
                    <a:bodyPr/>
                    <a:lstStyle/>
                    <a:p>
                      <a:pPr algn="ctr"/>
                      <a:r>
                        <a:rPr kumimoji="1" lang="ja-JP" altLang="en-US" sz="1800" b="1" dirty="0" smtClean="0">
                          <a:solidFill>
                            <a:schemeClr val="tx1"/>
                          </a:solidFill>
                          <a:latin typeface="Meiryo UI" panose="020B0604030504040204" pitchFamily="50" charset="-128"/>
                          <a:ea typeface="Meiryo UI" panose="020B0604030504040204" pitchFamily="50" charset="-128"/>
                        </a:rPr>
                        <a:t>分析事項</a:t>
                      </a:r>
                      <a:endParaRPr kumimoji="1" lang="en-US" altLang="ja-JP" sz="18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800" b="1" dirty="0" smtClean="0">
                          <a:solidFill>
                            <a:schemeClr val="tx1"/>
                          </a:solidFill>
                          <a:latin typeface="Meiryo UI" panose="020B0604030504040204" pitchFamily="50" charset="-128"/>
                          <a:ea typeface="Meiryo UI" panose="020B0604030504040204" pitchFamily="50" charset="-128"/>
                        </a:rPr>
                        <a:t>内容</a:t>
                      </a:r>
                    </a:p>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r>
                        <a:rPr kumimoji="1" lang="ja-JP" altLang="en-US" sz="1400" b="0" dirty="0" smtClean="0">
                          <a:solidFill>
                            <a:schemeClr val="tx1"/>
                          </a:solidFill>
                          <a:latin typeface="Meiryo UI" panose="020B0604030504040204" pitchFamily="50" charset="-128"/>
                          <a:ea typeface="Meiryo UI" panose="020B0604030504040204" pitchFamily="50" charset="-128"/>
                        </a:rPr>
                        <a:t>病床使用率以外の指標は７日間移動平均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pPr algn="ctr"/>
                      <a:endParaRPr kumimoji="1" lang="en-US" altLang="ja-JP" sz="18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pPr algn="ctr"/>
                      <a:endParaRPr kumimoji="1" lang="ja-JP" altLang="en-US" sz="12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944724138"/>
                  </a:ext>
                </a:extLst>
              </a:tr>
              <a:tr h="532897">
                <a:tc rowSpan="2">
                  <a:txBody>
                    <a:bodyPr/>
                    <a:lstStyle/>
                    <a:p>
                      <a:pPr algn="l"/>
                      <a:r>
                        <a:rPr kumimoji="1" lang="ja-JP" altLang="en-US" sz="1600" dirty="0" smtClean="0">
                          <a:solidFill>
                            <a:schemeClr val="tx1"/>
                          </a:solidFill>
                          <a:latin typeface="Meiryo UI" panose="020B0604030504040204" pitchFamily="50" charset="-128"/>
                          <a:ea typeface="Meiryo UI" panose="020B0604030504040204" pitchFamily="50" charset="-128"/>
                        </a:rPr>
                        <a:t>（１）市中での感染拡大状況</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①新規陽性者における感染経路（リンク）</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　不明者前週増加比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１以上</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000" b="1" dirty="0" smtClean="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37030615"/>
                  </a:ext>
                </a:extLst>
              </a:tr>
              <a:tr h="523966">
                <a:tc vMerge="1">
                  <a:txBody>
                    <a:bodyP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②新規陽性者におけるリンク不明者数</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５～</a:t>
                      </a:r>
                      <a:r>
                        <a:rPr kumimoji="1" lang="en-US" altLang="ja-JP" sz="2000" b="1" dirty="0" smtClean="0">
                          <a:solidFill>
                            <a:schemeClr val="tx1"/>
                          </a:solidFill>
                          <a:latin typeface="Meiryo UI" panose="020B0604030504040204" pitchFamily="50" charset="-128"/>
                          <a:ea typeface="Meiryo UI" panose="020B0604030504040204" pitchFamily="50" charset="-128"/>
                        </a:rPr>
                        <a:t>10</a:t>
                      </a:r>
                      <a:r>
                        <a:rPr kumimoji="1" lang="ja-JP" altLang="en-US" sz="2000" b="1" dirty="0" smtClean="0">
                          <a:solidFill>
                            <a:schemeClr val="tx1"/>
                          </a:solidFill>
                          <a:latin typeface="Meiryo UI" panose="020B0604030504040204" pitchFamily="50" charset="-128"/>
                          <a:ea typeface="Meiryo UI" panose="020B0604030504040204" pitchFamily="50" charset="-128"/>
                        </a:rPr>
                        <a:t>人</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以上</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000" b="1" dirty="0" smtClean="0">
                          <a:solidFill>
                            <a:schemeClr val="tx1"/>
                          </a:solidFill>
                          <a:latin typeface="Meiryo UI" panose="020B0604030504040204" pitchFamily="50" charset="-128"/>
                          <a:ea typeface="Meiryo UI" panose="020B0604030504040204" pitchFamily="50" charset="-128"/>
                        </a:rPr>
                        <a:t>10</a:t>
                      </a:r>
                      <a:r>
                        <a:rPr kumimoji="1" lang="ja-JP" altLang="en-US" sz="2000" b="1" dirty="0" smtClean="0">
                          <a:solidFill>
                            <a:schemeClr val="tx1"/>
                          </a:solidFill>
                          <a:latin typeface="Meiryo UI" panose="020B0604030504040204" pitchFamily="50" charset="-128"/>
                          <a:ea typeface="Meiryo UI" panose="020B0604030504040204" pitchFamily="50" charset="-128"/>
                        </a:rPr>
                        <a:t>人未満</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7433226"/>
                  </a:ext>
                </a:extLst>
              </a:tr>
              <a:tr h="5239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（２）新規陽性患者の発生状況</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　　　　</a:t>
                      </a:r>
                      <a:r>
                        <a:rPr kumimoji="1" lang="ja-JP" altLang="en-US" sz="1600" baseline="0" dirty="0" smtClean="0">
                          <a:solidFill>
                            <a:schemeClr val="tx1"/>
                          </a:solidFill>
                          <a:latin typeface="Meiryo UI" panose="020B0604030504040204" pitchFamily="50" charset="-128"/>
                          <a:ea typeface="Meiryo UI" panose="020B0604030504040204" pitchFamily="50" charset="-128"/>
                        </a:rPr>
                        <a:t> 検査体制のひっ迫状況</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③確定診断検査における陽性率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000" b="1" dirty="0" smtClean="0">
                          <a:solidFill>
                            <a:schemeClr val="tx1"/>
                          </a:solidFill>
                          <a:latin typeface="Meiryo UI" panose="020B0604030504040204" pitchFamily="50" charset="-128"/>
                          <a:ea typeface="Meiryo UI" panose="020B0604030504040204" pitchFamily="50" charset="-128"/>
                        </a:rPr>
                        <a:t>7%</a:t>
                      </a:r>
                      <a:r>
                        <a:rPr kumimoji="1" lang="ja-JP" altLang="en-US" sz="2000" b="1" dirty="0" smtClean="0">
                          <a:solidFill>
                            <a:schemeClr val="tx1"/>
                          </a:solidFill>
                          <a:latin typeface="Meiryo UI" panose="020B0604030504040204" pitchFamily="50" charset="-128"/>
                          <a:ea typeface="Meiryo UI" panose="020B0604030504040204" pitchFamily="50" charset="-128"/>
                        </a:rPr>
                        <a:t>以上</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000" b="1" dirty="0" smtClean="0">
                          <a:solidFill>
                            <a:schemeClr val="tx1"/>
                          </a:solidFill>
                          <a:latin typeface="Meiryo UI" panose="020B0604030504040204" pitchFamily="50" charset="-128"/>
                          <a:ea typeface="Meiryo UI" panose="020B0604030504040204" pitchFamily="50" charset="-128"/>
                        </a:rPr>
                        <a:t>7</a:t>
                      </a:r>
                      <a:r>
                        <a:rPr kumimoji="1" lang="ja-JP" altLang="en-US" sz="2000" b="1" dirty="0" smtClean="0">
                          <a:solidFill>
                            <a:schemeClr val="tx1"/>
                          </a:solidFill>
                          <a:latin typeface="Meiryo UI" panose="020B0604030504040204" pitchFamily="50" charset="-128"/>
                          <a:ea typeface="Meiryo UI" panose="020B0604030504040204" pitchFamily="50" charset="-128"/>
                        </a:rPr>
                        <a:t>％未満</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6681429"/>
                  </a:ext>
                </a:extLst>
              </a:tr>
              <a:tr h="523966">
                <a:tc>
                  <a:txBody>
                    <a:bodyPr/>
                    <a:lstStyle/>
                    <a:p>
                      <a:pPr algn="l"/>
                      <a:r>
                        <a:rPr kumimoji="1" lang="ja-JP" altLang="en-US" sz="1600" dirty="0" smtClean="0">
                          <a:solidFill>
                            <a:schemeClr val="tx1"/>
                          </a:solidFill>
                          <a:latin typeface="Meiryo UI" panose="020B0604030504040204" pitchFamily="50" charset="-128"/>
                          <a:ea typeface="Meiryo UI" panose="020B0604030504040204" pitchFamily="50" charset="-128"/>
                        </a:rPr>
                        <a:t>（３）病床のひっ迫状況</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600" dirty="0" smtClean="0">
                          <a:solidFill>
                            <a:schemeClr val="tx1"/>
                          </a:solidFill>
                          <a:latin typeface="Meiryo UI" panose="020B0604030504040204" pitchFamily="50" charset="-128"/>
                          <a:ea typeface="Meiryo UI" panose="020B0604030504040204" pitchFamily="50" charset="-128"/>
                        </a:rPr>
                        <a:t>④患者受入重症病床使用率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2000" b="1" dirty="0" err="1" smtClean="0">
                          <a:solidFill>
                            <a:schemeClr val="tx1"/>
                          </a:solidFill>
                          <a:latin typeface="Meiryo UI" panose="020B0604030504040204" pitchFamily="50" charset="-128"/>
                          <a:ea typeface="Meiryo UI" panose="020B0604030504040204" pitchFamily="50" charset="-128"/>
                        </a:rPr>
                        <a:t>ー</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000" b="1" dirty="0" smtClean="0">
                          <a:solidFill>
                            <a:schemeClr val="tx1"/>
                          </a:solidFill>
                          <a:latin typeface="Meiryo UI" panose="020B0604030504040204" pitchFamily="50" charset="-128"/>
                          <a:ea typeface="Meiryo UI" panose="020B0604030504040204" pitchFamily="50" charset="-128"/>
                        </a:rPr>
                        <a:t>60%</a:t>
                      </a:r>
                      <a:r>
                        <a:rPr kumimoji="1" lang="ja-JP" altLang="en-US" sz="2000" b="1" dirty="0" smtClean="0">
                          <a:solidFill>
                            <a:schemeClr val="tx1"/>
                          </a:solidFill>
                          <a:latin typeface="Meiryo UI" panose="020B0604030504040204" pitchFamily="50" charset="-128"/>
                          <a:ea typeface="Meiryo UI" panose="020B0604030504040204" pitchFamily="50" charset="-128"/>
                        </a:rPr>
                        <a:t>未満</a:t>
                      </a:r>
                      <a:endParaRPr kumimoji="1" lang="ja-JP" altLang="en-US" sz="20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1335900"/>
                  </a:ext>
                </a:extLst>
              </a:tr>
            </a:tbl>
          </a:graphicData>
        </a:graphic>
      </p:graphicFrame>
      <p:sp>
        <p:nvSpPr>
          <p:cNvPr id="7" name="テキスト ボックス 6"/>
          <p:cNvSpPr txBox="1"/>
          <p:nvPr/>
        </p:nvSpPr>
        <p:spPr>
          <a:xfrm>
            <a:off x="0" y="1"/>
            <a:ext cx="12192000" cy="461665"/>
          </a:xfrm>
          <a:prstGeom prst="rect">
            <a:avLst/>
          </a:prstGeom>
          <a:solidFill>
            <a:schemeClr val="accent1">
              <a:lumMod val="75000"/>
            </a:schemeClr>
          </a:solidFill>
        </p:spPr>
        <p:txBody>
          <a:bodyPr wrap="square" rtlCol="0">
            <a:spAutoFit/>
          </a:bodyPr>
          <a:lstStyle/>
          <a:p>
            <a:pPr algn="ctr"/>
            <a:r>
              <a:rPr lang="en-US" altLang="ja-JP" sz="2400" b="1" dirty="0" smtClean="0">
                <a:solidFill>
                  <a:schemeClr val="bg1"/>
                </a:solidFill>
                <a:latin typeface="Meiryo UI" panose="020B0604030504040204" pitchFamily="50" charset="-128"/>
                <a:ea typeface="Meiryo UI" panose="020B0604030504040204" pitchFamily="50" charset="-128"/>
              </a:rPr>
              <a:t>Ⅱ</a:t>
            </a:r>
            <a:r>
              <a:rPr lang="ja-JP" altLang="en-US" sz="2400" b="1" dirty="0" smtClean="0">
                <a:solidFill>
                  <a:schemeClr val="bg1"/>
                </a:solidFill>
                <a:latin typeface="Meiryo UI" panose="020B0604030504040204" pitchFamily="50" charset="-128"/>
                <a:ea typeface="Meiryo UI" panose="020B0604030504040204" pitchFamily="50" charset="-128"/>
              </a:rPr>
              <a:t>　新型コロナウイルス感染症におけるモニタリング指標と警戒基準の考え方（案</a:t>
            </a:r>
            <a:r>
              <a:rPr lang="ja-JP" altLang="en-US" sz="2400" b="1" dirty="0">
                <a:solidFill>
                  <a:schemeClr val="bg1"/>
                </a:solidFill>
                <a:latin typeface="Meiryo UI" panose="020B0604030504040204" pitchFamily="50" charset="-128"/>
                <a:ea typeface="Meiryo UI" panose="020B0604030504040204" pitchFamily="50" charset="-128"/>
              </a:rPr>
              <a:t>）</a:t>
            </a:r>
          </a:p>
        </p:txBody>
      </p:sp>
      <p:sp>
        <p:nvSpPr>
          <p:cNvPr id="9" name="テキスト ボックス 8"/>
          <p:cNvSpPr txBox="1"/>
          <p:nvPr/>
        </p:nvSpPr>
        <p:spPr>
          <a:xfrm>
            <a:off x="527434" y="2266258"/>
            <a:ext cx="9476917" cy="430887"/>
          </a:xfrm>
          <a:prstGeom prst="rect">
            <a:avLst/>
          </a:prstGeom>
          <a:noFill/>
          <a:ln w="19050">
            <a:noFill/>
          </a:ln>
        </p:spPr>
        <p:txBody>
          <a:bodyPr wrap="square" rtlCol="0">
            <a:spAutoFit/>
          </a:bodyPr>
          <a:lstStyle/>
          <a:p>
            <a:r>
              <a:rPr lang="ja-JP" altLang="en-US" sz="2200" b="1" dirty="0" smtClean="0">
                <a:solidFill>
                  <a:schemeClr val="accent5"/>
                </a:solidFill>
                <a:latin typeface="Meiryo UI" panose="020B0604030504040204" pitchFamily="50" charset="-128"/>
                <a:ea typeface="Meiryo UI" panose="020B0604030504040204" pitchFamily="50" charset="-128"/>
              </a:rPr>
              <a:t>＜モニタリング指標と警戒基準の考え方</a:t>
            </a:r>
            <a:r>
              <a:rPr lang="ja-JP" altLang="en-US" sz="2200" b="1" dirty="0">
                <a:solidFill>
                  <a:schemeClr val="accent5"/>
                </a:solidFill>
                <a:latin typeface="Meiryo UI" panose="020B0604030504040204" pitchFamily="50" charset="-128"/>
                <a:ea typeface="Meiryo UI" panose="020B0604030504040204" pitchFamily="50" charset="-128"/>
              </a:rPr>
              <a:t>＞</a:t>
            </a:r>
          </a:p>
        </p:txBody>
      </p:sp>
      <p:sp>
        <p:nvSpPr>
          <p:cNvPr id="21" name="テキスト ボックス 20"/>
          <p:cNvSpPr txBox="1"/>
          <p:nvPr/>
        </p:nvSpPr>
        <p:spPr>
          <a:xfrm>
            <a:off x="328759" y="550263"/>
            <a:ext cx="11717989" cy="1754326"/>
          </a:xfrm>
          <a:prstGeom prst="rect">
            <a:avLst/>
          </a:prstGeom>
          <a:noFill/>
          <a:ln w="28575">
            <a:solidFill>
              <a:schemeClr val="tx1"/>
            </a:solidFill>
          </a:ln>
        </p:spPr>
        <p:txBody>
          <a:bodyPr wrap="square" rtlCol="0">
            <a:spAutoFit/>
          </a:bodyPr>
          <a:lstStyle/>
          <a:p>
            <a:r>
              <a:rPr lang="ja-JP" altLang="en-US" sz="2000" b="1" dirty="0" smtClean="0">
                <a:latin typeface="Meiryo UI" panose="020B0604030504040204" pitchFamily="50" charset="-128"/>
                <a:ea typeface="Meiryo UI" panose="020B0604030504040204" pitchFamily="50" charset="-128"/>
              </a:rPr>
              <a:t>○　感染拡大状況</a:t>
            </a:r>
            <a:r>
              <a:rPr lang="ja-JP" altLang="en-US" sz="2000" b="1" dirty="0">
                <a:latin typeface="Meiryo UI" panose="020B0604030504040204" pitchFamily="50" charset="-128"/>
                <a:ea typeface="Meiryo UI" panose="020B0604030504040204" pitchFamily="50" charset="-128"/>
              </a:rPr>
              <a:t>を判断するため、府独自に指標を設定</a:t>
            </a:r>
            <a:r>
              <a:rPr lang="ja-JP" altLang="en-US" sz="2000" b="1" dirty="0" smtClean="0">
                <a:latin typeface="Meiryo UI" panose="020B0604030504040204" pitchFamily="50" charset="-128"/>
                <a:ea typeface="Meiryo UI" panose="020B0604030504040204" pitchFamily="50" charset="-128"/>
              </a:rPr>
              <a:t>し、日々モニタリング・見える化。</a:t>
            </a:r>
            <a:endParaRPr lang="en-US" altLang="ja-JP" sz="2000" b="1" dirty="0">
              <a:latin typeface="Meiryo UI" panose="020B0604030504040204" pitchFamily="50" charset="-128"/>
              <a:ea typeface="Meiryo UI" panose="020B0604030504040204" pitchFamily="50" charset="-128"/>
            </a:endParaRPr>
          </a:p>
          <a:p>
            <a:endParaRPr lang="en-US" altLang="ja-JP" sz="800" b="1" dirty="0">
              <a:latin typeface="Meiryo UI" panose="020B0604030504040204" pitchFamily="50" charset="-128"/>
              <a:ea typeface="Meiryo UI" panose="020B0604030504040204" pitchFamily="50" charset="-128"/>
            </a:endParaRPr>
          </a:p>
          <a:p>
            <a:r>
              <a:rPr lang="ja-JP" altLang="en-US" sz="2000" b="1" dirty="0" smtClean="0">
                <a:latin typeface="Meiryo UI" panose="020B0604030504040204" pitchFamily="50" charset="-128"/>
                <a:ea typeface="Meiryo UI" panose="020B0604030504040204" pitchFamily="50" charset="-128"/>
              </a:rPr>
              <a:t>○　また</a:t>
            </a:r>
            <a:r>
              <a:rPr lang="ja-JP" altLang="en-US" sz="2000" b="1" dirty="0">
                <a:latin typeface="Meiryo UI" panose="020B0604030504040204" pitchFamily="50" charset="-128"/>
                <a:ea typeface="Meiryo UI" panose="020B0604030504040204" pitchFamily="50" charset="-128"/>
              </a:rPr>
              <a:t>、各指標について、「感染爆発の兆候」と「感染の収束状況」を判断するため</a:t>
            </a:r>
            <a:r>
              <a:rPr lang="ja-JP" altLang="en-US" sz="2000" b="1" dirty="0" smtClean="0">
                <a:latin typeface="Meiryo UI" panose="020B0604030504040204" pitchFamily="50" charset="-128"/>
                <a:ea typeface="Meiryo UI" panose="020B0604030504040204" pitchFamily="50" charset="-128"/>
              </a:rPr>
              <a:t>の警戒基準を</a:t>
            </a:r>
            <a:r>
              <a:rPr lang="ja-JP" altLang="en-US" sz="2000" b="1" dirty="0">
                <a:latin typeface="Meiryo UI" panose="020B0604030504040204" pitchFamily="50" charset="-128"/>
                <a:ea typeface="Meiryo UI" panose="020B0604030504040204" pitchFamily="50" charset="-128"/>
              </a:rPr>
              <a:t>設定</a:t>
            </a:r>
            <a:r>
              <a:rPr lang="ja-JP" altLang="en-US" sz="2000" b="1" dirty="0" smtClean="0">
                <a:latin typeface="Meiryo UI" panose="020B0604030504040204" pitchFamily="50" charset="-128"/>
                <a:ea typeface="Meiryo UI" panose="020B0604030504040204" pitchFamily="50" charset="-128"/>
              </a:rPr>
              <a:t>。</a:t>
            </a:r>
            <a:endParaRPr lang="en-US" altLang="ja-JP" sz="2000" b="1" dirty="0" smtClean="0">
              <a:latin typeface="Meiryo UI" panose="020B0604030504040204" pitchFamily="50" charset="-128"/>
              <a:ea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　 今月中旬に国で検討される判断基準を踏まえて最終決定。</a:t>
            </a:r>
            <a:endParaRPr lang="en-US" altLang="ja-JP" sz="2000" b="1" dirty="0" smtClean="0">
              <a:latin typeface="Meiryo UI" panose="020B0604030504040204" pitchFamily="50" charset="-128"/>
              <a:ea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以下の①</a:t>
            </a:r>
            <a:r>
              <a:rPr lang="ja-JP" altLang="en-US" sz="2000" b="1" dirty="0">
                <a:latin typeface="Meiryo UI" panose="020B0604030504040204" pitchFamily="50" charset="-128"/>
                <a:ea typeface="Meiryo UI" panose="020B0604030504040204" pitchFamily="50" charset="-128"/>
              </a:rPr>
              <a:t>～③の警戒信号全てが点灯した場合、府民への自粛要請等の対策を段階的に実施。</a:t>
            </a:r>
          </a:p>
          <a:p>
            <a:r>
              <a:rPr lang="ja-JP" altLang="en-US" sz="2000"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以下の②～</a:t>
            </a:r>
            <a:r>
              <a:rPr lang="ja-JP" altLang="en-US" sz="2000" b="1" dirty="0">
                <a:latin typeface="Meiryo UI" panose="020B0604030504040204" pitchFamily="50" charset="-128"/>
                <a:ea typeface="Meiryo UI" panose="020B0604030504040204" pitchFamily="50" charset="-128"/>
              </a:rPr>
              <a:t>④の警戒信号全て</a:t>
            </a:r>
            <a:r>
              <a:rPr lang="ja-JP" altLang="en-US" sz="2000" b="1" dirty="0" smtClean="0">
                <a:latin typeface="Meiryo UI" panose="020B0604030504040204" pitchFamily="50" charset="-128"/>
                <a:ea typeface="Meiryo UI" panose="020B0604030504040204" pitchFamily="50" charset="-128"/>
              </a:rPr>
              <a:t>が原則７日間</a:t>
            </a:r>
            <a:r>
              <a:rPr lang="ja-JP" altLang="en-US" sz="2000" b="1" dirty="0">
                <a:latin typeface="Meiryo UI" panose="020B0604030504040204" pitchFamily="50" charset="-128"/>
                <a:ea typeface="Meiryo UI" panose="020B0604030504040204" pitchFamily="50" charset="-128"/>
              </a:rPr>
              <a:t>連続消灯すれば、自粛等</a:t>
            </a:r>
            <a:r>
              <a:rPr lang="ja-JP" altLang="en-US" sz="2000" b="1" dirty="0" smtClean="0">
                <a:latin typeface="Meiryo UI" panose="020B0604030504040204" pitchFamily="50" charset="-128"/>
                <a:ea typeface="Meiryo UI" panose="020B0604030504040204" pitchFamily="50" charset="-128"/>
              </a:rPr>
              <a:t>を段階的に解除。</a:t>
            </a:r>
            <a:endParaRPr lang="ja-JP" altLang="en-US" sz="2000" b="1"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891340" y="6359285"/>
            <a:ext cx="10250259" cy="523220"/>
          </a:xfrm>
          <a:prstGeom prst="rect">
            <a:avLst/>
          </a:prstGeom>
          <a:noFill/>
          <a:ln w="28575">
            <a:noFill/>
          </a:ln>
        </p:spPr>
        <p:txBody>
          <a:bodyPr wrap="square" rtlCol="0">
            <a:spAutoFit/>
          </a:bodyPr>
          <a:lstStyle/>
          <a:p>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１　警戒基準等は</a:t>
            </a:r>
            <a:r>
              <a:rPr lang="ja-JP" altLang="en-US" sz="1400" b="1" dirty="0">
                <a:latin typeface="Meiryo UI" panose="020B0604030504040204" pitchFamily="50" charset="-128"/>
                <a:ea typeface="Meiryo UI" panose="020B0604030504040204" pitchFamily="50" charset="-128"/>
              </a:rPr>
              <a:t>、３月末の感染爆発の兆候が見られた際の実績値等に基づき設定。</a:t>
            </a:r>
            <a:endParaRPr lang="en-US" altLang="ja-JP" sz="1400" b="1" dirty="0">
              <a:latin typeface="Meiryo UI" panose="020B0604030504040204" pitchFamily="50" charset="-128"/>
              <a:ea typeface="Meiryo UI" panose="020B0604030504040204" pitchFamily="50" charset="-128"/>
            </a:endParaRPr>
          </a:p>
          <a:p>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２　今後、患者</a:t>
            </a:r>
            <a:r>
              <a:rPr lang="ja-JP" altLang="en-US" sz="1400" b="1" dirty="0">
                <a:latin typeface="Meiryo UI" panose="020B0604030504040204" pitchFamily="50" charset="-128"/>
                <a:ea typeface="Meiryo UI" panose="020B0604030504040204" pitchFamily="50" charset="-128"/>
              </a:rPr>
              <a:t>発生状況</a:t>
            </a:r>
            <a:r>
              <a:rPr lang="ja-JP" altLang="en-US" sz="1400" b="1" dirty="0" smtClean="0">
                <a:latin typeface="Meiryo UI" panose="020B0604030504040204" pitchFamily="50" charset="-128"/>
                <a:ea typeface="Meiryo UI" panose="020B0604030504040204" pitchFamily="50" charset="-128"/>
              </a:rPr>
              <a:t>等を踏まえ、必要</a:t>
            </a:r>
            <a:r>
              <a:rPr lang="ja-JP" altLang="en-US" sz="1400" b="1" dirty="0">
                <a:latin typeface="Meiryo UI" panose="020B0604030504040204" pitchFamily="50" charset="-128"/>
                <a:ea typeface="Meiryo UI" panose="020B0604030504040204" pitchFamily="50" charset="-128"/>
              </a:rPr>
              <a:t>に</a:t>
            </a:r>
            <a:r>
              <a:rPr lang="ja-JP" altLang="en-US" sz="1400" b="1" dirty="0" smtClean="0">
                <a:latin typeface="Meiryo UI" panose="020B0604030504040204" pitchFamily="50" charset="-128"/>
                <a:ea typeface="Meiryo UI" panose="020B0604030504040204" pitchFamily="50" charset="-128"/>
              </a:rPr>
              <a:t>応じて見直し</a:t>
            </a:r>
            <a:r>
              <a:rPr lang="ja-JP" altLang="en-US" sz="1400" b="1" dirty="0">
                <a:latin typeface="Meiryo UI" panose="020B0604030504040204" pitchFamily="50" charset="-128"/>
                <a:ea typeface="Meiryo UI" panose="020B0604030504040204" pitchFamily="50" charset="-128"/>
              </a:rPr>
              <a:t>を</a:t>
            </a:r>
            <a:r>
              <a:rPr lang="ja-JP" altLang="en-US" sz="1400" b="1" dirty="0" smtClean="0">
                <a:latin typeface="Meiryo UI" panose="020B0604030504040204" pitchFamily="50" charset="-128"/>
                <a:ea typeface="Meiryo UI" panose="020B0604030504040204" pitchFamily="50" charset="-128"/>
              </a:rPr>
              <a:t>検討。</a:t>
            </a:r>
            <a:endParaRPr lang="en-US" altLang="ja-JP" sz="1400" b="1" dirty="0" smtClean="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5881459" y="6742927"/>
            <a:ext cx="9213279" cy="369332"/>
          </a:xfrm>
          <a:prstGeom prst="rect">
            <a:avLst/>
          </a:prstGeom>
          <a:noFill/>
          <a:ln w="28575">
            <a:noFill/>
          </a:ln>
        </p:spPr>
        <p:txBody>
          <a:bodyPr wrap="square" rtlCol="0">
            <a:spAutoFit/>
          </a:bodyPr>
          <a:lstStyle/>
          <a:p>
            <a:r>
              <a:rPr lang="ja-JP" altLang="en-US" b="1" dirty="0">
                <a:latin typeface="Meiryo UI" panose="020B0604030504040204" pitchFamily="50" charset="-128"/>
                <a:ea typeface="Meiryo UI" panose="020B0604030504040204" pitchFamily="50" charset="-128"/>
              </a:rPr>
              <a:t>　　</a:t>
            </a:r>
            <a:endParaRPr lang="en-US" altLang="ja-JP" b="1"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11738363" y="6359285"/>
            <a:ext cx="616770" cy="307777"/>
          </a:xfrm>
          <a:prstGeom prst="rect">
            <a:avLst/>
          </a:prstGeom>
          <a:noFill/>
        </p:spPr>
        <p:txBody>
          <a:bodyPr wrap="square" rtlCol="0">
            <a:spAutoFit/>
          </a:bodyPr>
          <a:lstStyle/>
          <a:p>
            <a:r>
              <a:rPr kumimoji="1" lang="ja-JP" altLang="en-US" sz="1400" dirty="0" smtClean="0"/>
              <a:t>２</a:t>
            </a:r>
            <a:endParaRPr kumimoji="1" lang="ja-JP" altLang="en-US" sz="1400" dirty="0"/>
          </a:p>
        </p:txBody>
      </p:sp>
    </p:spTree>
    <p:extLst>
      <p:ext uri="{BB962C8B-B14F-4D97-AF65-F5344CB8AC3E}">
        <p14:creationId xmlns:p14="http://schemas.microsoft.com/office/powerpoint/2010/main" val="39660827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2688795" y="1336431"/>
            <a:ext cx="4916368" cy="4192172"/>
          </a:xfrm>
          <a:prstGeom prst="rect">
            <a:avLst/>
          </a:prstGeom>
          <a:solidFill>
            <a:srgbClr val="FFFF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1738363" y="6359285"/>
            <a:ext cx="616770" cy="307777"/>
          </a:xfrm>
          <a:prstGeom prst="rect">
            <a:avLst/>
          </a:prstGeom>
          <a:noFill/>
        </p:spPr>
        <p:txBody>
          <a:bodyPr wrap="square" rtlCol="0">
            <a:spAutoFit/>
          </a:bodyPr>
          <a:lstStyle/>
          <a:p>
            <a:r>
              <a:rPr kumimoji="1" lang="ja-JP" altLang="en-US" sz="1400" dirty="0" smtClean="0"/>
              <a:t>３</a:t>
            </a:r>
            <a:endParaRPr kumimoji="1" lang="ja-JP" altLang="en-US" sz="1400" dirty="0"/>
          </a:p>
        </p:txBody>
      </p:sp>
      <p:sp>
        <p:nvSpPr>
          <p:cNvPr id="9" name="角丸四角形吹き出し 8"/>
          <p:cNvSpPr/>
          <p:nvPr/>
        </p:nvSpPr>
        <p:spPr>
          <a:xfrm>
            <a:off x="3705175" y="4607817"/>
            <a:ext cx="2191054" cy="532613"/>
          </a:xfrm>
          <a:prstGeom prst="wedgeRoundRectCallout">
            <a:avLst>
              <a:gd name="adj1" fmla="val -1855"/>
              <a:gd name="adj2" fmla="val -84219"/>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警戒</a:t>
            </a:r>
            <a:r>
              <a:rPr lang="ja-JP" altLang="en-US" sz="1400" dirty="0" smtClean="0">
                <a:solidFill>
                  <a:schemeClr val="tx1"/>
                </a:solidFill>
                <a:latin typeface="Meiryo UI" panose="020B0604030504040204" pitchFamily="50" charset="-128"/>
                <a:ea typeface="Meiryo UI" panose="020B0604030504040204" pitchFamily="50" charset="-128"/>
              </a:rPr>
              <a:t>信号点灯</a:t>
            </a:r>
            <a:r>
              <a:rPr kumimoji="1" lang="ja-JP" altLang="en-US" sz="1400" dirty="0" smtClean="0">
                <a:solidFill>
                  <a:schemeClr val="tx1"/>
                </a:solidFill>
                <a:latin typeface="Meiryo UI" panose="020B0604030504040204" pitchFamily="50" charset="-128"/>
                <a:ea typeface="Meiryo UI" panose="020B0604030504040204" pitchFamily="50" charset="-128"/>
              </a:rPr>
              <a:t>基準</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lang="ja-JP" altLang="en-US" sz="1400" dirty="0" smtClean="0">
                <a:solidFill>
                  <a:schemeClr val="tx1"/>
                </a:solidFill>
                <a:latin typeface="Meiryo UI" panose="020B0604030504040204" pitchFamily="50" charset="-128"/>
                <a:ea typeface="Meiryo UI" panose="020B0604030504040204" pitchFamily="50" charset="-128"/>
              </a:rPr>
              <a:t>増加</a:t>
            </a:r>
            <a:r>
              <a:rPr lang="ja-JP" altLang="en-US" sz="1400" dirty="0">
                <a:solidFill>
                  <a:schemeClr val="tx1"/>
                </a:solidFill>
                <a:latin typeface="Meiryo UI" panose="020B0604030504040204" pitchFamily="50" charset="-128"/>
                <a:ea typeface="Meiryo UI" panose="020B0604030504040204" pitchFamily="50" charset="-128"/>
              </a:rPr>
              <a:t>比</a:t>
            </a:r>
            <a:r>
              <a:rPr lang="ja-JP" altLang="en-US" sz="1400" dirty="0" smtClean="0">
                <a:solidFill>
                  <a:schemeClr val="tx1"/>
                </a:solidFill>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cxnSp>
        <p:nvCxnSpPr>
          <p:cNvPr id="4" name="直線コネクタ 3"/>
          <p:cNvCxnSpPr/>
          <p:nvPr/>
        </p:nvCxnSpPr>
        <p:spPr>
          <a:xfrm>
            <a:off x="604911" y="4454188"/>
            <a:ext cx="1113345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2" name="図 1"/>
          <p:cNvPicPr>
            <a:picLocks noChangeAspect="1"/>
          </p:cNvPicPr>
          <p:nvPr/>
        </p:nvPicPr>
        <p:blipFill>
          <a:blip r:embed="rId3"/>
          <a:stretch>
            <a:fillRect/>
          </a:stretch>
        </p:blipFill>
        <p:spPr>
          <a:xfrm>
            <a:off x="0" y="133350"/>
            <a:ext cx="12087225" cy="6724650"/>
          </a:xfrm>
          <a:prstGeom prst="rect">
            <a:avLst/>
          </a:prstGeom>
        </p:spPr>
      </p:pic>
    </p:spTree>
    <p:extLst>
      <p:ext uri="{BB962C8B-B14F-4D97-AF65-F5344CB8AC3E}">
        <p14:creationId xmlns:p14="http://schemas.microsoft.com/office/powerpoint/2010/main" val="10002445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flipV="1">
            <a:off x="5447973" y="900752"/>
            <a:ext cx="5674951" cy="4776714"/>
          </a:xfrm>
          <a:prstGeom prst="rect">
            <a:avLst/>
          </a:prstGeom>
          <a:solidFill>
            <a:srgbClr val="FFFF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11883615" y="6549651"/>
            <a:ext cx="616770" cy="307777"/>
          </a:xfrm>
          <a:prstGeom prst="rect">
            <a:avLst/>
          </a:prstGeom>
          <a:noFill/>
        </p:spPr>
        <p:txBody>
          <a:bodyPr wrap="square" rtlCol="0">
            <a:spAutoFit/>
          </a:bodyPr>
          <a:lstStyle/>
          <a:p>
            <a:r>
              <a:rPr kumimoji="1" lang="ja-JP" altLang="en-US" sz="1400" dirty="0" smtClean="0"/>
              <a:t>４</a:t>
            </a:r>
            <a:endParaRPr kumimoji="1" lang="ja-JP" altLang="en-US" sz="1400" dirty="0"/>
          </a:p>
        </p:txBody>
      </p:sp>
      <p:cxnSp>
        <p:nvCxnSpPr>
          <p:cNvPr id="12" name="直線コネクタ 11"/>
          <p:cNvCxnSpPr/>
          <p:nvPr/>
        </p:nvCxnSpPr>
        <p:spPr>
          <a:xfrm>
            <a:off x="673670" y="4784009"/>
            <a:ext cx="1113345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673670" y="5245758"/>
            <a:ext cx="1113345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a:stretch>
            <a:fillRect/>
          </a:stretch>
        </p:blipFill>
        <p:spPr>
          <a:xfrm>
            <a:off x="201263" y="193841"/>
            <a:ext cx="11887200" cy="6496050"/>
          </a:xfrm>
          <a:prstGeom prst="rect">
            <a:avLst/>
          </a:prstGeom>
        </p:spPr>
      </p:pic>
    </p:spTree>
    <p:extLst>
      <p:ext uri="{BB962C8B-B14F-4D97-AF65-F5344CB8AC3E}">
        <p14:creationId xmlns:p14="http://schemas.microsoft.com/office/powerpoint/2010/main" val="17512968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flipV="1">
            <a:off x="1891769" y="1080805"/>
            <a:ext cx="8966578" cy="4194579"/>
          </a:xfrm>
          <a:prstGeom prst="rect">
            <a:avLst/>
          </a:prstGeom>
          <a:solidFill>
            <a:srgbClr val="FFFF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1738363" y="6359285"/>
            <a:ext cx="616770" cy="307777"/>
          </a:xfrm>
          <a:prstGeom prst="rect">
            <a:avLst/>
          </a:prstGeom>
          <a:noFill/>
        </p:spPr>
        <p:txBody>
          <a:bodyPr wrap="square" rtlCol="0">
            <a:spAutoFit/>
          </a:bodyPr>
          <a:lstStyle/>
          <a:p>
            <a:r>
              <a:rPr kumimoji="1" lang="ja-JP" altLang="en-US" sz="1400" dirty="0" smtClean="0"/>
              <a:t>５</a:t>
            </a:r>
            <a:endParaRPr kumimoji="1" lang="ja-JP" altLang="en-US" sz="1400" dirty="0"/>
          </a:p>
        </p:txBody>
      </p:sp>
      <p:cxnSp>
        <p:nvCxnSpPr>
          <p:cNvPr id="12" name="直線コネクタ 11"/>
          <p:cNvCxnSpPr/>
          <p:nvPr/>
        </p:nvCxnSpPr>
        <p:spPr>
          <a:xfrm>
            <a:off x="406530" y="3864417"/>
            <a:ext cx="11057589" cy="11547"/>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角丸四角形吹き出し 7"/>
          <p:cNvSpPr/>
          <p:nvPr/>
        </p:nvSpPr>
        <p:spPr>
          <a:xfrm>
            <a:off x="5795868" y="3960559"/>
            <a:ext cx="1796717" cy="672703"/>
          </a:xfrm>
          <a:prstGeom prst="wedgeRoundRectCallout">
            <a:avLst>
              <a:gd name="adj1" fmla="val -71710"/>
              <a:gd name="adj2" fmla="val -5304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警戒信号</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点灯・消灯基準</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陽性率：</a:t>
            </a:r>
            <a:r>
              <a:rPr kumimoji="1" lang="en-US" altLang="ja-JP" sz="1400" dirty="0" smtClean="0">
                <a:solidFill>
                  <a:schemeClr val="tx1"/>
                </a:solidFill>
                <a:latin typeface="Meiryo UI" panose="020B0604030504040204" pitchFamily="50" charset="-128"/>
                <a:ea typeface="Meiryo UI" panose="020B0604030504040204" pitchFamily="50" charset="-128"/>
              </a:rPr>
              <a:t>7</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pic>
        <p:nvPicPr>
          <p:cNvPr id="3" name="図 2"/>
          <p:cNvPicPr>
            <a:picLocks noChangeAspect="1"/>
          </p:cNvPicPr>
          <p:nvPr/>
        </p:nvPicPr>
        <p:blipFill>
          <a:blip r:embed="rId2"/>
          <a:stretch>
            <a:fillRect/>
          </a:stretch>
        </p:blipFill>
        <p:spPr>
          <a:xfrm>
            <a:off x="0" y="140948"/>
            <a:ext cx="11830050" cy="6372225"/>
          </a:xfrm>
          <a:prstGeom prst="rect">
            <a:avLst/>
          </a:prstGeom>
        </p:spPr>
      </p:pic>
    </p:spTree>
    <p:extLst>
      <p:ext uri="{BB962C8B-B14F-4D97-AF65-F5344CB8AC3E}">
        <p14:creationId xmlns:p14="http://schemas.microsoft.com/office/powerpoint/2010/main" val="30947308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1738363" y="6404970"/>
            <a:ext cx="616770" cy="307777"/>
          </a:xfrm>
          <a:prstGeom prst="rect">
            <a:avLst/>
          </a:prstGeom>
          <a:noFill/>
        </p:spPr>
        <p:txBody>
          <a:bodyPr wrap="square" rtlCol="0">
            <a:spAutoFit/>
          </a:bodyPr>
          <a:lstStyle/>
          <a:p>
            <a:r>
              <a:rPr kumimoji="1" lang="ja-JP" altLang="en-US" sz="1400" dirty="0" smtClean="0"/>
              <a:t>６</a:t>
            </a:r>
            <a:endParaRPr kumimoji="1" lang="ja-JP" altLang="en-US" sz="1400" dirty="0"/>
          </a:p>
        </p:txBody>
      </p:sp>
      <p:pic>
        <p:nvPicPr>
          <p:cNvPr id="2" name="図 1"/>
          <p:cNvPicPr>
            <a:picLocks noChangeAspect="1"/>
          </p:cNvPicPr>
          <p:nvPr/>
        </p:nvPicPr>
        <p:blipFill>
          <a:blip r:embed="rId2"/>
          <a:stretch>
            <a:fillRect/>
          </a:stretch>
        </p:blipFill>
        <p:spPr>
          <a:xfrm>
            <a:off x="327546" y="395287"/>
            <a:ext cx="11627893" cy="6067425"/>
          </a:xfrm>
          <a:prstGeom prst="rect">
            <a:avLst/>
          </a:prstGeom>
        </p:spPr>
      </p:pic>
    </p:spTree>
    <p:extLst>
      <p:ext uri="{BB962C8B-B14F-4D97-AF65-F5344CB8AC3E}">
        <p14:creationId xmlns:p14="http://schemas.microsoft.com/office/powerpoint/2010/main" val="21432029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1" y="-12668"/>
            <a:ext cx="12191999" cy="400110"/>
          </a:xfrm>
          <a:prstGeom prst="rect">
            <a:avLst/>
          </a:prstGeom>
          <a:solidFill>
            <a:srgbClr val="00B050"/>
          </a:solidFill>
          <a:ln>
            <a:noFill/>
          </a:ln>
        </p:spPr>
        <p:txBody>
          <a:bodyPr wrap="square" rtlCol="0">
            <a:spAutoFit/>
          </a:bodyP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新型コロナウイルス感染症　警戒基準への過去の評価　</a:t>
            </a:r>
            <a:r>
              <a:rPr lang="en-US" altLang="ja-JP" sz="2000" b="1" dirty="0" smtClean="0">
                <a:solidFill>
                  <a:schemeClr val="bg1"/>
                </a:solidFill>
                <a:latin typeface="Meiryo UI" panose="020B0604030504040204" pitchFamily="50" charset="-128"/>
                <a:ea typeface="Meiryo UI" panose="020B0604030504040204" pitchFamily="50" charset="-128"/>
              </a:rPr>
              <a:t>※</a:t>
            </a:r>
            <a:r>
              <a:rPr lang="ja-JP" altLang="en-US" sz="2000" b="1" dirty="0" smtClean="0">
                <a:solidFill>
                  <a:schemeClr val="bg1"/>
                </a:solidFill>
                <a:latin typeface="Meiryo UI" panose="020B0604030504040204" pitchFamily="50" charset="-128"/>
                <a:ea typeface="Meiryo UI" panose="020B0604030504040204" pitchFamily="50" charset="-128"/>
              </a:rPr>
              <a:t>判明日別</a:t>
            </a:r>
            <a:endParaRPr lang="ja-JP" altLang="en-US" sz="2000" b="1"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0" y="427822"/>
            <a:ext cx="638173" cy="253916"/>
          </a:xfrm>
          <a:prstGeom prst="rect">
            <a:avLst/>
          </a:prstGeom>
          <a:noFill/>
        </p:spPr>
        <p:txBody>
          <a:bodyPr wrap="square" rtlCol="0">
            <a:spAutoFit/>
          </a:bodyPr>
          <a:lstStyle/>
          <a:p>
            <a:r>
              <a:rPr lang="ja-JP" altLang="en-US" sz="1050" dirty="0" smtClean="0">
                <a:latin typeface="+mn-ea"/>
              </a:rPr>
              <a:t>（人）</a:t>
            </a:r>
            <a:endParaRPr kumimoji="1" lang="ja-JP" altLang="en-US" sz="1050" dirty="0">
              <a:latin typeface="+mn-ea"/>
            </a:endParaRPr>
          </a:p>
        </p:txBody>
      </p:sp>
      <p:graphicFrame>
        <p:nvGraphicFramePr>
          <p:cNvPr id="4" name="表 3"/>
          <p:cNvGraphicFramePr>
            <a:graphicFrameLocks noGrp="1"/>
          </p:cNvGraphicFramePr>
          <p:nvPr>
            <p:extLst>
              <p:ext uri="{D42A27DB-BD31-4B8C-83A1-F6EECF244321}">
                <p14:modId xmlns:p14="http://schemas.microsoft.com/office/powerpoint/2010/main" val="4220211884"/>
              </p:ext>
            </p:extLst>
          </p:nvPr>
        </p:nvGraphicFramePr>
        <p:xfrm>
          <a:off x="49034" y="4431675"/>
          <a:ext cx="12029248" cy="2209146"/>
        </p:xfrm>
        <a:graphic>
          <a:graphicData uri="http://schemas.openxmlformats.org/drawingml/2006/table">
            <a:tbl>
              <a:tblPr firstRow="1" bandRow="1">
                <a:tableStyleId>{5C22544A-7EE6-4342-B048-85BDC9FD1C3A}</a:tableStyleId>
              </a:tblPr>
              <a:tblGrid>
                <a:gridCol w="273392">
                  <a:extLst>
                    <a:ext uri="{9D8B030D-6E8A-4147-A177-3AD203B41FA5}">
                      <a16:colId xmlns:a16="http://schemas.microsoft.com/office/drawing/2014/main" val="1298223027"/>
                    </a:ext>
                  </a:extLst>
                </a:gridCol>
                <a:gridCol w="273392">
                  <a:extLst>
                    <a:ext uri="{9D8B030D-6E8A-4147-A177-3AD203B41FA5}">
                      <a16:colId xmlns:a16="http://schemas.microsoft.com/office/drawing/2014/main" val="431118746"/>
                    </a:ext>
                  </a:extLst>
                </a:gridCol>
                <a:gridCol w="273392">
                  <a:extLst>
                    <a:ext uri="{9D8B030D-6E8A-4147-A177-3AD203B41FA5}">
                      <a16:colId xmlns:a16="http://schemas.microsoft.com/office/drawing/2014/main" val="1650490320"/>
                    </a:ext>
                  </a:extLst>
                </a:gridCol>
                <a:gridCol w="273392">
                  <a:extLst>
                    <a:ext uri="{9D8B030D-6E8A-4147-A177-3AD203B41FA5}">
                      <a16:colId xmlns:a16="http://schemas.microsoft.com/office/drawing/2014/main" val="2848046951"/>
                    </a:ext>
                  </a:extLst>
                </a:gridCol>
                <a:gridCol w="273392">
                  <a:extLst>
                    <a:ext uri="{9D8B030D-6E8A-4147-A177-3AD203B41FA5}">
                      <a16:colId xmlns:a16="http://schemas.microsoft.com/office/drawing/2014/main" val="530876430"/>
                    </a:ext>
                  </a:extLst>
                </a:gridCol>
                <a:gridCol w="273392">
                  <a:extLst>
                    <a:ext uri="{9D8B030D-6E8A-4147-A177-3AD203B41FA5}">
                      <a16:colId xmlns:a16="http://schemas.microsoft.com/office/drawing/2014/main" val="3453551793"/>
                    </a:ext>
                  </a:extLst>
                </a:gridCol>
                <a:gridCol w="273392">
                  <a:extLst>
                    <a:ext uri="{9D8B030D-6E8A-4147-A177-3AD203B41FA5}">
                      <a16:colId xmlns:a16="http://schemas.microsoft.com/office/drawing/2014/main" val="1635966421"/>
                    </a:ext>
                  </a:extLst>
                </a:gridCol>
                <a:gridCol w="273392">
                  <a:extLst>
                    <a:ext uri="{9D8B030D-6E8A-4147-A177-3AD203B41FA5}">
                      <a16:colId xmlns:a16="http://schemas.microsoft.com/office/drawing/2014/main" val="2974476294"/>
                    </a:ext>
                  </a:extLst>
                </a:gridCol>
                <a:gridCol w="273392">
                  <a:extLst>
                    <a:ext uri="{9D8B030D-6E8A-4147-A177-3AD203B41FA5}">
                      <a16:colId xmlns:a16="http://schemas.microsoft.com/office/drawing/2014/main" val="2003783450"/>
                    </a:ext>
                  </a:extLst>
                </a:gridCol>
                <a:gridCol w="273392">
                  <a:extLst>
                    <a:ext uri="{9D8B030D-6E8A-4147-A177-3AD203B41FA5}">
                      <a16:colId xmlns:a16="http://schemas.microsoft.com/office/drawing/2014/main" val="462523215"/>
                    </a:ext>
                  </a:extLst>
                </a:gridCol>
                <a:gridCol w="273392">
                  <a:extLst>
                    <a:ext uri="{9D8B030D-6E8A-4147-A177-3AD203B41FA5}">
                      <a16:colId xmlns:a16="http://schemas.microsoft.com/office/drawing/2014/main" val="2591488467"/>
                    </a:ext>
                  </a:extLst>
                </a:gridCol>
                <a:gridCol w="273392">
                  <a:extLst>
                    <a:ext uri="{9D8B030D-6E8A-4147-A177-3AD203B41FA5}">
                      <a16:colId xmlns:a16="http://schemas.microsoft.com/office/drawing/2014/main" val="1166316874"/>
                    </a:ext>
                  </a:extLst>
                </a:gridCol>
                <a:gridCol w="273392">
                  <a:extLst>
                    <a:ext uri="{9D8B030D-6E8A-4147-A177-3AD203B41FA5}">
                      <a16:colId xmlns:a16="http://schemas.microsoft.com/office/drawing/2014/main" val="2880336585"/>
                    </a:ext>
                  </a:extLst>
                </a:gridCol>
                <a:gridCol w="273392">
                  <a:extLst>
                    <a:ext uri="{9D8B030D-6E8A-4147-A177-3AD203B41FA5}">
                      <a16:colId xmlns:a16="http://schemas.microsoft.com/office/drawing/2014/main" val="2223311066"/>
                    </a:ext>
                  </a:extLst>
                </a:gridCol>
                <a:gridCol w="273392">
                  <a:extLst>
                    <a:ext uri="{9D8B030D-6E8A-4147-A177-3AD203B41FA5}">
                      <a16:colId xmlns:a16="http://schemas.microsoft.com/office/drawing/2014/main" val="2250187417"/>
                    </a:ext>
                  </a:extLst>
                </a:gridCol>
                <a:gridCol w="273392">
                  <a:extLst>
                    <a:ext uri="{9D8B030D-6E8A-4147-A177-3AD203B41FA5}">
                      <a16:colId xmlns:a16="http://schemas.microsoft.com/office/drawing/2014/main" val="2805000616"/>
                    </a:ext>
                  </a:extLst>
                </a:gridCol>
                <a:gridCol w="273392">
                  <a:extLst>
                    <a:ext uri="{9D8B030D-6E8A-4147-A177-3AD203B41FA5}">
                      <a16:colId xmlns:a16="http://schemas.microsoft.com/office/drawing/2014/main" val="1301552912"/>
                    </a:ext>
                  </a:extLst>
                </a:gridCol>
                <a:gridCol w="273392">
                  <a:extLst>
                    <a:ext uri="{9D8B030D-6E8A-4147-A177-3AD203B41FA5}">
                      <a16:colId xmlns:a16="http://schemas.microsoft.com/office/drawing/2014/main" val="3747195932"/>
                    </a:ext>
                  </a:extLst>
                </a:gridCol>
                <a:gridCol w="273392">
                  <a:extLst>
                    <a:ext uri="{9D8B030D-6E8A-4147-A177-3AD203B41FA5}">
                      <a16:colId xmlns:a16="http://schemas.microsoft.com/office/drawing/2014/main" val="1907233757"/>
                    </a:ext>
                  </a:extLst>
                </a:gridCol>
                <a:gridCol w="273392">
                  <a:extLst>
                    <a:ext uri="{9D8B030D-6E8A-4147-A177-3AD203B41FA5}">
                      <a16:colId xmlns:a16="http://schemas.microsoft.com/office/drawing/2014/main" val="2942705763"/>
                    </a:ext>
                  </a:extLst>
                </a:gridCol>
                <a:gridCol w="273392">
                  <a:extLst>
                    <a:ext uri="{9D8B030D-6E8A-4147-A177-3AD203B41FA5}">
                      <a16:colId xmlns:a16="http://schemas.microsoft.com/office/drawing/2014/main" val="247408858"/>
                    </a:ext>
                  </a:extLst>
                </a:gridCol>
                <a:gridCol w="273392">
                  <a:extLst>
                    <a:ext uri="{9D8B030D-6E8A-4147-A177-3AD203B41FA5}">
                      <a16:colId xmlns:a16="http://schemas.microsoft.com/office/drawing/2014/main" val="1990340750"/>
                    </a:ext>
                  </a:extLst>
                </a:gridCol>
                <a:gridCol w="273392">
                  <a:extLst>
                    <a:ext uri="{9D8B030D-6E8A-4147-A177-3AD203B41FA5}">
                      <a16:colId xmlns:a16="http://schemas.microsoft.com/office/drawing/2014/main" val="1903158259"/>
                    </a:ext>
                  </a:extLst>
                </a:gridCol>
                <a:gridCol w="273392">
                  <a:extLst>
                    <a:ext uri="{9D8B030D-6E8A-4147-A177-3AD203B41FA5}">
                      <a16:colId xmlns:a16="http://schemas.microsoft.com/office/drawing/2014/main" val="1218356341"/>
                    </a:ext>
                  </a:extLst>
                </a:gridCol>
                <a:gridCol w="273392">
                  <a:extLst>
                    <a:ext uri="{9D8B030D-6E8A-4147-A177-3AD203B41FA5}">
                      <a16:colId xmlns:a16="http://schemas.microsoft.com/office/drawing/2014/main" val="2495349703"/>
                    </a:ext>
                  </a:extLst>
                </a:gridCol>
                <a:gridCol w="273392">
                  <a:extLst>
                    <a:ext uri="{9D8B030D-6E8A-4147-A177-3AD203B41FA5}">
                      <a16:colId xmlns:a16="http://schemas.microsoft.com/office/drawing/2014/main" val="1851414831"/>
                    </a:ext>
                  </a:extLst>
                </a:gridCol>
                <a:gridCol w="273392">
                  <a:extLst>
                    <a:ext uri="{9D8B030D-6E8A-4147-A177-3AD203B41FA5}">
                      <a16:colId xmlns:a16="http://schemas.microsoft.com/office/drawing/2014/main" val="145271691"/>
                    </a:ext>
                  </a:extLst>
                </a:gridCol>
                <a:gridCol w="273392">
                  <a:extLst>
                    <a:ext uri="{9D8B030D-6E8A-4147-A177-3AD203B41FA5}">
                      <a16:colId xmlns:a16="http://schemas.microsoft.com/office/drawing/2014/main" val="2087720882"/>
                    </a:ext>
                  </a:extLst>
                </a:gridCol>
                <a:gridCol w="273392">
                  <a:extLst>
                    <a:ext uri="{9D8B030D-6E8A-4147-A177-3AD203B41FA5}">
                      <a16:colId xmlns:a16="http://schemas.microsoft.com/office/drawing/2014/main" val="482375556"/>
                    </a:ext>
                  </a:extLst>
                </a:gridCol>
                <a:gridCol w="273392">
                  <a:extLst>
                    <a:ext uri="{9D8B030D-6E8A-4147-A177-3AD203B41FA5}">
                      <a16:colId xmlns:a16="http://schemas.microsoft.com/office/drawing/2014/main" val="3986247687"/>
                    </a:ext>
                  </a:extLst>
                </a:gridCol>
                <a:gridCol w="273392">
                  <a:extLst>
                    <a:ext uri="{9D8B030D-6E8A-4147-A177-3AD203B41FA5}">
                      <a16:colId xmlns:a16="http://schemas.microsoft.com/office/drawing/2014/main" val="3101145836"/>
                    </a:ext>
                  </a:extLst>
                </a:gridCol>
                <a:gridCol w="273392">
                  <a:extLst>
                    <a:ext uri="{9D8B030D-6E8A-4147-A177-3AD203B41FA5}">
                      <a16:colId xmlns:a16="http://schemas.microsoft.com/office/drawing/2014/main" val="1185479794"/>
                    </a:ext>
                  </a:extLst>
                </a:gridCol>
                <a:gridCol w="273392">
                  <a:extLst>
                    <a:ext uri="{9D8B030D-6E8A-4147-A177-3AD203B41FA5}">
                      <a16:colId xmlns:a16="http://schemas.microsoft.com/office/drawing/2014/main" val="1821786949"/>
                    </a:ext>
                  </a:extLst>
                </a:gridCol>
                <a:gridCol w="273392">
                  <a:extLst>
                    <a:ext uri="{9D8B030D-6E8A-4147-A177-3AD203B41FA5}">
                      <a16:colId xmlns:a16="http://schemas.microsoft.com/office/drawing/2014/main" val="364457766"/>
                    </a:ext>
                  </a:extLst>
                </a:gridCol>
                <a:gridCol w="273392">
                  <a:extLst>
                    <a:ext uri="{9D8B030D-6E8A-4147-A177-3AD203B41FA5}">
                      <a16:colId xmlns:a16="http://schemas.microsoft.com/office/drawing/2014/main" val="4274899978"/>
                    </a:ext>
                  </a:extLst>
                </a:gridCol>
                <a:gridCol w="273392">
                  <a:extLst>
                    <a:ext uri="{9D8B030D-6E8A-4147-A177-3AD203B41FA5}">
                      <a16:colId xmlns:a16="http://schemas.microsoft.com/office/drawing/2014/main" val="3798662066"/>
                    </a:ext>
                  </a:extLst>
                </a:gridCol>
                <a:gridCol w="273392">
                  <a:extLst>
                    <a:ext uri="{9D8B030D-6E8A-4147-A177-3AD203B41FA5}">
                      <a16:colId xmlns:a16="http://schemas.microsoft.com/office/drawing/2014/main" val="1501393587"/>
                    </a:ext>
                  </a:extLst>
                </a:gridCol>
                <a:gridCol w="273392">
                  <a:extLst>
                    <a:ext uri="{9D8B030D-6E8A-4147-A177-3AD203B41FA5}">
                      <a16:colId xmlns:a16="http://schemas.microsoft.com/office/drawing/2014/main" val="3064437636"/>
                    </a:ext>
                  </a:extLst>
                </a:gridCol>
                <a:gridCol w="273392">
                  <a:extLst>
                    <a:ext uri="{9D8B030D-6E8A-4147-A177-3AD203B41FA5}">
                      <a16:colId xmlns:a16="http://schemas.microsoft.com/office/drawing/2014/main" val="2704123882"/>
                    </a:ext>
                  </a:extLst>
                </a:gridCol>
                <a:gridCol w="273392">
                  <a:extLst>
                    <a:ext uri="{9D8B030D-6E8A-4147-A177-3AD203B41FA5}">
                      <a16:colId xmlns:a16="http://schemas.microsoft.com/office/drawing/2014/main" val="3834066791"/>
                    </a:ext>
                  </a:extLst>
                </a:gridCol>
                <a:gridCol w="273392">
                  <a:extLst>
                    <a:ext uri="{9D8B030D-6E8A-4147-A177-3AD203B41FA5}">
                      <a16:colId xmlns:a16="http://schemas.microsoft.com/office/drawing/2014/main" val="967821340"/>
                    </a:ext>
                  </a:extLst>
                </a:gridCol>
                <a:gridCol w="273392">
                  <a:extLst>
                    <a:ext uri="{9D8B030D-6E8A-4147-A177-3AD203B41FA5}">
                      <a16:colId xmlns:a16="http://schemas.microsoft.com/office/drawing/2014/main" val="2144392226"/>
                    </a:ext>
                  </a:extLst>
                </a:gridCol>
                <a:gridCol w="273392">
                  <a:extLst>
                    <a:ext uri="{9D8B030D-6E8A-4147-A177-3AD203B41FA5}">
                      <a16:colId xmlns:a16="http://schemas.microsoft.com/office/drawing/2014/main" val="2419990609"/>
                    </a:ext>
                  </a:extLst>
                </a:gridCol>
                <a:gridCol w="273392">
                  <a:extLst>
                    <a:ext uri="{9D8B030D-6E8A-4147-A177-3AD203B41FA5}">
                      <a16:colId xmlns:a16="http://schemas.microsoft.com/office/drawing/2014/main" val="2491247509"/>
                    </a:ext>
                  </a:extLst>
                </a:gridCol>
              </a:tblGrid>
              <a:tr h="492721">
                <a:tc>
                  <a:txBody>
                    <a:bodyPr/>
                    <a:lstStyle/>
                    <a:p>
                      <a:r>
                        <a:rPr kumimoji="1" lang="ja-JP" altLang="en-US" sz="700" b="0" dirty="0" smtClean="0">
                          <a:latin typeface="ＭＳ ゴシック" panose="020B0609070205080204" pitchFamily="49" charset="-128"/>
                          <a:ea typeface="ＭＳ ゴシック" panose="020B0609070205080204" pitchFamily="49" charset="-128"/>
                        </a:rPr>
                        <a:t>指標④</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3/23</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24</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25</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26</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27</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28</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29</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30</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31</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4/</a:t>
                      </a:r>
                      <a:r>
                        <a:rPr kumimoji="1" lang="ja-JP" altLang="en-US" sz="700" b="0" dirty="0" smtClean="0">
                          <a:latin typeface="ＭＳ ゴシック" panose="020B0609070205080204" pitchFamily="49" charset="-128"/>
                          <a:ea typeface="ＭＳ ゴシック" panose="020B0609070205080204" pitchFamily="49" charset="-128"/>
                        </a:rPr>
                        <a:t>１</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b="0" dirty="0" smtClean="0">
                          <a:latin typeface="ＭＳ ゴシック" panose="020B0609070205080204" pitchFamily="49" charset="-128"/>
                          <a:ea typeface="ＭＳ ゴシック" panose="020B0609070205080204" pitchFamily="49" charset="-128"/>
                        </a:rPr>
                        <a:t>２</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b="0" dirty="0" smtClean="0">
                          <a:latin typeface="ＭＳ ゴシック" panose="020B0609070205080204" pitchFamily="49" charset="-128"/>
                          <a:ea typeface="ＭＳ ゴシック" panose="020B0609070205080204" pitchFamily="49" charset="-128"/>
                        </a:rPr>
                        <a:t>３</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b="0" dirty="0" smtClean="0">
                          <a:latin typeface="ＭＳ ゴシック" panose="020B0609070205080204" pitchFamily="49" charset="-128"/>
                          <a:ea typeface="ＭＳ ゴシック" panose="020B0609070205080204" pitchFamily="49" charset="-128"/>
                        </a:rPr>
                        <a:t>４</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b="0" dirty="0" smtClean="0">
                          <a:latin typeface="ＭＳ ゴシック" panose="020B0609070205080204" pitchFamily="49" charset="-128"/>
                          <a:ea typeface="ＭＳ ゴシック" panose="020B0609070205080204" pitchFamily="49" charset="-128"/>
                        </a:rPr>
                        <a:t>５</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b="0" dirty="0" smtClean="0">
                          <a:latin typeface="ＭＳ ゴシック" panose="020B0609070205080204" pitchFamily="49" charset="-128"/>
                          <a:ea typeface="ＭＳ ゴシック" panose="020B0609070205080204" pitchFamily="49" charset="-128"/>
                        </a:rPr>
                        <a:t>６</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b="0" dirty="0" smtClean="0">
                          <a:latin typeface="ＭＳ ゴシック" panose="020B0609070205080204" pitchFamily="49" charset="-128"/>
                          <a:ea typeface="ＭＳ ゴシック" panose="020B0609070205080204" pitchFamily="49" charset="-128"/>
                        </a:rPr>
                        <a:t>７</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b="0" dirty="0" smtClean="0">
                          <a:latin typeface="ＭＳ ゴシック" panose="020B0609070205080204" pitchFamily="49" charset="-128"/>
                          <a:ea typeface="ＭＳ ゴシック" panose="020B0609070205080204" pitchFamily="49" charset="-128"/>
                        </a:rPr>
                        <a:t>８</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b="0" dirty="0" smtClean="0">
                          <a:latin typeface="ＭＳ ゴシック" panose="020B0609070205080204" pitchFamily="49" charset="-128"/>
                          <a:ea typeface="ＭＳ ゴシック" panose="020B0609070205080204" pitchFamily="49" charset="-128"/>
                        </a:rPr>
                        <a:t>９</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10</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11</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12</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13</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14</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15</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16</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17</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18</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19</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20</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21</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22</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23</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24</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25</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26</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27</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28</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29</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30</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5/1</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3</a:t>
                      </a:r>
                    </a:p>
                  </a:txBody>
                  <a:tcPr anchor="ctr"/>
                </a:tc>
                <a:tc>
                  <a:txBody>
                    <a:bodyPr/>
                    <a:lstStyle/>
                    <a:p>
                      <a:pPr algn="ctr"/>
                      <a:r>
                        <a:rPr kumimoji="1" lang="ja-JP" altLang="en-US" sz="700" b="0" dirty="0" smtClean="0">
                          <a:latin typeface="ＭＳ ゴシック" panose="020B0609070205080204" pitchFamily="49" charset="-128"/>
                          <a:ea typeface="ＭＳ ゴシック" panose="020B0609070205080204" pitchFamily="49" charset="-128"/>
                        </a:rPr>
                        <a:t>４</a:t>
                      </a:r>
                      <a:endParaRPr kumimoji="1" lang="en-US" altLang="ja-JP" sz="700" b="0" dirty="0" smtClean="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962293515"/>
                  </a:ext>
                </a:extLst>
              </a:tr>
              <a:tr h="492721">
                <a:tc>
                  <a:txBody>
                    <a:bodyPr/>
                    <a:lstStyle/>
                    <a:p>
                      <a:r>
                        <a:rPr lang="ja-JP" altLang="en-US" sz="700" dirty="0" smtClean="0">
                          <a:latin typeface="ＭＳ ゴシック" panose="020B0609070205080204" pitchFamily="49" charset="-128"/>
                          <a:ea typeface="ＭＳ ゴシック" panose="020B0609070205080204" pitchFamily="49" charset="-128"/>
                        </a:rPr>
                        <a:t>①</a:t>
                      </a:r>
                      <a:endParaRPr lang="en-US" altLang="ja-JP" sz="700" dirty="0" smtClean="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en-US" altLang="ja-JP" sz="700" dirty="0" smtClean="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extLst>
                  <a:ext uri="{0D108BD9-81ED-4DB2-BD59-A6C34878D82A}">
                    <a16:rowId xmlns:a16="http://schemas.microsoft.com/office/drawing/2014/main" val="1044945419"/>
                  </a:ext>
                </a:extLst>
              </a:tr>
              <a:tr h="399652">
                <a:tc>
                  <a:txBody>
                    <a:bodyPr/>
                    <a:lstStyle/>
                    <a:p>
                      <a:r>
                        <a:rPr lang="ja-JP" altLang="en-US" sz="700" dirty="0" smtClean="0">
                          <a:latin typeface="ＭＳ ゴシック" panose="020B0609070205080204" pitchFamily="49" charset="-128"/>
                          <a:ea typeface="ＭＳ ゴシック" panose="020B0609070205080204" pitchFamily="49" charset="-128"/>
                        </a:rPr>
                        <a:t>②</a:t>
                      </a:r>
                      <a:endParaRPr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smtClean="0">
                          <a:ln>
                            <a:noFill/>
                          </a:ln>
                          <a:solidFill>
                            <a:schemeClr val="dk1"/>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extLst>
                  <a:ext uri="{0D108BD9-81ED-4DB2-BD59-A6C34878D82A}">
                    <a16:rowId xmlns:a16="http://schemas.microsoft.com/office/drawing/2014/main" val="564320038"/>
                  </a:ext>
                </a:extLst>
              </a:tr>
              <a:tr h="412026">
                <a:tc>
                  <a:txBody>
                    <a:bodyPr/>
                    <a:lstStyle/>
                    <a:p>
                      <a:r>
                        <a:rPr lang="ja-JP" altLang="en-US" sz="700" dirty="0" smtClean="0">
                          <a:latin typeface="ＭＳ ゴシック" panose="020B0609070205080204" pitchFamily="49" charset="-128"/>
                          <a:ea typeface="ＭＳ ゴシック" panose="020B0609070205080204" pitchFamily="49" charset="-128"/>
                        </a:rPr>
                        <a:t>③</a:t>
                      </a:r>
                      <a:endParaRPr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695015593"/>
                  </a:ext>
                </a:extLst>
              </a:tr>
              <a:tr h="412026">
                <a:tc>
                  <a:txBody>
                    <a:bodyPr/>
                    <a:lstStyle/>
                    <a:p>
                      <a:r>
                        <a:rPr lang="ja-JP" altLang="en-US" sz="700" dirty="0" smtClean="0">
                          <a:latin typeface="ＭＳ ゴシック" panose="020B0609070205080204" pitchFamily="49" charset="-128"/>
                          <a:ea typeface="ＭＳ ゴシック" panose="020B0609070205080204" pitchFamily="49" charset="-128"/>
                        </a:rPr>
                        <a:t>④</a:t>
                      </a:r>
                      <a:endParaRPr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extLst>
                  <a:ext uri="{0D108BD9-81ED-4DB2-BD59-A6C34878D82A}">
                    <a16:rowId xmlns:a16="http://schemas.microsoft.com/office/drawing/2014/main" val="4118150792"/>
                  </a:ext>
                </a:extLst>
              </a:tr>
            </a:tbl>
          </a:graphicData>
        </a:graphic>
      </p:graphicFrame>
      <p:sp>
        <p:nvSpPr>
          <p:cNvPr id="26" name="テキスト ボックス 25"/>
          <p:cNvSpPr txBox="1"/>
          <p:nvPr/>
        </p:nvSpPr>
        <p:spPr>
          <a:xfrm>
            <a:off x="3293314" y="4161987"/>
            <a:ext cx="9490434" cy="261610"/>
          </a:xfrm>
          <a:prstGeom prst="rect">
            <a:avLst/>
          </a:prstGeom>
          <a:noFill/>
        </p:spPr>
        <p:txBody>
          <a:bodyPr wrap="square" rtlCol="0">
            <a:spAutoFit/>
          </a:bodyPr>
          <a:lstStyle/>
          <a:p>
            <a:r>
              <a:rPr lang="ja-JP" altLang="en-US" sz="1100" dirty="0" smtClean="0">
                <a:latin typeface="Meiryo UI" panose="020B0604030504040204" pitchFamily="50" charset="-128"/>
                <a:ea typeface="Meiryo UI" panose="020B0604030504040204" pitchFamily="50" charset="-128"/>
              </a:rPr>
              <a:t>①新規陽性者におけるリンク不明者前週増加比　②新規陽性者におけるリンク不明者数　③確定診断検査における陽性率　④</a:t>
            </a:r>
            <a:r>
              <a:rPr lang="ja-JP" altLang="en-US" sz="1100" dirty="0">
                <a:latin typeface="Meiryo UI" panose="020B0604030504040204" pitchFamily="50" charset="-128"/>
                <a:ea typeface="Meiryo UI" panose="020B0604030504040204" pitchFamily="50" charset="-128"/>
              </a:rPr>
              <a:t>患者受入重症</a:t>
            </a:r>
            <a:r>
              <a:rPr lang="ja-JP" altLang="en-US" sz="1100" dirty="0" smtClean="0">
                <a:latin typeface="Meiryo UI" panose="020B0604030504040204" pitchFamily="50" charset="-128"/>
                <a:ea typeface="Meiryo UI" panose="020B0604030504040204" pitchFamily="50" charset="-128"/>
              </a:rPr>
              <a:t>病床使用率</a:t>
            </a:r>
            <a:endParaRPr kumimoji="1" lang="en-US" altLang="ja-JP" sz="1100" dirty="0" smtClean="0">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7" y="4118689"/>
            <a:ext cx="3998800" cy="276999"/>
          </a:xfrm>
          <a:prstGeom prst="rect">
            <a:avLst/>
          </a:prstGeom>
          <a:noFill/>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モニタリング指標ごとの警戒信号点灯・消灯の状況</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
        <p:nvSpPr>
          <p:cNvPr id="41" name="テキスト ボックス 25"/>
          <p:cNvSpPr txBox="1"/>
          <p:nvPr/>
        </p:nvSpPr>
        <p:spPr>
          <a:xfrm>
            <a:off x="-6" y="6611779"/>
            <a:ext cx="3140010" cy="24622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000" dirty="0" smtClean="0">
                <a:latin typeface="Meiryo UI" panose="020B0604030504040204" pitchFamily="50" charset="-128"/>
                <a:ea typeface="Meiryo UI" panose="020B0604030504040204" pitchFamily="50" charset="-128"/>
              </a:rPr>
              <a:t>●：点灯</a:t>
            </a: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○：消灯</a:t>
            </a:r>
            <a:endParaRPr kumimoji="1" lang="ja-JP" altLang="en-US" sz="1000"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11827574" y="6611779"/>
            <a:ext cx="364426" cy="307777"/>
          </a:xfrm>
          <a:prstGeom prst="rect">
            <a:avLst/>
          </a:prstGeom>
          <a:noFill/>
        </p:spPr>
        <p:txBody>
          <a:bodyPr wrap="square" rtlCol="0">
            <a:spAutoFit/>
          </a:bodyPr>
          <a:lstStyle/>
          <a:p>
            <a:r>
              <a:rPr kumimoji="1" lang="ja-JP" altLang="en-US" sz="1400" dirty="0" smtClean="0"/>
              <a:t>７</a:t>
            </a:r>
            <a:endParaRPr kumimoji="1" lang="ja-JP" altLang="en-US" sz="1400" dirty="0"/>
          </a:p>
        </p:txBody>
      </p:sp>
      <p:sp>
        <p:nvSpPr>
          <p:cNvPr id="2" name="角丸四角形 1"/>
          <p:cNvSpPr/>
          <p:nvPr/>
        </p:nvSpPr>
        <p:spPr>
          <a:xfrm>
            <a:off x="1420837" y="4431675"/>
            <a:ext cx="267286" cy="176440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p:cNvPicPr>
            <a:picLocks noChangeAspect="1"/>
          </p:cNvPicPr>
          <p:nvPr/>
        </p:nvPicPr>
        <p:blipFill>
          <a:blip r:embed="rId2"/>
          <a:stretch>
            <a:fillRect/>
          </a:stretch>
        </p:blipFill>
        <p:spPr>
          <a:xfrm>
            <a:off x="-67913" y="308565"/>
            <a:ext cx="12077700" cy="3819525"/>
          </a:xfrm>
          <a:prstGeom prst="rect">
            <a:avLst/>
          </a:prstGeom>
        </p:spPr>
      </p:pic>
      <p:sp>
        <p:nvSpPr>
          <p:cNvPr id="11" name="角丸四角形 10"/>
          <p:cNvSpPr/>
          <p:nvPr/>
        </p:nvSpPr>
        <p:spPr>
          <a:xfrm>
            <a:off x="11249498" y="4457494"/>
            <a:ext cx="828783" cy="2191405"/>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374566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1110091" y="1124803"/>
            <a:ext cx="9439275" cy="5181600"/>
          </a:xfrm>
          <a:prstGeom prst="rect">
            <a:avLst/>
          </a:prstGeom>
        </p:spPr>
      </p:pic>
      <p:sp>
        <p:nvSpPr>
          <p:cNvPr id="29" name="テキスト ボックス 28"/>
          <p:cNvSpPr txBox="1"/>
          <p:nvPr/>
        </p:nvSpPr>
        <p:spPr>
          <a:xfrm>
            <a:off x="7352960" y="998730"/>
            <a:ext cx="3790299" cy="1037618"/>
          </a:xfrm>
          <a:prstGeom prst="rect">
            <a:avLst/>
          </a:prstGeom>
          <a:noFill/>
          <a:ln w="28575">
            <a:noFill/>
          </a:ln>
        </p:spPr>
        <p:txBody>
          <a:bodyPr wrap="square" rtlCol="0">
            <a:spAutoFit/>
          </a:bodyPr>
          <a:lstStyle/>
          <a:p>
            <a:r>
              <a:rPr lang="ja-JP" altLang="en-US" sz="2000" b="1" dirty="0" smtClean="0">
                <a:latin typeface="Meiryo UI" panose="020B0604030504040204" pitchFamily="50" charset="-128"/>
                <a:ea typeface="Meiryo UI" panose="020B0604030504040204" pitchFamily="50" charset="-128"/>
              </a:rPr>
              <a:t>７日間移動</a:t>
            </a:r>
            <a:r>
              <a:rPr lang="ja-JP" altLang="en-US" sz="2000" b="1" dirty="0">
                <a:latin typeface="Meiryo UI" panose="020B0604030504040204" pitchFamily="50" charset="-128"/>
                <a:ea typeface="Meiryo UI" panose="020B0604030504040204" pitchFamily="50" charset="-128"/>
              </a:rPr>
              <a:t>平均</a:t>
            </a:r>
            <a:r>
              <a:rPr lang="ja-JP" altLang="en-US" sz="2000" b="1" dirty="0" smtClean="0">
                <a:latin typeface="Meiryo UI" panose="020B0604030504040204" pitchFamily="50" charset="-128"/>
                <a:ea typeface="Meiryo UI" panose="020B0604030504040204" pitchFamily="50" charset="-128"/>
              </a:rPr>
              <a:t>：過去７日間の</a:t>
            </a:r>
            <a:endParaRPr lang="en-US" altLang="ja-JP" sz="2000" b="1" dirty="0" smtClean="0">
              <a:latin typeface="Meiryo UI" panose="020B0604030504040204" pitchFamily="50" charset="-128"/>
              <a:ea typeface="Meiryo UI" panose="020B0604030504040204" pitchFamily="50" charset="-128"/>
            </a:endParaRPr>
          </a:p>
          <a:p>
            <a:r>
              <a:rPr lang="ja-JP" altLang="en-US" sz="2000" b="1" dirty="0" smtClean="0">
                <a:latin typeface="Meiryo UI" panose="020B0604030504040204" pitchFamily="50" charset="-128"/>
                <a:ea typeface="Meiryo UI" panose="020B0604030504040204" pitchFamily="50" charset="-128"/>
              </a:rPr>
              <a:t>値の平均をとることにより、</a:t>
            </a:r>
            <a:endParaRPr lang="en-US" altLang="ja-JP" sz="2000" b="1" dirty="0" smtClean="0">
              <a:latin typeface="Meiryo UI" panose="020B0604030504040204" pitchFamily="50" charset="-128"/>
              <a:ea typeface="Meiryo UI" panose="020B0604030504040204" pitchFamily="50" charset="-128"/>
            </a:endParaRPr>
          </a:p>
          <a:p>
            <a:r>
              <a:rPr lang="ja-JP" altLang="en-US" sz="2000" b="1" dirty="0" smtClean="0">
                <a:latin typeface="Meiryo UI" panose="020B0604030504040204" pitchFamily="50" charset="-128"/>
                <a:ea typeface="Meiryo UI" panose="020B0604030504040204" pitchFamily="50" charset="-128"/>
              </a:rPr>
              <a:t>時系列データを平滑化。</a:t>
            </a:r>
            <a:endParaRPr lang="en-US" altLang="ja-JP" sz="2000" b="1" dirty="0">
              <a:latin typeface="Meiryo UI" panose="020B0604030504040204" pitchFamily="50" charset="-128"/>
              <a:ea typeface="Meiryo UI" panose="020B0604030504040204" pitchFamily="50" charset="-128"/>
            </a:endParaRPr>
          </a:p>
        </p:txBody>
      </p:sp>
      <p:cxnSp>
        <p:nvCxnSpPr>
          <p:cNvPr id="41" name="直線矢印コネクタ 40"/>
          <p:cNvCxnSpPr/>
          <p:nvPr/>
        </p:nvCxnSpPr>
        <p:spPr>
          <a:xfrm flipV="1">
            <a:off x="2198347" y="4432798"/>
            <a:ext cx="635337" cy="923683"/>
          </a:xfrm>
          <a:prstGeom prst="straightConnector1">
            <a:avLst/>
          </a:prstGeom>
          <a:ln w="38100">
            <a:solidFill>
              <a:schemeClr val="accent5">
                <a:lumMod val="40000"/>
                <a:lumOff val="60000"/>
              </a:schemeClr>
            </a:solidFill>
            <a:tailEnd type="triangle"/>
          </a:ln>
        </p:spPr>
        <p:style>
          <a:lnRef idx="1">
            <a:schemeClr val="dk1"/>
          </a:lnRef>
          <a:fillRef idx="0">
            <a:schemeClr val="dk1"/>
          </a:fillRef>
          <a:effectRef idx="0">
            <a:schemeClr val="dk1"/>
          </a:effectRef>
          <a:fontRef idx="minor">
            <a:schemeClr val="tx1"/>
          </a:fontRef>
        </p:style>
      </p:cxnSp>
      <p:sp>
        <p:nvSpPr>
          <p:cNvPr id="42" name="楕円 41"/>
          <p:cNvSpPr/>
          <p:nvPr/>
        </p:nvSpPr>
        <p:spPr>
          <a:xfrm>
            <a:off x="1110091" y="5369834"/>
            <a:ext cx="1856096" cy="468000"/>
          </a:xfrm>
          <a:prstGeom prst="ellipse">
            <a:avLst/>
          </a:prstGeom>
          <a:no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線吹き出し 1 (枠付き) 44"/>
          <p:cNvSpPr/>
          <p:nvPr/>
        </p:nvSpPr>
        <p:spPr>
          <a:xfrm>
            <a:off x="1110091" y="1917383"/>
            <a:ext cx="1983544" cy="766806"/>
          </a:xfrm>
          <a:prstGeom prst="borderCallout1">
            <a:avLst>
              <a:gd name="adj1" fmla="val 101306"/>
              <a:gd name="adj2" fmla="val 49823"/>
              <a:gd name="adj3" fmla="val 305132"/>
              <a:gd name="adj4" fmla="val 87199"/>
            </a:avLst>
          </a:prstGeom>
          <a:no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rgbClr val="002060"/>
                </a:solidFill>
                <a:latin typeface="Meiryo UI" panose="020B0604030504040204" pitchFamily="50" charset="-128"/>
                <a:ea typeface="Meiryo UI" panose="020B0604030504040204" pitchFamily="50" charset="-128"/>
              </a:rPr>
              <a:t>3/21~3/27</a:t>
            </a:r>
            <a:r>
              <a:rPr lang="ja-JP" altLang="en-US" b="1" dirty="0" smtClean="0">
                <a:solidFill>
                  <a:srgbClr val="002060"/>
                </a:solidFill>
                <a:latin typeface="Meiryo UI" panose="020B0604030504040204" pitchFamily="50" charset="-128"/>
                <a:ea typeface="Meiryo UI" panose="020B0604030504040204" pitchFamily="50" charset="-128"/>
              </a:rPr>
              <a:t>の</a:t>
            </a:r>
            <a:endParaRPr lang="en-US" altLang="ja-JP" b="1" dirty="0">
              <a:solidFill>
                <a:srgbClr val="002060"/>
              </a:solidFill>
              <a:latin typeface="Meiryo UI" panose="020B0604030504040204" pitchFamily="50" charset="-128"/>
              <a:ea typeface="Meiryo UI" panose="020B0604030504040204" pitchFamily="50" charset="-128"/>
            </a:endParaRPr>
          </a:p>
          <a:p>
            <a:pPr algn="ctr"/>
            <a:r>
              <a:rPr lang="ja-JP" altLang="en-US" b="1" dirty="0" smtClean="0">
                <a:solidFill>
                  <a:srgbClr val="002060"/>
                </a:solidFill>
                <a:latin typeface="Meiryo UI" panose="020B0604030504040204" pitchFamily="50" charset="-128"/>
                <a:ea typeface="Meiryo UI" panose="020B0604030504040204" pitchFamily="50" charset="-128"/>
              </a:rPr>
              <a:t>平均値</a:t>
            </a:r>
            <a:endParaRPr lang="ja-JP" altLang="ja-JP" b="1" dirty="0">
              <a:solidFill>
                <a:srgbClr val="002060"/>
              </a:solidFill>
              <a:latin typeface="Meiryo UI" panose="020B0604030504040204" pitchFamily="50" charset="-128"/>
              <a:ea typeface="Meiryo UI" panose="020B0604030504040204" pitchFamily="50" charset="-128"/>
            </a:endParaRPr>
          </a:p>
        </p:txBody>
      </p:sp>
      <p:sp>
        <p:nvSpPr>
          <p:cNvPr id="46" name="線吹き出し 1 (枠付き) 45"/>
          <p:cNvSpPr/>
          <p:nvPr/>
        </p:nvSpPr>
        <p:spPr>
          <a:xfrm>
            <a:off x="2783307" y="856752"/>
            <a:ext cx="1983544" cy="766806"/>
          </a:xfrm>
          <a:prstGeom prst="borderCallout1">
            <a:avLst>
              <a:gd name="adj1" fmla="val 101306"/>
              <a:gd name="adj2" fmla="val 49823"/>
              <a:gd name="adj3" fmla="val 450064"/>
              <a:gd name="adj4" fmla="val 18405"/>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rgbClr val="002060"/>
                </a:solidFill>
                <a:latin typeface="Meiryo UI" panose="020B0604030504040204" pitchFamily="50" charset="-128"/>
                <a:ea typeface="Meiryo UI" panose="020B0604030504040204" pitchFamily="50" charset="-128"/>
              </a:rPr>
              <a:t>3/22~3/28</a:t>
            </a:r>
            <a:r>
              <a:rPr lang="ja-JP" altLang="en-US" b="1" dirty="0" smtClean="0">
                <a:solidFill>
                  <a:srgbClr val="002060"/>
                </a:solidFill>
                <a:latin typeface="Meiryo UI" panose="020B0604030504040204" pitchFamily="50" charset="-128"/>
                <a:ea typeface="Meiryo UI" panose="020B0604030504040204" pitchFamily="50" charset="-128"/>
              </a:rPr>
              <a:t>の</a:t>
            </a:r>
            <a:endParaRPr lang="en-US" altLang="ja-JP" b="1" dirty="0">
              <a:solidFill>
                <a:srgbClr val="002060"/>
              </a:solidFill>
              <a:latin typeface="Meiryo UI" panose="020B0604030504040204" pitchFamily="50" charset="-128"/>
              <a:ea typeface="Meiryo UI" panose="020B0604030504040204" pitchFamily="50" charset="-128"/>
            </a:endParaRPr>
          </a:p>
          <a:p>
            <a:pPr algn="ctr"/>
            <a:r>
              <a:rPr lang="ja-JP" altLang="en-US" b="1" dirty="0" smtClean="0">
                <a:solidFill>
                  <a:srgbClr val="002060"/>
                </a:solidFill>
                <a:latin typeface="Meiryo UI" panose="020B0604030504040204" pitchFamily="50" charset="-128"/>
                <a:ea typeface="Meiryo UI" panose="020B0604030504040204" pitchFamily="50" charset="-128"/>
              </a:rPr>
              <a:t>平均値</a:t>
            </a:r>
            <a:endParaRPr lang="ja-JP" altLang="ja-JP" b="1" dirty="0">
              <a:solidFill>
                <a:srgbClr val="002060"/>
              </a:solidFill>
              <a:latin typeface="Meiryo UI" panose="020B0604030504040204" pitchFamily="50" charset="-128"/>
              <a:ea typeface="Meiryo UI" panose="020B0604030504040204" pitchFamily="50" charset="-128"/>
            </a:endParaRPr>
          </a:p>
        </p:txBody>
      </p:sp>
      <p:cxnSp>
        <p:nvCxnSpPr>
          <p:cNvPr id="48" name="直線矢印コネクタ 47"/>
          <p:cNvCxnSpPr/>
          <p:nvPr/>
        </p:nvCxnSpPr>
        <p:spPr>
          <a:xfrm flipV="1">
            <a:off x="2435155" y="4434431"/>
            <a:ext cx="658480" cy="933770"/>
          </a:xfrm>
          <a:prstGeom prst="straightConnector1">
            <a:avLst/>
          </a:prstGeom>
          <a:ln w="38100">
            <a:solidFill>
              <a:schemeClr val="accent5">
                <a:lumMod val="75000"/>
              </a:schemeClr>
            </a:solidFill>
            <a:tailEnd type="triangle"/>
          </a:ln>
        </p:spPr>
        <p:style>
          <a:lnRef idx="1">
            <a:schemeClr val="dk1"/>
          </a:lnRef>
          <a:fillRef idx="0">
            <a:schemeClr val="dk1"/>
          </a:fillRef>
          <a:effectRef idx="0">
            <a:schemeClr val="dk1"/>
          </a:effectRef>
          <a:fontRef idx="minor">
            <a:schemeClr val="tx1"/>
          </a:fontRef>
        </p:style>
      </p:cxnSp>
      <p:sp>
        <p:nvSpPr>
          <p:cNvPr id="49" name="楕円 48"/>
          <p:cNvSpPr/>
          <p:nvPr/>
        </p:nvSpPr>
        <p:spPr>
          <a:xfrm>
            <a:off x="1346899" y="5369834"/>
            <a:ext cx="1856096" cy="468000"/>
          </a:xfrm>
          <a:prstGeom prst="ellipse">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0" name="直線矢印コネクタ 49"/>
          <p:cNvCxnSpPr/>
          <p:nvPr/>
        </p:nvCxnSpPr>
        <p:spPr>
          <a:xfrm flipV="1">
            <a:off x="2707705" y="4397270"/>
            <a:ext cx="635725" cy="982650"/>
          </a:xfrm>
          <a:prstGeom prst="straightConnector1">
            <a:avLst/>
          </a:prstGeom>
          <a:ln w="38100">
            <a:solidFill>
              <a:srgbClr val="002060"/>
            </a:solidFill>
            <a:tailEnd type="triangle"/>
          </a:ln>
        </p:spPr>
        <p:style>
          <a:lnRef idx="1">
            <a:schemeClr val="dk1"/>
          </a:lnRef>
          <a:fillRef idx="0">
            <a:schemeClr val="dk1"/>
          </a:fillRef>
          <a:effectRef idx="0">
            <a:schemeClr val="dk1"/>
          </a:effectRef>
          <a:fontRef idx="minor">
            <a:schemeClr val="tx1"/>
          </a:fontRef>
        </p:style>
      </p:cxnSp>
      <p:sp>
        <p:nvSpPr>
          <p:cNvPr id="51" name="楕円 50"/>
          <p:cNvSpPr/>
          <p:nvPr/>
        </p:nvSpPr>
        <p:spPr>
          <a:xfrm>
            <a:off x="1597775" y="5369834"/>
            <a:ext cx="1856096" cy="468000"/>
          </a:xfrm>
          <a:prstGeom prst="ellipse">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角丸四角形 55"/>
          <p:cNvSpPr/>
          <p:nvPr/>
        </p:nvSpPr>
        <p:spPr>
          <a:xfrm>
            <a:off x="7160458" y="856752"/>
            <a:ext cx="4107766" cy="1308295"/>
          </a:xfrm>
          <a:prstGeom prst="roundRect">
            <a:avLst>
              <a:gd name="adj" fmla="val 10822"/>
            </a:avLst>
          </a:prstGeom>
          <a:noFill/>
          <a:ln w="571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1" y="-12668"/>
            <a:ext cx="12191999" cy="400110"/>
          </a:xfrm>
          <a:prstGeom prst="rect">
            <a:avLst/>
          </a:prstGeom>
          <a:solidFill>
            <a:srgbClr val="00B050"/>
          </a:solidFill>
          <a:ln>
            <a:noFill/>
          </a:ln>
        </p:spPr>
        <p:txBody>
          <a:bodyPr wrap="square" rtlCol="0">
            <a:spAutoFit/>
          </a:bodyP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（参考）７日間移動平均とは</a:t>
            </a:r>
            <a:endParaRPr lang="ja-JP" altLang="en-US" sz="2000" b="1" dirty="0">
              <a:solidFill>
                <a:schemeClr val="bg1"/>
              </a:solidFill>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1796214" y="6550223"/>
            <a:ext cx="616770" cy="307777"/>
          </a:xfrm>
          <a:prstGeom prst="rect">
            <a:avLst/>
          </a:prstGeom>
          <a:noFill/>
        </p:spPr>
        <p:txBody>
          <a:bodyPr wrap="square" rtlCol="0">
            <a:spAutoFit/>
          </a:bodyPr>
          <a:lstStyle/>
          <a:p>
            <a:r>
              <a:rPr kumimoji="1" lang="en-US" altLang="ja-JP" sz="1400" dirty="0" smtClean="0"/>
              <a:t>8</a:t>
            </a:r>
            <a:endParaRPr kumimoji="1" lang="ja-JP" altLang="en-US" sz="1400" dirty="0"/>
          </a:p>
        </p:txBody>
      </p:sp>
      <p:sp>
        <p:nvSpPr>
          <p:cNvPr id="47" name="線吹き出し 1 (枠付き) 46"/>
          <p:cNvSpPr/>
          <p:nvPr/>
        </p:nvSpPr>
        <p:spPr>
          <a:xfrm>
            <a:off x="4170411" y="1818757"/>
            <a:ext cx="1983544" cy="766806"/>
          </a:xfrm>
          <a:prstGeom prst="borderCallout1">
            <a:avLst>
              <a:gd name="adj1" fmla="val 101306"/>
              <a:gd name="adj2" fmla="val 49823"/>
              <a:gd name="adj3" fmla="val 328982"/>
              <a:gd name="adj4" fmla="val -44007"/>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rgbClr val="002060"/>
                </a:solidFill>
                <a:latin typeface="Meiryo UI" panose="020B0604030504040204" pitchFamily="50" charset="-128"/>
                <a:ea typeface="Meiryo UI" panose="020B0604030504040204" pitchFamily="50" charset="-128"/>
              </a:rPr>
              <a:t>3/23~3/29</a:t>
            </a:r>
            <a:r>
              <a:rPr lang="ja-JP" altLang="en-US" b="1" dirty="0" smtClean="0">
                <a:solidFill>
                  <a:srgbClr val="002060"/>
                </a:solidFill>
                <a:latin typeface="Meiryo UI" panose="020B0604030504040204" pitchFamily="50" charset="-128"/>
                <a:ea typeface="Meiryo UI" panose="020B0604030504040204" pitchFamily="50" charset="-128"/>
              </a:rPr>
              <a:t>の</a:t>
            </a:r>
            <a:endParaRPr lang="en-US" altLang="ja-JP" b="1" dirty="0">
              <a:solidFill>
                <a:srgbClr val="002060"/>
              </a:solidFill>
              <a:latin typeface="Meiryo UI" panose="020B0604030504040204" pitchFamily="50" charset="-128"/>
              <a:ea typeface="Meiryo UI" panose="020B0604030504040204" pitchFamily="50" charset="-128"/>
            </a:endParaRPr>
          </a:p>
          <a:p>
            <a:pPr algn="ctr"/>
            <a:r>
              <a:rPr lang="ja-JP" altLang="en-US" b="1" dirty="0" smtClean="0">
                <a:solidFill>
                  <a:srgbClr val="002060"/>
                </a:solidFill>
                <a:latin typeface="Meiryo UI" panose="020B0604030504040204" pitchFamily="50" charset="-128"/>
                <a:ea typeface="Meiryo UI" panose="020B0604030504040204" pitchFamily="50" charset="-128"/>
              </a:rPr>
              <a:t>平均値</a:t>
            </a:r>
            <a:endParaRPr lang="ja-JP" altLang="ja-JP" b="1"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482036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4581</TotalTime>
  <Words>939</Words>
  <PresentationFormat>ワイド画面</PresentationFormat>
  <Paragraphs>316</Paragraphs>
  <Slides>9</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HGP創英角ｺﾞｼｯｸUB</vt:lpstr>
      <vt:lpstr>Meiryo UI</vt:lpstr>
      <vt:lpstr>ＭＳ ゴシック</vt:lpstr>
      <vt:lpstr>游ゴシック</vt:lpstr>
      <vt:lpstr>游ゴシック Light</vt:lpstr>
      <vt:lpstr>Arial</vt:lpstr>
      <vt:lpstr>Office テーマ</vt:lpstr>
      <vt:lpstr>府独自の基準に基づく自粛要請・解除の基本的な考え方（案）  【大阪モデル】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2020-05-05T06:21:27Z</cp:lastPrinted>
  <dcterms:created xsi:type="dcterms:W3CDTF">2019-04-25T08:31:09Z</dcterms:created>
  <dcterms:modified xsi:type="dcterms:W3CDTF">2020-05-28T04:20:06Z</dcterms:modified>
</cp:coreProperties>
</file>