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9" r:id="rId5"/>
    <p:sldId id="270" r:id="rId6"/>
    <p:sldId id="271" r:id="rId7"/>
    <p:sldId id="267"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2" y="3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EC33EE-B15F-4C18-A747-B8455AFA96F3}" type="datetimeFigureOut">
              <a:rPr kumimoji="1" lang="ja-JP" altLang="en-US" smtClean="0"/>
              <a:t>2020/5/28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BA49C75-D5B9-4C2B-8214-651AF7460F8E}" type="slidenum">
              <a:rPr kumimoji="1" lang="ja-JP" altLang="en-US" smtClean="0"/>
              <a:t>‹#›</a:t>
            </a:fld>
            <a:endParaRPr kumimoji="1" lang="ja-JP" altLang="en-US"/>
          </a:p>
        </p:txBody>
      </p:sp>
    </p:spTree>
    <p:extLst>
      <p:ext uri="{BB962C8B-B14F-4D97-AF65-F5344CB8AC3E}">
        <p14:creationId xmlns:p14="http://schemas.microsoft.com/office/powerpoint/2010/main" val="9629304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578FB9-FA80-47DB-80C5-29E87AC47F19}" type="datetime1">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20CB127-5247-4366-ABCE-3B1D7342902E}" type="datetime1">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6E0712-07A3-41AD-A578-7A0C9FC8F99A}" type="datetime1">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EB11B07-2FEF-4AD2-88F4-9AF84C9E24E2}" type="datetime1">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355376-94BD-4446-87F7-243C82CDE5E5}" type="datetime1">
              <a:rPr kumimoji="1" lang="ja-JP" altLang="en-US" smtClean="0"/>
              <a:t>2020/5/28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7D0FDA-EED9-4537-B3F1-1EE40A8836CC}" type="datetime1">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477541-B417-4BD0-9662-88B52F4979F7}" type="datetime1">
              <a:rPr kumimoji="1" lang="ja-JP" altLang="en-US" smtClean="0"/>
              <a:t>2020/5/28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1199BB3-A98C-48A0-B574-AD6288A9B2D3}" type="datetime1">
              <a:rPr kumimoji="1" lang="ja-JP" altLang="en-US" smtClean="0"/>
              <a:t>2020/5/28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0BCE1D-5552-4605-B498-35780BDD5277}" type="datetime1">
              <a:rPr kumimoji="1" lang="ja-JP" altLang="en-US" smtClean="0"/>
              <a:t>2020/5/28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B169B6-5487-4704-BFC1-3DFBD735F466}" type="datetime1">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4DDBC94-52E1-45B9-8DD4-B3ACFB775535}" type="datetime1">
              <a:rPr kumimoji="1" lang="ja-JP" altLang="en-US" smtClean="0"/>
              <a:t>2020/5/28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AFEF0-307A-43FB-B5AF-AC6DB657226C}" type="datetime1">
              <a:rPr kumimoji="1" lang="ja-JP" altLang="en-US" smtClean="0"/>
              <a:t>2020/5/28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72998"/>
            <a:ext cx="6748529" cy="461665"/>
          </a:xfrm>
          <a:prstGeom prst="rect">
            <a:avLst/>
          </a:prstGeom>
          <a:noFill/>
          <a:ln w="19050">
            <a:solidFill>
              <a:schemeClr val="tx1"/>
            </a:solidFill>
          </a:ln>
        </p:spPr>
        <p:txBody>
          <a:bodyPr wrap="square" rtlCol="0">
            <a:spAutoFit/>
          </a:bodyPr>
          <a:lstStyle/>
          <a:p>
            <a:r>
              <a:rPr kumimoji="1" lang="ja-JP" altLang="en-US" sz="2400" b="1" dirty="0" smtClean="0"/>
              <a:t>　　</a:t>
            </a:r>
            <a:r>
              <a:rPr kumimoji="1" lang="en-US" altLang="ja-JP" sz="2400" b="1" dirty="0" smtClean="0"/>
              <a:t>5</a:t>
            </a:r>
            <a:r>
              <a:rPr kumimoji="1" lang="ja-JP" altLang="en-US" sz="2400" b="1" dirty="0" smtClean="0"/>
              <a:t>月</a:t>
            </a:r>
            <a:r>
              <a:rPr kumimoji="1" lang="en-US" altLang="ja-JP" sz="2400" b="1" dirty="0" smtClean="0"/>
              <a:t>7</a:t>
            </a:r>
            <a:r>
              <a:rPr kumimoji="1" lang="ja-JP" altLang="en-US" sz="2400" b="1" dirty="0" smtClean="0"/>
              <a:t>日以降の大阪府緊急事態措置の概要</a:t>
            </a:r>
            <a:endParaRPr kumimoji="1" lang="ja-JP" altLang="en-US" sz="2400" b="1" dirty="0"/>
          </a:p>
        </p:txBody>
      </p:sp>
      <p:sp>
        <p:nvSpPr>
          <p:cNvPr id="7" name="テキスト ボックス 6"/>
          <p:cNvSpPr txBox="1"/>
          <p:nvPr/>
        </p:nvSpPr>
        <p:spPr>
          <a:xfrm>
            <a:off x="399246" y="571045"/>
            <a:ext cx="11762705" cy="6309420"/>
          </a:xfrm>
          <a:prstGeom prst="rect">
            <a:avLst/>
          </a:prstGeom>
          <a:noFill/>
          <a:ln w="28575">
            <a:noFill/>
          </a:ln>
        </p:spPr>
        <p:txBody>
          <a:bodyPr wrap="square" rtlCol="0">
            <a:spAutoFit/>
          </a:bodyPr>
          <a:lstStyle/>
          <a:p>
            <a:r>
              <a:rPr lang="ja-JP" altLang="en-US" sz="2000" b="1" dirty="0" smtClean="0"/>
              <a:t>   ①　区域　</a:t>
            </a:r>
            <a:r>
              <a:rPr lang="ja-JP" altLang="en-US" sz="2000" b="1" u="sng" dirty="0" smtClean="0"/>
              <a:t>大阪府全域</a:t>
            </a:r>
            <a:endParaRPr lang="en-US" altLang="ja-JP" sz="2000" b="1" u="sng" dirty="0" smtClean="0"/>
          </a:p>
          <a:p>
            <a:r>
              <a:rPr lang="ja-JP" altLang="en-US" sz="2000" b="1" dirty="0"/>
              <a:t>　</a:t>
            </a:r>
            <a:endParaRPr lang="en-US" altLang="ja-JP" sz="2000" b="1" dirty="0" smtClean="0"/>
          </a:p>
          <a:p>
            <a:r>
              <a:rPr lang="ja-JP" altLang="en-US" sz="2000" b="1" dirty="0" smtClean="0"/>
              <a:t>   ②　期間　</a:t>
            </a:r>
            <a:r>
              <a:rPr lang="ja-JP" altLang="en-US" sz="2000" b="1" u="sng" dirty="0" smtClean="0"/>
              <a:t>令和２年５月７日から令和２年５月３１日まで</a:t>
            </a:r>
            <a:endParaRPr lang="en-US" altLang="ja-JP" sz="2000" b="1" dirty="0" smtClean="0"/>
          </a:p>
          <a:p>
            <a:r>
              <a:rPr lang="ja-JP" altLang="en-US" sz="2000" b="1" dirty="0" smtClean="0"/>
              <a:t>　</a:t>
            </a:r>
            <a:endParaRPr lang="en-US" altLang="ja-JP" sz="2000" b="1" dirty="0" smtClean="0"/>
          </a:p>
          <a:p>
            <a:r>
              <a:rPr lang="ja-JP" altLang="en-US" sz="2000" b="1" dirty="0" smtClean="0"/>
              <a:t>  </a:t>
            </a:r>
            <a:endParaRPr lang="en-US" altLang="ja-JP" sz="2000" b="1" dirty="0" smtClean="0"/>
          </a:p>
          <a:p>
            <a:endParaRPr lang="en-US" altLang="ja-JP" sz="2000" b="1" dirty="0" smtClean="0"/>
          </a:p>
          <a:p>
            <a:r>
              <a:rPr lang="ja-JP" altLang="en-US" sz="2000" b="1" dirty="0" smtClean="0"/>
              <a:t>    ③　実施内容（　</a:t>
            </a:r>
            <a:r>
              <a:rPr lang="ja-JP" altLang="en-US" sz="2000" b="1" dirty="0" smtClean="0">
                <a:solidFill>
                  <a:srgbClr val="FF0000"/>
                </a:solidFill>
              </a:rPr>
              <a:t>現在の実施内容を継続　</a:t>
            </a:r>
            <a:r>
              <a:rPr lang="ja-JP" altLang="en-US" sz="2000" b="1" dirty="0" smtClean="0"/>
              <a:t>）</a:t>
            </a:r>
            <a:endParaRPr lang="en-US" altLang="ja-JP" sz="2000" b="1" dirty="0" smtClean="0"/>
          </a:p>
          <a:p>
            <a:r>
              <a:rPr lang="en-US" altLang="ja-JP" sz="2000" b="1" dirty="0" smtClean="0"/>
              <a:t>       </a:t>
            </a:r>
            <a:r>
              <a:rPr lang="ja-JP" altLang="en-US" sz="2000" b="1" dirty="0" smtClean="0"/>
              <a:t>　</a:t>
            </a:r>
            <a:r>
              <a:rPr lang="ja-JP" altLang="en-US" dirty="0" smtClean="0"/>
              <a:t>新型インフルエンザ等対策特別措置法第</a:t>
            </a:r>
            <a:r>
              <a:rPr lang="en-US" altLang="ja-JP" dirty="0" smtClean="0"/>
              <a:t>45</a:t>
            </a:r>
            <a:r>
              <a:rPr lang="ja-JP" altLang="en-US" dirty="0" smtClean="0"/>
              <a:t>条「感染を防止するための協力要請」及び 特措法第</a:t>
            </a:r>
            <a:r>
              <a:rPr lang="en-US" altLang="ja-JP" dirty="0" smtClean="0"/>
              <a:t>24</a:t>
            </a:r>
            <a:r>
              <a:rPr lang="ja-JP" altLang="en-US" dirty="0" smtClean="0"/>
              <a:t>条</a:t>
            </a:r>
            <a:endParaRPr lang="en-US" altLang="ja-JP" dirty="0" smtClean="0"/>
          </a:p>
          <a:p>
            <a:r>
              <a:rPr lang="ja-JP" altLang="en-US" dirty="0"/>
              <a:t>　</a:t>
            </a:r>
            <a:r>
              <a:rPr lang="ja-JP" altLang="en-US" dirty="0" smtClean="0"/>
              <a:t>　「都道府県対策本部長の権限」により、新型コロナウイルス</a:t>
            </a:r>
            <a:r>
              <a:rPr lang="ja-JP" altLang="en-US" dirty="0"/>
              <a:t>感染症</a:t>
            </a:r>
            <a:r>
              <a:rPr lang="ja-JP" altLang="en-US" dirty="0" smtClean="0"/>
              <a:t>のまん延防止に向け、以下の対応を実施。</a:t>
            </a:r>
            <a:endParaRPr lang="en-US" altLang="ja-JP" dirty="0" smtClean="0"/>
          </a:p>
          <a:p>
            <a:r>
              <a:rPr lang="ja-JP" altLang="en-US" dirty="0"/>
              <a:t>　</a:t>
            </a:r>
            <a:r>
              <a:rPr lang="ja-JP" altLang="en-US" dirty="0" smtClean="0"/>
              <a:t>　</a:t>
            </a:r>
            <a:endParaRPr lang="en-US" altLang="ja-JP" dirty="0" smtClean="0"/>
          </a:p>
          <a:p>
            <a:r>
              <a:rPr lang="ja-JP" altLang="en-US" sz="2000" dirty="0"/>
              <a:t>　</a:t>
            </a:r>
            <a:r>
              <a:rPr lang="ja-JP" altLang="en-US" sz="2000" dirty="0" smtClean="0"/>
              <a:t>　●</a:t>
            </a:r>
            <a:r>
              <a:rPr lang="ja-JP" altLang="en-US" sz="2000" b="1" u="sng" dirty="0" smtClean="0"/>
              <a:t>外出自粛の要請</a:t>
            </a:r>
            <a:r>
              <a:rPr lang="ja-JP" altLang="en-US" sz="1600" dirty="0" smtClean="0"/>
              <a:t>（特措法第</a:t>
            </a:r>
            <a:r>
              <a:rPr lang="en-US" altLang="ja-JP" sz="1600" dirty="0" smtClean="0"/>
              <a:t>45</a:t>
            </a:r>
            <a:r>
              <a:rPr lang="ja-JP" altLang="en-US" sz="1600" dirty="0" smtClean="0"/>
              <a:t>条第</a:t>
            </a:r>
            <a:r>
              <a:rPr lang="en-US" altLang="ja-JP" sz="1600" dirty="0" smtClean="0"/>
              <a:t>1</a:t>
            </a:r>
            <a:r>
              <a:rPr lang="ja-JP" altLang="en-US" sz="1600" dirty="0" smtClean="0"/>
              <a:t>項）</a:t>
            </a:r>
            <a:endParaRPr lang="en-US" altLang="ja-JP" sz="1600" dirty="0" smtClean="0"/>
          </a:p>
          <a:p>
            <a:r>
              <a:rPr lang="ja-JP" altLang="en-US" sz="2000" dirty="0" smtClean="0"/>
              <a:t>　　　</a:t>
            </a:r>
            <a:r>
              <a:rPr lang="ja-JP" altLang="en-US" sz="2000" b="1" u="sng" dirty="0" smtClean="0"/>
              <a:t>府民に対し、</a:t>
            </a:r>
            <a:r>
              <a:rPr lang="ja-JP" altLang="en-US" sz="2000" dirty="0" smtClean="0"/>
              <a:t>医療機関への通院、食料・医薬品・生活必需品の買い出し、必要な職場への出勤、</a:t>
            </a:r>
            <a:endParaRPr lang="en-US" altLang="ja-JP" sz="2000" dirty="0" smtClean="0"/>
          </a:p>
          <a:p>
            <a:r>
              <a:rPr lang="ja-JP" altLang="en-US" sz="2000" dirty="0"/>
              <a:t>　</a:t>
            </a:r>
            <a:r>
              <a:rPr lang="ja-JP" altLang="en-US" sz="2000" dirty="0" smtClean="0"/>
              <a:t>　　屋外での運動や散歩など、</a:t>
            </a:r>
            <a:r>
              <a:rPr lang="ja-JP" altLang="en-US" sz="2000" b="1" u="sng" dirty="0" smtClean="0"/>
              <a:t>生活の維持に必要な場合を除き、外出自粛を要請。</a:t>
            </a:r>
            <a:endParaRPr lang="en-US" altLang="ja-JP" sz="2000" b="1" u="sng" dirty="0" smtClean="0"/>
          </a:p>
          <a:p>
            <a:pPr>
              <a:lnSpc>
                <a:spcPts val="1800"/>
              </a:lnSpc>
            </a:pPr>
            <a:r>
              <a:rPr lang="ja-JP" altLang="en-US" sz="2000" b="1" dirty="0"/>
              <a:t>　</a:t>
            </a:r>
            <a:r>
              <a:rPr lang="ja-JP" altLang="en-US" sz="2000" b="1" dirty="0" smtClean="0"/>
              <a:t>　　　</a:t>
            </a:r>
            <a:endParaRPr lang="en-US" altLang="ja-JP" sz="2000" b="1" dirty="0" smtClean="0"/>
          </a:p>
          <a:p>
            <a:r>
              <a:rPr lang="ja-JP" altLang="en-US" sz="2000" b="1" dirty="0"/>
              <a:t>　</a:t>
            </a:r>
            <a:r>
              <a:rPr lang="ja-JP" altLang="en-US" sz="2000" b="1" dirty="0" smtClean="0"/>
              <a:t>　●</a:t>
            </a:r>
            <a:r>
              <a:rPr lang="ja-JP" altLang="en-US" sz="2000" b="1" u="sng" dirty="0" smtClean="0"/>
              <a:t>イベントの開催自粛の要請</a:t>
            </a:r>
            <a:r>
              <a:rPr lang="ja-JP" altLang="en-US" sz="1600" dirty="0" smtClean="0"/>
              <a:t>（特措法第</a:t>
            </a:r>
            <a:r>
              <a:rPr lang="en-US" altLang="ja-JP" sz="1600" dirty="0" smtClean="0"/>
              <a:t>24</a:t>
            </a:r>
            <a:r>
              <a:rPr lang="ja-JP" altLang="en-US" sz="1600" dirty="0" smtClean="0"/>
              <a:t>条第</a:t>
            </a:r>
            <a:r>
              <a:rPr lang="en-US" altLang="ja-JP" sz="1600" dirty="0" smtClean="0"/>
              <a:t>9</a:t>
            </a:r>
            <a:r>
              <a:rPr lang="ja-JP" altLang="en-US" sz="1600" dirty="0" smtClean="0"/>
              <a:t>項）</a:t>
            </a:r>
            <a:endParaRPr lang="en-US" altLang="ja-JP" sz="1600" dirty="0" smtClean="0"/>
          </a:p>
          <a:p>
            <a:r>
              <a:rPr lang="ja-JP" altLang="en-US" sz="2000" b="1" dirty="0"/>
              <a:t>　</a:t>
            </a:r>
            <a:r>
              <a:rPr lang="ja-JP" altLang="en-US" sz="2000" b="1" dirty="0" smtClean="0"/>
              <a:t>　　</a:t>
            </a:r>
            <a:r>
              <a:rPr lang="ja-JP" altLang="en-US" sz="2000" b="1" u="sng" dirty="0" smtClean="0"/>
              <a:t>イベント主催者に対し、規模や場所に関わらず、開催の自粛を要請</a:t>
            </a:r>
            <a:r>
              <a:rPr lang="ja-JP" altLang="en-US" sz="2000" b="1" dirty="0" smtClean="0"/>
              <a:t>。</a:t>
            </a:r>
            <a:endParaRPr lang="en-US" altLang="ja-JP" sz="2000" b="1" dirty="0" smtClean="0"/>
          </a:p>
          <a:p>
            <a:pPr>
              <a:lnSpc>
                <a:spcPts val="1800"/>
              </a:lnSpc>
            </a:pPr>
            <a:endParaRPr lang="en-US" altLang="ja-JP" sz="2000" b="1" dirty="0"/>
          </a:p>
          <a:p>
            <a:r>
              <a:rPr lang="ja-JP" altLang="en-US" sz="2000" b="1" dirty="0" smtClean="0"/>
              <a:t>　</a:t>
            </a:r>
            <a:r>
              <a:rPr lang="ja-JP" altLang="en-US" sz="2000" b="1" dirty="0"/>
              <a:t>　●</a:t>
            </a:r>
            <a:r>
              <a:rPr lang="ja-JP" altLang="en-US" sz="2000" b="1" u="sng" dirty="0"/>
              <a:t>施設の使用制限の</a:t>
            </a:r>
            <a:r>
              <a:rPr lang="ja-JP" altLang="en-US" sz="2000" b="1" u="sng" dirty="0" smtClean="0"/>
              <a:t>要請等</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b="1" dirty="0" smtClean="0"/>
          </a:p>
          <a:p>
            <a:r>
              <a:rPr lang="ja-JP" altLang="en-US" sz="2000" b="1" dirty="0" smtClean="0"/>
              <a:t>　　　</a:t>
            </a:r>
            <a:r>
              <a:rPr lang="ja-JP" altLang="en-US" sz="2000" b="1" u="sng" dirty="0" smtClean="0"/>
              <a:t>多数の者が利用する施設の管理者等に対し、施設の使用制限等を要請</a:t>
            </a:r>
            <a:r>
              <a:rPr lang="ja-JP" altLang="en-US" sz="2000" b="1" dirty="0" smtClean="0"/>
              <a:t>。</a:t>
            </a:r>
            <a:endParaRPr lang="en-US" altLang="ja-JP" sz="2000" b="1" dirty="0" smtClean="0"/>
          </a:p>
          <a:p>
            <a:r>
              <a:rPr lang="ja-JP" altLang="en-US" sz="2000" b="1" dirty="0" smtClean="0"/>
              <a:t>　　　　</a:t>
            </a:r>
            <a:r>
              <a:rPr lang="ja-JP" altLang="en-US" b="1" dirty="0" smtClean="0">
                <a:solidFill>
                  <a:srgbClr val="FF0000"/>
                </a:solidFill>
              </a:rPr>
              <a:t>⇒学校（大学等を除く）は、児童生徒等の心身の健康観察を行うとともに生活習慣や学習状況等を</a:t>
            </a:r>
            <a:endParaRPr lang="en-US" altLang="ja-JP" b="1" dirty="0" smtClean="0">
              <a:solidFill>
                <a:srgbClr val="FF0000"/>
              </a:solidFill>
            </a:endParaRPr>
          </a:p>
          <a:p>
            <a:r>
              <a:rPr lang="en-US" altLang="ja-JP" b="1" dirty="0">
                <a:solidFill>
                  <a:srgbClr val="FF0000"/>
                </a:solidFill>
              </a:rPr>
              <a:t> </a:t>
            </a:r>
            <a:r>
              <a:rPr lang="en-US" altLang="ja-JP" b="1" dirty="0" smtClean="0">
                <a:solidFill>
                  <a:srgbClr val="FF0000"/>
                </a:solidFill>
              </a:rPr>
              <a:t>                  </a:t>
            </a:r>
            <a:r>
              <a:rPr lang="ja-JP" altLang="en-US" b="1" dirty="0" smtClean="0">
                <a:solidFill>
                  <a:srgbClr val="FF0000"/>
                </a:solidFill>
              </a:rPr>
              <a:t>把握し</a:t>
            </a:r>
            <a:r>
              <a:rPr lang="ja-JP" altLang="en-US" b="1" dirty="0">
                <a:solidFill>
                  <a:srgbClr val="FF0000"/>
                </a:solidFill>
              </a:rPr>
              <a:t>、</a:t>
            </a:r>
            <a:r>
              <a:rPr lang="ja-JP" altLang="en-US" b="1" dirty="0" smtClean="0">
                <a:solidFill>
                  <a:srgbClr val="FF0000"/>
                </a:solidFill>
              </a:rPr>
              <a:t>再開後の教育活動を円滑に実施するため、登校日を設定。</a:t>
            </a:r>
            <a:endParaRPr lang="en-US" altLang="ja-JP" b="1" dirty="0" smtClean="0">
              <a:solidFill>
                <a:srgbClr val="FF0000"/>
              </a:solidFill>
            </a:endParaRPr>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1</a:t>
            </a:fld>
            <a:endParaRPr kumimoji="1" lang="ja-JP" altLang="en-US" sz="1400" dirty="0"/>
          </a:p>
        </p:txBody>
      </p:sp>
      <p:sp>
        <p:nvSpPr>
          <p:cNvPr id="5" name="テキスト ボックス 4"/>
          <p:cNvSpPr txBox="1"/>
          <p:nvPr/>
        </p:nvSpPr>
        <p:spPr>
          <a:xfrm>
            <a:off x="540914" y="1580205"/>
            <a:ext cx="11243255" cy="707886"/>
          </a:xfrm>
          <a:prstGeom prst="rect">
            <a:avLst/>
          </a:prstGeom>
          <a:noFill/>
          <a:ln w="28575" cmpd="dbl">
            <a:solidFill>
              <a:srgbClr val="FF0000"/>
            </a:solidFill>
          </a:ln>
        </p:spPr>
        <p:txBody>
          <a:bodyPr wrap="square" rtlCol="0">
            <a:spAutoFit/>
          </a:bodyPr>
          <a:lstStyle/>
          <a:p>
            <a:pPr algn="ctr"/>
            <a:r>
              <a:rPr lang="ja-JP" altLang="en-US" sz="2000" b="1" dirty="0" smtClean="0">
                <a:solidFill>
                  <a:srgbClr val="FF0000"/>
                </a:solidFill>
              </a:rPr>
              <a:t>緊急事態措置については、５月１５日に、府独自の基準に基づく自粛要請・解除及び対策の</a:t>
            </a:r>
            <a:endParaRPr lang="en-US" altLang="ja-JP" sz="2000" b="1" dirty="0" smtClean="0">
              <a:solidFill>
                <a:srgbClr val="FF0000"/>
              </a:solidFill>
            </a:endParaRPr>
          </a:p>
          <a:p>
            <a:pPr algn="ctr"/>
            <a:r>
              <a:rPr lang="ja-JP" altLang="en-US" sz="2000" b="1" dirty="0" smtClean="0">
                <a:solidFill>
                  <a:srgbClr val="FF0000"/>
                </a:solidFill>
              </a:rPr>
              <a:t>基本的な考え方</a:t>
            </a:r>
            <a:r>
              <a:rPr lang="en-US" altLang="ja-JP" sz="2000" b="1" dirty="0" smtClean="0">
                <a:solidFill>
                  <a:srgbClr val="FF0000"/>
                </a:solidFill>
              </a:rPr>
              <a:t>【</a:t>
            </a:r>
            <a:r>
              <a:rPr lang="ja-JP" altLang="en-US" sz="2000" b="1" dirty="0" smtClean="0">
                <a:solidFill>
                  <a:srgbClr val="FF0000"/>
                </a:solidFill>
              </a:rPr>
              <a:t>大阪モデル</a:t>
            </a:r>
            <a:r>
              <a:rPr lang="en-US" altLang="ja-JP" sz="2000" b="1" dirty="0" smtClean="0">
                <a:solidFill>
                  <a:srgbClr val="FF0000"/>
                </a:solidFill>
              </a:rPr>
              <a:t>】</a:t>
            </a:r>
            <a:r>
              <a:rPr lang="ja-JP" altLang="en-US" sz="2000" b="1" dirty="0" smtClean="0">
                <a:solidFill>
                  <a:srgbClr val="FF0000"/>
                </a:solidFill>
              </a:rPr>
              <a:t>を踏まえ、段階的解除を判断。</a:t>
            </a:r>
            <a:r>
              <a:rPr kumimoji="1" lang="ja-JP" altLang="en-US" sz="1600" dirty="0" smtClean="0"/>
              <a:t>　</a:t>
            </a:r>
            <a:endParaRPr kumimoji="1" lang="ja-JP" altLang="en-US" sz="1600" dirty="0"/>
          </a:p>
        </p:txBody>
      </p:sp>
      <p:sp>
        <p:nvSpPr>
          <p:cNvPr id="4" name="正方形/長方形 3"/>
          <p:cNvSpPr/>
          <p:nvPr/>
        </p:nvSpPr>
        <p:spPr>
          <a:xfrm>
            <a:off x="2717441" y="2414037"/>
            <a:ext cx="2768959" cy="32916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34741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283335"/>
            <a:ext cx="5782613" cy="461665"/>
          </a:xfrm>
          <a:prstGeom prst="rect">
            <a:avLst/>
          </a:prstGeom>
          <a:noFill/>
          <a:ln w="19050">
            <a:solidFill>
              <a:schemeClr val="tx1"/>
            </a:solidFill>
          </a:ln>
        </p:spPr>
        <p:txBody>
          <a:bodyPr wrap="square" rtlCol="0">
            <a:spAutoFit/>
          </a:bodyPr>
          <a:lstStyle/>
          <a:p>
            <a:r>
              <a:rPr lang="ja-JP" altLang="en-US" sz="2400" b="1" dirty="0" smtClean="0"/>
              <a:t>　　外出自粛要請</a:t>
            </a:r>
            <a:r>
              <a:rPr lang="ja-JP" altLang="en-US" sz="1600" b="1" dirty="0" smtClean="0"/>
              <a:t>（特措法第</a:t>
            </a:r>
            <a:r>
              <a:rPr lang="en-US" altLang="ja-JP" sz="1600" b="1" dirty="0" smtClean="0"/>
              <a:t>45</a:t>
            </a:r>
            <a:r>
              <a:rPr lang="ja-JP" altLang="en-US" sz="1600" b="1" dirty="0" smtClean="0"/>
              <a:t>条第</a:t>
            </a:r>
            <a:r>
              <a:rPr lang="en-US" altLang="ja-JP" sz="1600" b="1" dirty="0" smtClean="0"/>
              <a:t>1</a:t>
            </a:r>
            <a:r>
              <a:rPr lang="ja-JP" altLang="en-US" sz="1600" b="1" dirty="0" smtClean="0"/>
              <a:t>項）</a:t>
            </a:r>
            <a:endParaRPr kumimoji="1" lang="ja-JP" altLang="en-US" sz="1600" b="1" dirty="0"/>
          </a:p>
        </p:txBody>
      </p:sp>
      <p:sp>
        <p:nvSpPr>
          <p:cNvPr id="3" name="テキスト ボックス 2"/>
          <p:cNvSpPr txBox="1"/>
          <p:nvPr/>
        </p:nvSpPr>
        <p:spPr>
          <a:xfrm>
            <a:off x="399245" y="943325"/>
            <a:ext cx="11500834" cy="1477328"/>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smtClean="0"/>
              <a:t>府民に対し、</a:t>
            </a:r>
            <a:r>
              <a:rPr lang="ja-JP" altLang="en-US" dirty="0" smtClean="0"/>
              <a:t>医療機関への通院</a:t>
            </a:r>
            <a:r>
              <a:rPr lang="ja-JP" altLang="en-US" dirty="0"/>
              <a:t>、食料・医薬品・生活</a:t>
            </a:r>
            <a:r>
              <a:rPr lang="ja-JP" altLang="en-US" dirty="0" smtClean="0"/>
              <a:t>必需品の買い出し、必要な職場への出勤、</a:t>
            </a:r>
            <a:endParaRPr lang="en-US" altLang="ja-JP" dirty="0" smtClean="0"/>
          </a:p>
          <a:p>
            <a:r>
              <a:rPr lang="ja-JP" altLang="en-US" dirty="0" smtClean="0"/>
              <a:t>　屋外での運動や散歩など、</a:t>
            </a:r>
            <a:r>
              <a:rPr lang="ja-JP" altLang="en-US" b="1" u="sng" dirty="0" smtClean="0"/>
              <a:t>生活の維持に必要な場合を除き、原則として居宅から外出しないことを要請。</a:t>
            </a:r>
            <a:endParaRPr kumimoji="1" lang="en-US" altLang="ja-JP" dirty="0" smtClean="0"/>
          </a:p>
          <a:p>
            <a:endParaRPr lang="en-US" altLang="ja-JP" dirty="0"/>
          </a:p>
          <a:p>
            <a:pPr marL="285750" indent="-285750">
              <a:buFont typeface="Wingdings" panose="05000000000000000000" pitchFamily="2" charset="2"/>
              <a:buChar char="Ø"/>
            </a:pPr>
            <a:r>
              <a:rPr lang="ja-JP" altLang="en-US" b="1" u="sng" dirty="0"/>
              <a:t>特</a:t>
            </a:r>
            <a:r>
              <a:rPr lang="ja-JP" altLang="en-US" b="1" u="sng" dirty="0" smtClean="0"/>
              <a:t>に、密閉空間、密集場所、密接場面という３つの条件が重なる場、いわゆる「３つの密」がより濃厚に</a:t>
            </a:r>
            <a:endParaRPr lang="en-US" altLang="ja-JP" b="1" u="sng" dirty="0" smtClean="0"/>
          </a:p>
          <a:p>
            <a:r>
              <a:rPr lang="ja-JP" altLang="en-US" b="1" dirty="0"/>
              <a:t>　</a:t>
            </a:r>
            <a:r>
              <a:rPr lang="ja-JP" altLang="en-US" b="1" u="sng" dirty="0" smtClean="0"/>
              <a:t>重なる夜の繁華街への外出自粛を強く要請</a:t>
            </a:r>
            <a:r>
              <a:rPr lang="ja-JP" altLang="en-US" dirty="0" smtClean="0"/>
              <a:t>。</a:t>
            </a:r>
            <a:endParaRPr kumimoji="1" lang="ja-JP" altLang="en-US" dirty="0"/>
          </a:p>
        </p:txBody>
      </p:sp>
      <p:sp>
        <p:nvSpPr>
          <p:cNvPr id="4" name="テキスト ボックス 3"/>
          <p:cNvSpPr txBox="1"/>
          <p:nvPr/>
        </p:nvSpPr>
        <p:spPr>
          <a:xfrm>
            <a:off x="399245" y="2823844"/>
            <a:ext cx="11500833" cy="3693319"/>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生活の維持に必要な場合（例）</a:t>
            </a:r>
            <a:r>
              <a:rPr lang="en-US" altLang="ja-JP" dirty="0" smtClean="0"/>
              <a:t>】</a:t>
            </a:r>
          </a:p>
          <a:p>
            <a:endParaRPr lang="en-US" altLang="ja-JP" dirty="0"/>
          </a:p>
          <a:p>
            <a:r>
              <a:rPr lang="ja-JP" altLang="en-US" dirty="0" smtClean="0"/>
              <a:t>　</a:t>
            </a:r>
            <a:r>
              <a:rPr lang="en-US" altLang="ja-JP" dirty="0" smtClean="0"/>
              <a:t>※</a:t>
            </a:r>
            <a:r>
              <a:rPr lang="ja-JP" altLang="en-US" b="1" u="sng" dirty="0" smtClean="0"/>
              <a:t>感染防止策を講じた上で、必要最小限の人数での活動が前提</a:t>
            </a:r>
            <a:endParaRPr lang="en-US" altLang="ja-JP" b="1" u="sng" dirty="0" smtClean="0"/>
          </a:p>
          <a:p>
            <a:endParaRPr kumimoji="1" lang="en-US" altLang="ja-JP" dirty="0" smtClean="0"/>
          </a:p>
          <a:p>
            <a:r>
              <a:rPr lang="ja-JP" altLang="en-US" dirty="0" smtClean="0"/>
              <a:t>○物資調達・・・</a:t>
            </a:r>
            <a:r>
              <a:rPr lang="ja-JP" altLang="en-US" b="1" dirty="0" smtClean="0"/>
              <a:t>食料・医薬品・生活必需品の買い出し</a:t>
            </a:r>
            <a:endParaRPr lang="en-US" altLang="ja-JP" b="1" dirty="0" smtClean="0"/>
          </a:p>
          <a:p>
            <a:endParaRPr kumimoji="1" lang="en-US" altLang="ja-JP" dirty="0"/>
          </a:p>
          <a:p>
            <a:r>
              <a:rPr lang="ja-JP" altLang="en-US" dirty="0" smtClean="0"/>
              <a:t>○健康維持・・・</a:t>
            </a:r>
            <a:r>
              <a:rPr lang="ja-JP" altLang="en-US" b="1" dirty="0" smtClean="0"/>
              <a:t>医療機関への通院</a:t>
            </a:r>
            <a:r>
              <a:rPr lang="ja-JP" altLang="en-US" dirty="0" smtClean="0"/>
              <a:t>、</a:t>
            </a:r>
            <a:r>
              <a:rPr lang="ja-JP" altLang="en-US" b="1" dirty="0" smtClean="0"/>
              <a:t>屋外での</a:t>
            </a:r>
            <a:r>
              <a:rPr lang="ja-JP" altLang="en-US" b="1" dirty="0"/>
              <a:t>運動</a:t>
            </a:r>
            <a:r>
              <a:rPr lang="ja-JP" altLang="en-US" b="1" dirty="0" smtClean="0"/>
              <a:t>・散歩</a:t>
            </a:r>
            <a:endParaRPr lang="en-US" altLang="ja-JP" b="1" dirty="0" smtClean="0"/>
          </a:p>
          <a:p>
            <a:endParaRPr kumimoji="1" lang="en-US" altLang="ja-JP" dirty="0"/>
          </a:p>
          <a:p>
            <a:r>
              <a:rPr lang="ja-JP" altLang="en-US" dirty="0" smtClean="0"/>
              <a:t>○仕事・・・・・</a:t>
            </a:r>
            <a:r>
              <a:rPr lang="ja-JP" altLang="en-US" b="1" dirty="0" smtClean="0"/>
              <a:t>職場への出勤</a:t>
            </a:r>
            <a:endParaRPr lang="en-US" altLang="ja-JP" b="1" dirty="0" smtClean="0"/>
          </a:p>
          <a:p>
            <a:r>
              <a:rPr lang="ja-JP" altLang="en-US" b="1" dirty="0"/>
              <a:t>　</a:t>
            </a:r>
            <a:r>
              <a:rPr lang="ja-JP" altLang="en-US" b="1" dirty="0" smtClean="0"/>
              <a:t>　　　　　　　　⇒ただし、在宅勤務（テレワーク）や時差出勤等の取組みを強く要請。</a:t>
            </a:r>
            <a:endParaRPr lang="en-US" altLang="ja-JP" b="1" dirty="0" smtClean="0"/>
          </a:p>
          <a:p>
            <a:r>
              <a:rPr lang="ja-JP" altLang="en-US" b="1" dirty="0"/>
              <a:t>　</a:t>
            </a:r>
            <a:r>
              <a:rPr lang="ja-JP" altLang="en-US" b="1" dirty="0" smtClean="0"/>
              <a:t>　　　　　　　　　感染防止のための取組みと「３つの密」を避ける行動を強く要請。</a:t>
            </a:r>
            <a:endParaRPr lang="en-US" altLang="ja-JP" b="1" dirty="0" smtClean="0"/>
          </a:p>
          <a:p>
            <a:r>
              <a:rPr lang="ja-JP" altLang="en-US" dirty="0" smtClean="0"/>
              <a:t>　　</a:t>
            </a:r>
            <a:endParaRPr lang="en-US" altLang="ja-JP" dirty="0"/>
          </a:p>
          <a:p>
            <a:r>
              <a:rPr lang="ja-JP" altLang="en-US" dirty="0" smtClean="0"/>
              <a:t>○その他・・・・銀行、役所など</a:t>
            </a:r>
            <a:endParaRPr kumimoji="1" lang="ja-JP" altLang="en-US" dirty="0"/>
          </a:p>
        </p:txBody>
      </p:sp>
      <p:sp>
        <p:nvSpPr>
          <p:cNvPr id="2" name="スライド番号プレースホルダー 1"/>
          <p:cNvSpPr>
            <a:spLocks noGrp="1"/>
          </p:cNvSpPr>
          <p:nvPr>
            <p:ph type="sldNum" sz="quarter" idx="12"/>
          </p:nvPr>
        </p:nvSpPr>
        <p:spPr>
          <a:xfrm>
            <a:off x="9448800" y="6517163"/>
            <a:ext cx="2743200" cy="365125"/>
          </a:xfrm>
        </p:spPr>
        <p:txBody>
          <a:bodyPr/>
          <a:lstStyle/>
          <a:p>
            <a:fld id="{38329C25-BD09-4AEE-90D6-E5269A43C3B5}" type="slidenum">
              <a:rPr kumimoji="1" lang="ja-JP" altLang="en-US" sz="1400" smtClean="0"/>
              <a:t>2</a:t>
            </a:fld>
            <a:endParaRPr kumimoji="1" lang="ja-JP" altLang="en-US" sz="1400" dirty="0"/>
          </a:p>
        </p:txBody>
      </p:sp>
    </p:spTree>
    <p:extLst>
      <p:ext uri="{BB962C8B-B14F-4D97-AF65-F5344CB8AC3E}">
        <p14:creationId xmlns:p14="http://schemas.microsoft.com/office/powerpoint/2010/main" val="363503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7" y="283335"/>
            <a:ext cx="6980347" cy="461665"/>
          </a:xfrm>
          <a:prstGeom prst="rect">
            <a:avLst/>
          </a:prstGeom>
          <a:noFill/>
          <a:ln w="19050">
            <a:solidFill>
              <a:schemeClr val="tx1"/>
            </a:solidFill>
          </a:ln>
        </p:spPr>
        <p:txBody>
          <a:bodyPr wrap="square" rtlCol="0">
            <a:spAutoFit/>
          </a:bodyPr>
          <a:lstStyle/>
          <a:p>
            <a:r>
              <a:rPr lang="ja-JP" altLang="en-US" sz="2400" b="1" dirty="0" smtClean="0"/>
              <a:t>　　イベントの開催自粛要請</a:t>
            </a:r>
            <a:r>
              <a:rPr lang="ja-JP" altLang="en-US" sz="1600" b="1" dirty="0" smtClean="0"/>
              <a:t>（特措法第</a:t>
            </a:r>
            <a:r>
              <a:rPr lang="en-US" altLang="ja-JP" sz="1600" b="1" dirty="0" smtClean="0"/>
              <a:t>24</a:t>
            </a:r>
            <a:r>
              <a:rPr lang="ja-JP" altLang="en-US" sz="1600" b="1" dirty="0" smtClean="0"/>
              <a:t>条第</a:t>
            </a:r>
            <a:r>
              <a:rPr lang="en-US" altLang="ja-JP" sz="1600" b="1" dirty="0" smtClean="0"/>
              <a:t>9</a:t>
            </a:r>
            <a:r>
              <a:rPr lang="ja-JP" altLang="en-US" sz="1600" b="1" dirty="0" smtClean="0"/>
              <a:t>項）</a:t>
            </a:r>
            <a:endParaRPr kumimoji="1" lang="ja-JP" altLang="en-US" sz="1600" b="1" dirty="0"/>
          </a:p>
        </p:txBody>
      </p:sp>
      <p:sp>
        <p:nvSpPr>
          <p:cNvPr id="3" name="テキスト ボックス 2"/>
          <p:cNvSpPr txBox="1"/>
          <p:nvPr/>
        </p:nvSpPr>
        <p:spPr>
          <a:xfrm>
            <a:off x="399245" y="1101739"/>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kumimoji="1" lang="ja-JP" altLang="en-US" b="1" u="sng" dirty="0" smtClean="0"/>
              <a:t>イベント主催者に対し、規模や場所に関わらず、開催の自粛を要請</a:t>
            </a:r>
            <a:r>
              <a:rPr kumimoji="1" lang="ja-JP" altLang="en-US" b="1" dirty="0" smtClean="0"/>
              <a:t>。</a:t>
            </a:r>
            <a:endParaRPr kumimoji="1" lang="ja-JP" altLang="en-US" dirty="0"/>
          </a:p>
        </p:txBody>
      </p:sp>
      <p:sp>
        <p:nvSpPr>
          <p:cNvPr id="2" name="テキスト ボックス 1"/>
          <p:cNvSpPr txBox="1"/>
          <p:nvPr/>
        </p:nvSpPr>
        <p:spPr>
          <a:xfrm>
            <a:off x="399246" y="1827811"/>
            <a:ext cx="11500833" cy="3970318"/>
          </a:xfrm>
          <a:prstGeom prst="rect">
            <a:avLst/>
          </a:prstGeom>
          <a:noFill/>
          <a:ln w="19050">
            <a:solidFill>
              <a:schemeClr val="tx1"/>
            </a:solidFill>
          </a:ln>
        </p:spPr>
        <p:txBody>
          <a:bodyPr wrap="square" rtlCol="0">
            <a:spAutoFit/>
          </a:bodyPr>
          <a:lstStyle/>
          <a:p>
            <a:r>
              <a:rPr lang="en-US" altLang="ja-JP" dirty="0" smtClean="0"/>
              <a:t>【</a:t>
            </a:r>
            <a:r>
              <a:rPr lang="ja-JP" altLang="en-US" dirty="0" smtClean="0"/>
              <a:t>自粛を要請する内容</a:t>
            </a:r>
            <a:r>
              <a:rPr lang="en-US" altLang="ja-JP" dirty="0" smtClean="0"/>
              <a:t>】</a:t>
            </a:r>
          </a:p>
          <a:p>
            <a:endParaRPr kumimoji="1" lang="en-US" altLang="ja-JP" dirty="0" smtClean="0"/>
          </a:p>
          <a:p>
            <a:r>
              <a:rPr lang="ja-JP" altLang="en-US" dirty="0" smtClean="0"/>
              <a:t>○開催規模：大小を問わない</a:t>
            </a:r>
            <a:endParaRPr lang="en-US" altLang="ja-JP" dirty="0" smtClean="0"/>
          </a:p>
          <a:p>
            <a:endParaRPr lang="en-US" altLang="ja-JP" dirty="0"/>
          </a:p>
          <a:p>
            <a:r>
              <a:rPr lang="ja-JP" altLang="en-US" dirty="0" smtClean="0"/>
              <a:t>○場所：</a:t>
            </a:r>
            <a:r>
              <a:rPr lang="ja-JP" altLang="en-US" b="1" dirty="0" smtClean="0"/>
              <a:t>屋内、屋外を問わない</a:t>
            </a:r>
            <a:endParaRPr lang="en-US" altLang="ja-JP" b="1" dirty="0" smtClean="0"/>
          </a:p>
          <a:p>
            <a:endParaRPr lang="en-US" altLang="ja-JP" dirty="0" smtClean="0"/>
          </a:p>
          <a:p>
            <a:r>
              <a:rPr kumimoji="1" lang="ja-JP" altLang="en-US" dirty="0" smtClean="0"/>
              <a:t>○種類・内容：</a:t>
            </a:r>
            <a:r>
              <a:rPr kumimoji="1" lang="ja-JP" altLang="en-US" b="1" u="sng" dirty="0" smtClean="0"/>
              <a:t>生活の維持に必要なものを除く全てのイベント</a:t>
            </a:r>
            <a:endParaRPr kumimoji="1" lang="en-US" altLang="ja-JP" b="1" u="sng" dirty="0" smtClean="0"/>
          </a:p>
          <a:p>
            <a:endParaRPr lang="en-US" altLang="ja-JP" dirty="0" smtClean="0"/>
          </a:p>
          <a:p>
            <a:r>
              <a:rPr lang="ja-JP" altLang="en-US" dirty="0" smtClean="0"/>
              <a:t>（具体例）</a:t>
            </a:r>
            <a:endParaRPr lang="en-US" altLang="ja-JP" dirty="0" smtClean="0"/>
          </a:p>
          <a:p>
            <a:r>
              <a:rPr lang="ja-JP" altLang="en-US" dirty="0"/>
              <a:t>　</a:t>
            </a:r>
            <a:r>
              <a:rPr lang="ja-JP" altLang="en-US" dirty="0" smtClean="0"/>
              <a:t>　祭礼・地域行事、文化的イベント（コンサート、演劇、発表会等）、</a:t>
            </a:r>
            <a:endParaRPr lang="en-US" altLang="ja-JP" dirty="0" smtClean="0"/>
          </a:p>
          <a:p>
            <a:r>
              <a:rPr lang="ja-JP" altLang="en-US" dirty="0"/>
              <a:t>　</a:t>
            </a:r>
            <a:r>
              <a:rPr lang="ja-JP" altLang="en-US" dirty="0" smtClean="0"/>
              <a:t>　催事（物産展、展示会、販売促進会、フリーマーケット等）、式典、講演会・研修会、スポーツ行事　等</a:t>
            </a:r>
            <a:endParaRPr lang="en-US" altLang="ja-JP" dirty="0" smtClean="0"/>
          </a:p>
          <a:p>
            <a:endParaRPr lang="en-US" altLang="ja-JP" dirty="0" smtClean="0"/>
          </a:p>
          <a:p>
            <a:r>
              <a:rPr lang="ja-JP" altLang="en-US" dirty="0" smtClean="0"/>
              <a:t>　</a:t>
            </a:r>
            <a:r>
              <a:rPr lang="en-US" altLang="ja-JP" dirty="0" smtClean="0"/>
              <a:t>※</a:t>
            </a:r>
            <a:r>
              <a:rPr lang="ja-JP" altLang="en-US" dirty="0" smtClean="0"/>
              <a:t>ただし、公営住宅の入居説明会・抽選会、事業者を対象とした小規模の研修会等、生活の維持に必要な</a:t>
            </a:r>
            <a:endParaRPr lang="en-US" altLang="ja-JP" dirty="0" smtClean="0"/>
          </a:p>
          <a:p>
            <a:r>
              <a:rPr lang="ja-JP" altLang="en-US" dirty="0"/>
              <a:t>　</a:t>
            </a:r>
            <a:r>
              <a:rPr lang="ja-JP" altLang="en-US" dirty="0" smtClean="0"/>
              <a:t>　ものについては、感染拡大防止策を講じた上での実施を要請</a:t>
            </a:r>
            <a:endParaRPr kumimoji="1" lang="ja-JP" altLang="en-US" dirty="0"/>
          </a:p>
        </p:txBody>
      </p:sp>
      <p:sp>
        <p:nvSpPr>
          <p:cNvPr id="4" name="スライド番号プレースホルダー 3"/>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3</a:t>
            </a:fld>
            <a:endParaRPr kumimoji="1" lang="ja-JP" altLang="en-US" sz="1400" dirty="0"/>
          </a:p>
        </p:txBody>
      </p:sp>
    </p:spTree>
    <p:extLst>
      <p:ext uri="{BB962C8B-B14F-4D97-AF65-F5344CB8AC3E}">
        <p14:creationId xmlns:p14="http://schemas.microsoft.com/office/powerpoint/2010/main" val="97946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59420" y="1224409"/>
            <a:ext cx="11630811" cy="5332229"/>
          </a:xfrm>
          <a:prstGeom prst="rect">
            <a:avLst/>
          </a:prstGeom>
          <a:ln w="19050">
            <a:solidFill>
              <a:schemeClr val="tx1"/>
            </a:solidFill>
          </a:ln>
        </p:spPr>
        <p:txBody>
          <a:bodyPr wrap="square">
            <a:spAutoFit/>
          </a:bodyPr>
          <a:lstStyle/>
          <a:p>
            <a:r>
              <a:rPr lang="en-US" altLang="ja-JP" dirty="0" smtClean="0"/>
              <a:t>【</a:t>
            </a:r>
            <a:r>
              <a:rPr lang="ja-JP" altLang="en-US" dirty="0"/>
              <a:t>実施</a:t>
            </a:r>
            <a:r>
              <a:rPr lang="ja-JP" altLang="en-US" dirty="0" smtClean="0"/>
              <a:t>内容</a:t>
            </a:r>
            <a:r>
              <a:rPr lang="en-US" altLang="ja-JP" dirty="0" smtClean="0"/>
              <a:t>】</a:t>
            </a:r>
          </a:p>
          <a:p>
            <a:endParaRPr lang="en-US" altLang="ja-JP" b="1" dirty="0" smtClean="0"/>
          </a:p>
          <a:p>
            <a:r>
              <a:rPr lang="ja-JP" altLang="en-US" b="1" dirty="0"/>
              <a:t>　</a:t>
            </a:r>
            <a:r>
              <a:rPr lang="ja-JP" altLang="en-US" b="1" dirty="0" smtClean="0"/>
              <a:t>１　</a:t>
            </a:r>
            <a:r>
              <a:rPr lang="ja-JP" altLang="en-US" b="1" u="sng" dirty="0" smtClean="0"/>
              <a:t>基本的</a:t>
            </a:r>
            <a:r>
              <a:rPr lang="ja-JP" altLang="en-US" b="1" u="sng" dirty="0"/>
              <a:t>に休止を要請しない</a:t>
            </a:r>
            <a:r>
              <a:rPr lang="ja-JP" altLang="en-US" b="1" u="sng" dirty="0" smtClean="0"/>
              <a:t>施設</a:t>
            </a:r>
            <a:r>
              <a:rPr lang="en-US" altLang="ja-JP" dirty="0" smtClean="0"/>
              <a:t>【</a:t>
            </a:r>
            <a:r>
              <a:rPr lang="ja-JP" altLang="en-US" b="1" dirty="0" smtClean="0"/>
              <a:t>社会</a:t>
            </a:r>
            <a:r>
              <a:rPr lang="ja-JP" altLang="en-US" b="1" dirty="0"/>
              <a:t>生活を維持する上で必要な</a:t>
            </a:r>
            <a:r>
              <a:rPr lang="ja-JP" altLang="en-US" b="1" dirty="0" smtClean="0"/>
              <a:t>施設、社会福祉施設等</a:t>
            </a:r>
            <a:r>
              <a:rPr lang="en-US" altLang="ja-JP" b="1" dirty="0" smtClean="0"/>
              <a:t>】</a:t>
            </a:r>
            <a:endParaRPr lang="en-US" altLang="ja-JP" b="1" dirty="0"/>
          </a:p>
          <a:p>
            <a:r>
              <a:rPr lang="ja-JP" altLang="en-US" dirty="0" smtClean="0"/>
              <a:t>　　　⇒適切な感染防止対策の協力を</a:t>
            </a:r>
            <a:r>
              <a:rPr lang="ja-JP" altLang="en-US" dirty="0"/>
              <a:t>要請</a:t>
            </a:r>
            <a:r>
              <a:rPr lang="ja-JP" altLang="en-US" sz="1600" dirty="0"/>
              <a:t>（特措法第</a:t>
            </a:r>
            <a:r>
              <a:rPr lang="en-US" altLang="ja-JP" sz="1600" dirty="0"/>
              <a:t>24</a:t>
            </a:r>
            <a:r>
              <a:rPr lang="ja-JP" altLang="en-US" sz="1600" dirty="0"/>
              <a:t>条</a:t>
            </a:r>
            <a:r>
              <a:rPr lang="ja-JP" altLang="en-US" sz="1600" dirty="0" smtClean="0"/>
              <a:t>第９項）</a:t>
            </a:r>
            <a:endParaRPr lang="en-US" altLang="ja-JP" sz="1600" dirty="0" smtClean="0"/>
          </a:p>
          <a:p>
            <a:pPr>
              <a:lnSpc>
                <a:spcPts val="1800"/>
              </a:lnSpc>
            </a:pPr>
            <a:r>
              <a:rPr lang="en-US" altLang="ja-JP" dirty="0"/>
              <a:t> </a:t>
            </a:r>
            <a:endParaRPr lang="en-US" altLang="ja-JP" dirty="0" smtClean="0"/>
          </a:p>
          <a:p>
            <a:pPr>
              <a:lnSpc>
                <a:spcPts val="2500"/>
              </a:lnSpc>
            </a:pPr>
            <a:r>
              <a:rPr lang="ja-JP" altLang="en-US" b="1" dirty="0"/>
              <a:t>　</a:t>
            </a:r>
            <a:r>
              <a:rPr lang="ja-JP" altLang="en-US" b="1" dirty="0" smtClean="0"/>
              <a:t>２　</a:t>
            </a:r>
            <a:r>
              <a:rPr lang="ja-JP" altLang="en-US" b="1" u="sng" dirty="0" smtClean="0"/>
              <a:t>基本的</a:t>
            </a:r>
            <a:r>
              <a:rPr lang="ja-JP" altLang="en-US" b="1" u="sng" dirty="0"/>
              <a:t>に休止を要請する</a:t>
            </a:r>
            <a:r>
              <a:rPr lang="ja-JP" altLang="en-US" b="1" u="sng" dirty="0" smtClean="0"/>
              <a:t>施設</a:t>
            </a:r>
            <a:endParaRPr lang="en-US" altLang="ja-JP" b="1" u="sng" dirty="0" smtClean="0"/>
          </a:p>
          <a:p>
            <a:pPr>
              <a:lnSpc>
                <a:spcPts val="2500"/>
              </a:lnSpc>
            </a:pPr>
            <a:r>
              <a:rPr lang="ja-JP" altLang="en-US" b="1" dirty="0" smtClean="0"/>
              <a:t>（１）</a:t>
            </a:r>
            <a:r>
              <a:rPr lang="en-US" altLang="ja-JP" b="1" dirty="0" smtClean="0"/>
              <a:t>-1    </a:t>
            </a:r>
            <a:r>
              <a:rPr lang="ja-JP" altLang="en-US" b="1" dirty="0" smtClean="0"/>
              <a:t>特措法</a:t>
            </a:r>
            <a:r>
              <a:rPr lang="ja-JP" altLang="en-US" b="1" dirty="0"/>
              <a:t>による要請を行う</a:t>
            </a:r>
            <a:r>
              <a:rPr lang="ja-JP" altLang="en-US" b="1" dirty="0" smtClean="0"/>
              <a:t>施設</a:t>
            </a:r>
            <a:r>
              <a:rPr lang="en-US" altLang="ja-JP" b="1" dirty="0" smtClean="0"/>
              <a:t>【</a:t>
            </a:r>
            <a:r>
              <a:rPr lang="ja-JP" altLang="en-US" b="1" dirty="0" smtClean="0"/>
              <a:t>遊興施設、劇場等、集会・展示施設、運動・遊技施設、文教施設</a:t>
            </a:r>
            <a:r>
              <a:rPr lang="en-US" altLang="ja-JP" b="1" dirty="0" smtClean="0"/>
              <a:t>】</a:t>
            </a:r>
            <a:endParaRPr lang="en-US" altLang="ja-JP" b="1" dirty="0"/>
          </a:p>
          <a:p>
            <a:pPr>
              <a:lnSpc>
                <a:spcPts val="2500"/>
              </a:lnSpc>
            </a:pPr>
            <a:r>
              <a:rPr lang="ja-JP" altLang="en-US" dirty="0" smtClean="0"/>
              <a:t>　　　⇒</a:t>
            </a:r>
            <a:r>
              <a:rPr lang="ja-JP" altLang="en-US" b="1" u="sng" dirty="0"/>
              <a:t>施設の使用制限等の</a:t>
            </a:r>
            <a:r>
              <a:rPr lang="ja-JP" altLang="en-US" b="1" u="sng" dirty="0" smtClean="0"/>
              <a:t>要請</a:t>
            </a:r>
            <a:r>
              <a:rPr lang="ja-JP" altLang="en-US" sz="1600" dirty="0" smtClean="0"/>
              <a:t>（</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p>
          <a:p>
            <a:pPr>
              <a:lnSpc>
                <a:spcPts val="2500"/>
              </a:lnSpc>
            </a:pPr>
            <a:r>
              <a:rPr lang="ja-JP" altLang="en-US" dirty="0" smtClean="0"/>
              <a:t>　　　⇒</a:t>
            </a:r>
            <a:r>
              <a:rPr lang="ja-JP" altLang="en-US" dirty="0"/>
              <a:t>応じない場合</a:t>
            </a:r>
            <a:r>
              <a:rPr lang="ja-JP" altLang="en-US" dirty="0" smtClean="0"/>
              <a:t>、特措法</a:t>
            </a:r>
            <a:r>
              <a:rPr lang="ja-JP" altLang="en-US" dirty="0"/>
              <a:t>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a:t>
            </a:r>
            <a:r>
              <a:rPr lang="ja-JP" altLang="en-US" dirty="0" smtClean="0"/>
              <a:t>よる個別</a:t>
            </a:r>
            <a:r>
              <a:rPr lang="ja-JP" altLang="en-US" dirty="0"/>
              <a:t>の要請・指示も</a:t>
            </a:r>
            <a:r>
              <a:rPr lang="ja-JP" altLang="en-US" dirty="0" smtClean="0"/>
              <a:t>検討（</a:t>
            </a:r>
            <a:r>
              <a:rPr lang="ja-JP" altLang="en-US" dirty="0"/>
              <a:t>施設名を公表）</a:t>
            </a:r>
          </a:p>
          <a:p>
            <a:pPr>
              <a:lnSpc>
                <a:spcPts val="1800"/>
              </a:lnSpc>
            </a:pPr>
            <a:endParaRPr lang="en-US" altLang="ja-JP" dirty="0" smtClean="0"/>
          </a:p>
          <a:p>
            <a:pPr>
              <a:lnSpc>
                <a:spcPts val="2500"/>
              </a:lnSpc>
            </a:pPr>
            <a:r>
              <a:rPr lang="ja-JP" altLang="en-US" b="1" dirty="0" smtClean="0"/>
              <a:t>（</a:t>
            </a:r>
            <a:r>
              <a:rPr lang="ja-JP" altLang="en-US" b="1" dirty="0"/>
              <a:t>１</a:t>
            </a:r>
            <a:r>
              <a:rPr lang="ja-JP" altLang="en-US" b="1" dirty="0" smtClean="0"/>
              <a:t>）</a:t>
            </a:r>
            <a:r>
              <a:rPr lang="en-US" altLang="ja-JP" b="1" dirty="0" smtClean="0"/>
              <a:t>-</a:t>
            </a:r>
            <a:r>
              <a:rPr lang="ja-JP" altLang="en-US" b="1" dirty="0" smtClean="0"/>
              <a:t>２　特措法</a:t>
            </a:r>
            <a:r>
              <a:rPr lang="ja-JP" altLang="en-US" b="1" dirty="0"/>
              <a:t>による要請を行う施設（床面積の合計が</a:t>
            </a:r>
            <a:r>
              <a:rPr lang="en-US" altLang="ja-JP" b="1" u="sng" dirty="0"/>
              <a:t>1,000㎡</a:t>
            </a:r>
            <a:r>
              <a:rPr lang="ja-JP" altLang="en-US" b="1" u="sng" dirty="0"/>
              <a:t>を</a:t>
            </a:r>
            <a:r>
              <a:rPr lang="ja-JP" altLang="en-US" b="1" u="sng" dirty="0" smtClean="0"/>
              <a:t>超える</a:t>
            </a:r>
            <a:r>
              <a:rPr lang="ja-JP" altLang="en-US" b="1" dirty="0" smtClean="0"/>
              <a:t>下記の施設</a:t>
            </a:r>
            <a:r>
              <a:rPr lang="ja-JP" altLang="en-US" b="1" dirty="0"/>
              <a:t>）</a:t>
            </a:r>
          </a:p>
          <a:p>
            <a:r>
              <a:rPr lang="ja-JP" altLang="en-US" dirty="0" smtClean="0"/>
              <a:t>　　　　　</a:t>
            </a:r>
            <a:r>
              <a:rPr lang="en-US" altLang="ja-JP" dirty="0" smtClean="0"/>
              <a:t>【</a:t>
            </a:r>
            <a:r>
              <a:rPr lang="ja-JP" altLang="en-US" b="1" dirty="0" smtClean="0"/>
              <a:t>大学・学習塾等、博物館等、ホテル又は旅館、商業施設</a:t>
            </a:r>
            <a:r>
              <a:rPr lang="en-US" altLang="ja-JP" dirty="0"/>
              <a:t>】</a:t>
            </a:r>
            <a:r>
              <a:rPr lang="ja-JP" altLang="en-US" dirty="0" smtClean="0"/>
              <a:t>　　</a:t>
            </a:r>
            <a:endParaRPr lang="en-US" altLang="ja-JP" dirty="0" smtClean="0"/>
          </a:p>
          <a:p>
            <a:pPr>
              <a:lnSpc>
                <a:spcPts val="2500"/>
              </a:lnSpc>
            </a:pPr>
            <a:r>
              <a:rPr lang="ja-JP" altLang="en-US" dirty="0"/>
              <a:t>　</a:t>
            </a:r>
            <a:r>
              <a:rPr lang="ja-JP" altLang="en-US" dirty="0" smtClean="0"/>
              <a:t>　</a:t>
            </a:r>
            <a:r>
              <a:rPr lang="ja-JP" altLang="en-US" dirty="0"/>
              <a:t>　⇒</a:t>
            </a:r>
            <a:r>
              <a:rPr lang="ja-JP" altLang="en-US" b="1" u="sng" dirty="0"/>
              <a:t>施設の使用制限等の要請</a:t>
            </a:r>
            <a:r>
              <a:rPr lang="ja-JP" altLang="en-US" sz="1600" dirty="0"/>
              <a:t>（特措法第</a:t>
            </a:r>
            <a:r>
              <a:rPr lang="en-US" altLang="ja-JP" sz="1600" dirty="0"/>
              <a:t>24</a:t>
            </a:r>
            <a:r>
              <a:rPr lang="ja-JP" altLang="en-US" sz="1600" dirty="0"/>
              <a:t>条第</a:t>
            </a:r>
            <a:r>
              <a:rPr lang="en-US" altLang="ja-JP" sz="1600" dirty="0"/>
              <a:t>9</a:t>
            </a:r>
            <a:r>
              <a:rPr lang="ja-JP" altLang="en-US" sz="1600" dirty="0"/>
              <a:t>項</a:t>
            </a:r>
            <a:r>
              <a:rPr lang="ja-JP" altLang="en-US" sz="1600" dirty="0" smtClean="0"/>
              <a:t>）</a:t>
            </a:r>
            <a:endParaRPr lang="en-US" altLang="ja-JP" sz="1600" dirty="0" smtClean="0"/>
          </a:p>
          <a:p>
            <a:pPr>
              <a:lnSpc>
                <a:spcPts val="2500"/>
              </a:lnSpc>
            </a:pPr>
            <a:r>
              <a:rPr lang="ja-JP" altLang="en-US" dirty="0"/>
              <a:t>　　　⇒応じない場合、特措法第</a:t>
            </a:r>
            <a:r>
              <a:rPr lang="en-US" altLang="ja-JP" dirty="0"/>
              <a:t>45</a:t>
            </a:r>
            <a:r>
              <a:rPr lang="ja-JP" altLang="en-US" dirty="0"/>
              <a:t>条第</a:t>
            </a:r>
            <a:r>
              <a:rPr lang="en-US" altLang="ja-JP" dirty="0"/>
              <a:t>2</a:t>
            </a:r>
            <a:r>
              <a:rPr lang="ja-JP" altLang="en-US" dirty="0"/>
              <a:t>項・第</a:t>
            </a:r>
            <a:r>
              <a:rPr lang="en-US" altLang="ja-JP" dirty="0"/>
              <a:t>3</a:t>
            </a:r>
            <a:r>
              <a:rPr lang="ja-JP" altLang="en-US" dirty="0"/>
              <a:t>項による個別の要請・指示も検討（施設名を公表</a:t>
            </a:r>
            <a:r>
              <a:rPr lang="ja-JP" altLang="en-US" dirty="0" smtClean="0"/>
              <a:t>）</a:t>
            </a:r>
            <a:endParaRPr lang="en-US" altLang="ja-JP" dirty="0" smtClean="0"/>
          </a:p>
          <a:p>
            <a:pPr>
              <a:lnSpc>
                <a:spcPts val="1800"/>
              </a:lnSpc>
            </a:pPr>
            <a:endParaRPr lang="en-US" altLang="ja-JP" b="1" dirty="0" smtClean="0"/>
          </a:p>
          <a:p>
            <a:r>
              <a:rPr lang="ja-JP" altLang="en-US" b="1" dirty="0" smtClean="0"/>
              <a:t>（</a:t>
            </a:r>
            <a:r>
              <a:rPr lang="ja-JP" altLang="en-US" b="1" dirty="0"/>
              <a:t>２</a:t>
            </a:r>
            <a:r>
              <a:rPr lang="ja-JP" altLang="en-US" b="1" dirty="0" smtClean="0"/>
              <a:t>）</a:t>
            </a:r>
            <a:r>
              <a:rPr lang="ja-JP" altLang="en-US" b="1" dirty="0"/>
              <a:t>特措法によらない協力依頼を行う施設（床面積の合計が</a:t>
            </a:r>
            <a:r>
              <a:rPr lang="en-US" altLang="ja-JP" b="1" u="sng" dirty="0"/>
              <a:t>1,000㎡</a:t>
            </a:r>
            <a:r>
              <a:rPr lang="ja-JP" altLang="en-US" b="1" u="sng" dirty="0"/>
              <a:t>以下</a:t>
            </a:r>
            <a:r>
              <a:rPr lang="ja-JP" altLang="en-US" b="1" dirty="0"/>
              <a:t>の下記の施設）</a:t>
            </a:r>
          </a:p>
          <a:p>
            <a:pPr>
              <a:lnSpc>
                <a:spcPts val="2500"/>
              </a:lnSpc>
            </a:pPr>
            <a:r>
              <a:rPr lang="ja-JP" altLang="en-US" dirty="0"/>
              <a:t>　　　</a:t>
            </a:r>
            <a:r>
              <a:rPr lang="ja-JP" altLang="en-US" dirty="0" smtClean="0"/>
              <a:t>　　</a:t>
            </a:r>
            <a:r>
              <a:rPr lang="en-US" altLang="ja-JP" dirty="0" smtClean="0"/>
              <a:t>【</a:t>
            </a:r>
            <a:r>
              <a:rPr lang="ja-JP" altLang="en-US" b="1" dirty="0" smtClean="0"/>
              <a:t>大学</a:t>
            </a:r>
            <a:r>
              <a:rPr lang="ja-JP" altLang="en-US" b="1" dirty="0"/>
              <a:t>・学習塾等、博物館等</a:t>
            </a:r>
            <a:r>
              <a:rPr lang="ja-JP" altLang="en-US" b="1" dirty="0" smtClean="0"/>
              <a:t>、ホテル</a:t>
            </a:r>
            <a:r>
              <a:rPr lang="ja-JP" altLang="en-US" b="1" dirty="0"/>
              <a:t>又は旅館、商業</a:t>
            </a:r>
            <a:r>
              <a:rPr lang="ja-JP" altLang="en-US" b="1" dirty="0" smtClean="0"/>
              <a:t>施設</a:t>
            </a:r>
            <a:r>
              <a:rPr lang="en-US" altLang="ja-JP" b="1" dirty="0" smtClean="0"/>
              <a:t>】</a:t>
            </a:r>
            <a:r>
              <a:rPr lang="ja-JP" altLang="en-US" b="1" dirty="0"/>
              <a:t>　</a:t>
            </a:r>
            <a:r>
              <a:rPr lang="ja-JP" altLang="en-US" dirty="0"/>
              <a:t>　　</a:t>
            </a:r>
            <a:endParaRPr lang="en-US" altLang="ja-JP" dirty="0"/>
          </a:p>
          <a:p>
            <a:pPr>
              <a:lnSpc>
                <a:spcPts val="2500"/>
              </a:lnSpc>
            </a:pPr>
            <a:r>
              <a:rPr lang="ja-JP" altLang="en-US" dirty="0" smtClean="0"/>
              <a:t>　　</a:t>
            </a:r>
            <a:r>
              <a:rPr lang="ja-JP" altLang="en-US" dirty="0"/>
              <a:t>　⇒特措法によらず</a:t>
            </a:r>
            <a:r>
              <a:rPr lang="ja-JP" altLang="en-US" dirty="0" smtClean="0"/>
              <a:t>、</a:t>
            </a:r>
            <a:r>
              <a:rPr lang="ja-JP" altLang="en-US" b="1" u="sng" dirty="0" smtClean="0"/>
              <a:t>施設</a:t>
            </a:r>
            <a:r>
              <a:rPr lang="ja-JP" altLang="en-US" b="1" u="sng" dirty="0"/>
              <a:t>の使用制限等の協力</a:t>
            </a:r>
            <a:r>
              <a:rPr lang="ja-JP" altLang="en-US" b="1" u="sng" dirty="0" smtClean="0"/>
              <a:t>を依頼</a:t>
            </a:r>
            <a:r>
              <a:rPr lang="ja-JP" altLang="en-US" b="1" dirty="0" smtClean="0"/>
              <a:t>　</a:t>
            </a:r>
            <a:endParaRPr lang="en-US" altLang="ja-JP" b="1" u="sng" dirty="0"/>
          </a:p>
        </p:txBody>
      </p:sp>
      <p:sp>
        <p:nvSpPr>
          <p:cNvPr id="5" name="テキスト ボックス 4"/>
          <p:cNvSpPr txBox="1"/>
          <p:nvPr/>
        </p:nvSpPr>
        <p:spPr>
          <a:xfrm>
            <a:off x="399246" y="140715"/>
            <a:ext cx="6877317" cy="461665"/>
          </a:xfrm>
          <a:prstGeom prst="rect">
            <a:avLst/>
          </a:prstGeom>
          <a:noFill/>
          <a:ln w="19050">
            <a:solidFill>
              <a:schemeClr val="tx1"/>
            </a:solidFill>
          </a:ln>
        </p:spPr>
        <p:txBody>
          <a:bodyPr wrap="square" rtlCol="0">
            <a:spAutoFit/>
          </a:bodyPr>
          <a:lstStyle/>
          <a:p>
            <a:r>
              <a:rPr kumimoji="1" lang="ja-JP" altLang="en-US" sz="2400" b="1" dirty="0" smtClean="0"/>
              <a:t>　　施設の使用制限の</a:t>
            </a:r>
            <a:r>
              <a:rPr lang="ja-JP" altLang="en-US" sz="2400" b="1" dirty="0"/>
              <a:t>要請等</a:t>
            </a:r>
            <a:r>
              <a:rPr lang="ja-JP" altLang="en-US" sz="1600" b="1" dirty="0"/>
              <a:t>（特措法第</a:t>
            </a:r>
            <a:r>
              <a:rPr lang="en-US" altLang="ja-JP" sz="1600" b="1" dirty="0"/>
              <a:t>24</a:t>
            </a:r>
            <a:r>
              <a:rPr lang="ja-JP" altLang="en-US" sz="1600" b="1" dirty="0"/>
              <a:t>条第</a:t>
            </a:r>
            <a:r>
              <a:rPr lang="en-US" altLang="ja-JP" sz="1600" b="1" dirty="0"/>
              <a:t>9</a:t>
            </a:r>
            <a:r>
              <a:rPr lang="ja-JP" altLang="en-US" sz="1600" b="1" dirty="0"/>
              <a:t>項</a:t>
            </a:r>
            <a:r>
              <a:rPr lang="ja-JP" altLang="en-US" sz="1600" b="1" dirty="0" smtClean="0"/>
              <a:t>）</a:t>
            </a:r>
            <a:r>
              <a:rPr lang="ja-JP" altLang="en-US" sz="2400" b="1" dirty="0" smtClean="0"/>
              <a:t>　　　　</a:t>
            </a:r>
            <a:endParaRPr kumimoji="1" lang="ja-JP" altLang="en-US" sz="2400" b="1" dirty="0"/>
          </a:p>
        </p:txBody>
      </p:sp>
      <p:sp>
        <p:nvSpPr>
          <p:cNvPr id="2" name="スライド番号プレースホルダー 1"/>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4</a:t>
            </a:fld>
            <a:endParaRPr kumimoji="1" lang="ja-JP" altLang="en-US" sz="1400"/>
          </a:p>
        </p:txBody>
      </p:sp>
      <p:sp>
        <p:nvSpPr>
          <p:cNvPr id="9" name="テキスト ボックス 8"/>
          <p:cNvSpPr txBox="1"/>
          <p:nvPr/>
        </p:nvSpPr>
        <p:spPr>
          <a:xfrm>
            <a:off x="399246" y="728728"/>
            <a:ext cx="11500833" cy="369332"/>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b="1" u="sng" dirty="0"/>
              <a:t>多数の者が利用する</a:t>
            </a:r>
            <a:r>
              <a:rPr lang="ja-JP" altLang="en-US" b="1" u="sng" dirty="0" smtClean="0"/>
              <a:t>施設の管理者</a:t>
            </a:r>
            <a:r>
              <a:rPr lang="ja-JP" altLang="en-US" b="1" u="sng" dirty="0"/>
              <a:t>等に対し、施設の使用制限等を要請</a:t>
            </a:r>
            <a:r>
              <a:rPr kumimoji="1" lang="ja-JP" altLang="en-US" b="1" dirty="0" smtClean="0"/>
              <a:t>。</a:t>
            </a:r>
            <a:endParaRPr kumimoji="1" lang="ja-JP" altLang="en-US" dirty="0"/>
          </a:p>
        </p:txBody>
      </p:sp>
    </p:spTree>
    <p:extLst>
      <p:ext uri="{BB962C8B-B14F-4D97-AF65-F5344CB8AC3E}">
        <p14:creationId xmlns:p14="http://schemas.microsoft.com/office/powerpoint/2010/main" val="205623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5" y="85383"/>
            <a:ext cx="2997098" cy="461665"/>
          </a:xfrm>
          <a:prstGeom prst="rect">
            <a:avLst/>
          </a:prstGeom>
          <a:noFill/>
          <a:ln w="19050">
            <a:solidFill>
              <a:schemeClr val="tx1"/>
            </a:solidFill>
          </a:ln>
        </p:spPr>
        <p:txBody>
          <a:bodyPr wrap="square" rtlCol="0">
            <a:spAutoFit/>
          </a:bodyPr>
          <a:lstStyle/>
          <a:p>
            <a:r>
              <a:rPr lang="ja-JP" altLang="en-US" sz="2400" b="1" dirty="0"/>
              <a:t>　</a:t>
            </a:r>
            <a:r>
              <a:rPr lang="ja-JP" altLang="en-US" sz="2400" b="1" dirty="0" smtClean="0"/>
              <a:t>　</a:t>
            </a:r>
            <a:r>
              <a:rPr lang="ja-JP" altLang="en-US" sz="2400" b="1" dirty="0"/>
              <a:t> </a:t>
            </a:r>
            <a:r>
              <a:rPr lang="ja-JP" altLang="en-US" sz="2400" b="1" dirty="0" smtClean="0"/>
              <a:t> 実施内容</a:t>
            </a:r>
            <a:endParaRPr kumimoji="1" lang="ja-JP" altLang="en-US" sz="2400" b="1" dirty="0"/>
          </a:p>
        </p:txBody>
      </p:sp>
      <p:sp>
        <p:nvSpPr>
          <p:cNvPr id="7" name="テキスト ボックス 6"/>
          <p:cNvSpPr txBox="1"/>
          <p:nvPr/>
        </p:nvSpPr>
        <p:spPr>
          <a:xfrm>
            <a:off x="399245" y="906745"/>
            <a:ext cx="9646275" cy="369332"/>
          </a:xfrm>
          <a:prstGeom prst="rect">
            <a:avLst/>
          </a:prstGeom>
          <a:noFill/>
        </p:spPr>
        <p:txBody>
          <a:bodyPr wrap="square" rtlCol="0">
            <a:spAutoFit/>
          </a:bodyPr>
          <a:lstStyle/>
          <a:p>
            <a:r>
              <a:rPr kumimoji="1" lang="ja-JP" altLang="en-US" b="1" dirty="0" smtClean="0"/>
              <a:t>（１）社会生活を維持する上で必要な施設</a:t>
            </a:r>
            <a:r>
              <a:rPr lang="ja-JP" altLang="en-US" b="1" dirty="0"/>
              <a:t>　</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2270439038"/>
              </p:ext>
            </p:extLst>
          </p:nvPr>
        </p:nvGraphicFramePr>
        <p:xfrm>
          <a:off x="674306" y="1240305"/>
          <a:ext cx="11211772" cy="3444837"/>
        </p:xfrm>
        <a:graphic>
          <a:graphicData uri="http://schemas.openxmlformats.org/drawingml/2006/table">
            <a:tbl>
              <a:tblPr firstRow="1" bandRow="1">
                <a:tableStyleId>{5C22544A-7EE6-4342-B048-85BDC9FD1C3A}</a:tableStyleId>
              </a:tblPr>
              <a:tblGrid>
                <a:gridCol w="11211772">
                  <a:extLst>
                    <a:ext uri="{9D8B030D-6E8A-4147-A177-3AD203B41FA5}">
                      <a16:colId xmlns:a16="http://schemas.microsoft.com/office/drawing/2014/main" val="942760574"/>
                    </a:ext>
                  </a:extLst>
                </a:gridCol>
              </a:tblGrid>
              <a:tr h="326966">
                <a:tc>
                  <a:txBody>
                    <a:bodyPr/>
                    <a:lstStyle/>
                    <a:p>
                      <a:pPr algn="ctr"/>
                      <a:r>
                        <a:rPr kumimoji="1" lang="ja-JP" altLang="en-US" sz="1600" dirty="0" smtClean="0"/>
                        <a:t>施設の種類</a:t>
                      </a:r>
                      <a:endParaRPr kumimoji="1" lang="ja-JP" altLang="en-US" sz="1600" dirty="0"/>
                    </a:p>
                  </a:txBody>
                  <a:tcPr/>
                </a:tc>
                <a:extLst>
                  <a:ext uri="{0D108BD9-81ED-4DB2-BD59-A6C34878D82A}">
                    <a16:rowId xmlns:a16="http://schemas.microsoft.com/office/drawing/2014/main" val="3332154771"/>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医療施設　　　　　　　　病院、診療所、薬局　等</a:t>
                      </a:r>
                    </a:p>
                  </a:txBody>
                  <a:tcPr/>
                </a:tc>
                <a:extLst>
                  <a:ext uri="{0D108BD9-81ED-4DB2-BD59-A6C34878D82A}">
                    <a16:rowId xmlns:a16="http://schemas.microsoft.com/office/drawing/2014/main" val="3433382844"/>
                  </a:ext>
                </a:extLst>
              </a:tr>
              <a:tr h="505311">
                <a:tc>
                  <a:txBody>
                    <a:bodyPr/>
                    <a:lstStyle/>
                    <a:p>
                      <a:r>
                        <a:rPr kumimoji="1" lang="ja-JP" altLang="en-US" sz="1400" dirty="0" smtClean="0"/>
                        <a:t>生活必需物資販売施設　　卸売市場、食料品売場、百貨店・ホームセンター、スーパーマーケット等における生活必需物資売場、</a:t>
                      </a:r>
                      <a:endParaRPr kumimoji="1" lang="en-US" altLang="ja-JP" sz="1400" dirty="0" smtClean="0"/>
                    </a:p>
                    <a:p>
                      <a:r>
                        <a:rPr kumimoji="1" lang="ja-JP" altLang="en-US" sz="1400" dirty="0" smtClean="0"/>
                        <a:t>　　　　　　　　　　　　コンビニエンスストア　等　　</a:t>
                      </a:r>
                      <a:r>
                        <a:rPr kumimoji="1" lang="en-US" altLang="ja-JP" sz="1400" dirty="0" smtClean="0"/>
                        <a:t>※</a:t>
                      </a:r>
                      <a:r>
                        <a:rPr kumimoji="1" lang="ja-JP" altLang="en-US" sz="1400" dirty="0" smtClean="0"/>
                        <a:t>スーパーマーケット等については、別途、感染拡大防止に向けた協力を要請。</a:t>
                      </a:r>
                      <a:endParaRPr kumimoji="1" lang="ja-JP" altLang="en-US" sz="1400" dirty="0"/>
                    </a:p>
                  </a:txBody>
                  <a:tcPr/>
                </a:tc>
                <a:extLst>
                  <a:ext uri="{0D108BD9-81ED-4DB2-BD59-A6C34878D82A}">
                    <a16:rowId xmlns:a16="http://schemas.microsoft.com/office/drawing/2014/main" val="3888740317"/>
                  </a:ext>
                </a:extLst>
              </a:tr>
              <a:tr h="7133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食事提供施設　　　　　　飲食店（居酒屋を含む。）、料理店、</a:t>
                      </a:r>
                      <a:r>
                        <a:rPr kumimoji="1" lang="ja-JP" altLang="en-US" sz="1400" u="none" dirty="0" smtClean="0"/>
                        <a:t>喫茶店　等（宅配・テークアウトサービスを含む。）</a:t>
                      </a:r>
                      <a:endParaRPr kumimoji="1" lang="en-US" altLang="ja-JP" sz="1400" u="non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　　　　　　　　　　　　</a:t>
                      </a:r>
                      <a:r>
                        <a:rPr kumimoji="1" lang="en-US" altLang="ja-JP" sz="1400" dirty="0" smtClean="0"/>
                        <a:t>※</a:t>
                      </a:r>
                      <a:r>
                        <a:rPr kumimoji="1" lang="ja-JP" altLang="en-US" sz="1400" dirty="0" smtClean="0"/>
                        <a:t>但し、</a:t>
                      </a:r>
                      <a:r>
                        <a:rPr kumimoji="1" lang="ja-JP" altLang="en-US" sz="1400" b="0" u="none" dirty="0" smtClean="0">
                          <a:solidFill>
                            <a:schemeClr val="tx1"/>
                          </a:solidFill>
                        </a:rPr>
                        <a:t>営業時間については、午前</a:t>
                      </a:r>
                      <a:r>
                        <a:rPr kumimoji="1" lang="en-US" altLang="ja-JP" sz="1400" b="0" u="none" dirty="0" smtClean="0">
                          <a:solidFill>
                            <a:schemeClr val="tx1"/>
                          </a:solidFill>
                        </a:rPr>
                        <a:t>5</a:t>
                      </a:r>
                      <a:r>
                        <a:rPr kumimoji="1" lang="ja-JP" altLang="en-US" sz="1400" b="0" u="none" dirty="0" smtClean="0">
                          <a:solidFill>
                            <a:schemeClr val="tx1"/>
                          </a:solidFill>
                        </a:rPr>
                        <a:t>時～午後</a:t>
                      </a:r>
                      <a:r>
                        <a:rPr kumimoji="1" lang="en-US" altLang="ja-JP" sz="1400" b="0" u="none" dirty="0" smtClean="0">
                          <a:solidFill>
                            <a:schemeClr val="tx1"/>
                          </a:solidFill>
                        </a:rPr>
                        <a:t>8</a:t>
                      </a:r>
                      <a:r>
                        <a:rPr kumimoji="1" lang="ja-JP" altLang="en-US" sz="1400" b="0" u="none" dirty="0" smtClean="0">
                          <a:solidFill>
                            <a:schemeClr val="tx1"/>
                          </a:solidFill>
                        </a:rPr>
                        <a:t>時の間の営業を要請し、</a:t>
                      </a:r>
                      <a:endParaRPr kumimoji="1" lang="en-US" altLang="ja-JP" sz="1400" b="0" u="none"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rPr>
                        <a:t>　　　　　　　　　　　　　酒類の提供は午後</a:t>
                      </a:r>
                      <a:r>
                        <a:rPr kumimoji="1" lang="en-US" altLang="ja-JP" sz="1400" b="0" u="none" dirty="0" smtClean="0">
                          <a:solidFill>
                            <a:schemeClr val="tx1"/>
                          </a:solidFill>
                        </a:rPr>
                        <a:t>7</a:t>
                      </a:r>
                      <a:r>
                        <a:rPr kumimoji="1" lang="ja-JP" altLang="en-US" sz="1400" b="0" u="none" dirty="0" smtClean="0">
                          <a:solidFill>
                            <a:schemeClr val="tx1"/>
                          </a:solidFill>
                        </a:rPr>
                        <a:t>時までとすることを要請。（宅配・テークアウトサービスは除く。）</a:t>
                      </a:r>
                      <a:endParaRPr kumimoji="1" lang="ja-JP" altLang="en-US" sz="1400" b="0" u="none" dirty="0">
                        <a:solidFill>
                          <a:schemeClr val="tx1"/>
                        </a:solidFill>
                      </a:endParaRPr>
                    </a:p>
                  </a:txBody>
                  <a:tcPr/>
                </a:tc>
                <a:extLst>
                  <a:ext uri="{0D108BD9-81ED-4DB2-BD59-A6C34878D82A}">
                    <a16:rowId xmlns:a16="http://schemas.microsoft.com/office/drawing/2014/main" val="2058469798"/>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住宅、宿泊施設　　　　　ホテル又は旅館、共同住宅、寄宿舎又は下宿　等</a:t>
                      </a:r>
                    </a:p>
                  </a:txBody>
                  <a:tcPr/>
                </a:tc>
                <a:extLst>
                  <a:ext uri="{0D108BD9-81ED-4DB2-BD59-A6C34878D82A}">
                    <a16:rowId xmlns:a16="http://schemas.microsoft.com/office/drawing/2014/main" val="1053601600"/>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交通機関等　　　　　　　バス、タクシー、レンタカー、鉄道、船舶、航空機、物流サービス（宅配等）　等</a:t>
                      </a:r>
                    </a:p>
                  </a:txBody>
                  <a:tcPr/>
                </a:tc>
                <a:extLst>
                  <a:ext uri="{0D108BD9-81ED-4DB2-BD59-A6C34878D82A}">
                    <a16:rowId xmlns:a16="http://schemas.microsoft.com/office/drawing/2014/main" val="4118289635"/>
                  </a:ext>
                </a:extLst>
              </a:tr>
              <a:tr h="311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工場等　　　　　　　　　工場、作業場　等</a:t>
                      </a:r>
                      <a:endParaRPr kumimoji="1" lang="ja-JP" altLang="en-US" sz="1400" dirty="0"/>
                    </a:p>
                  </a:txBody>
                  <a:tcPr/>
                </a:tc>
                <a:extLst>
                  <a:ext uri="{0D108BD9-81ED-4DB2-BD59-A6C34878D82A}">
                    <a16:rowId xmlns:a16="http://schemas.microsoft.com/office/drawing/2014/main" val="3623053046"/>
                  </a:ext>
                </a:extLst>
              </a:tr>
              <a:tr h="3101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金融機関・官公署等　　　銀行、証券取引所、証券会社、保険、官公署、事務所　等</a:t>
                      </a:r>
                    </a:p>
                  </a:txBody>
                  <a:tcPr/>
                </a:tc>
                <a:extLst>
                  <a:ext uri="{0D108BD9-81ED-4DB2-BD59-A6C34878D82A}">
                    <a16:rowId xmlns:a16="http://schemas.microsoft.com/office/drawing/2014/main" val="2218952755"/>
                  </a:ext>
                </a:extLst>
              </a:tr>
              <a:tr h="297242">
                <a:tc>
                  <a:txBody>
                    <a:bodyPr/>
                    <a:lstStyle/>
                    <a:p>
                      <a:r>
                        <a:rPr kumimoji="1" lang="ja-JP" altLang="en-US" sz="1400" dirty="0" smtClean="0"/>
                        <a:t>その他　　　　　　　　　メディア、葬儀場、銭湯、質屋、獣医、理美容、ランドリー、ごみ処理関係　等</a:t>
                      </a:r>
                      <a:endParaRPr kumimoji="1" lang="ja-JP" altLang="en-US" sz="1400" dirty="0"/>
                    </a:p>
                  </a:txBody>
                  <a:tcPr/>
                </a:tc>
                <a:extLst>
                  <a:ext uri="{0D108BD9-81ED-4DB2-BD59-A6C34878D82A}">
                    <a16:rowId xmlns:a16="http://schemas.microsoft.com/office/drawing/2014/main" val="4037351625"/>
                  </a:ext>
                </a:extLst>
              </a:tr>
            </a:tbl>
          </a:graphicData>
        </a:graphic>
      </p:graphicFrame>
      <p:sp>
        <p:nvSpPr>
          <p:cNvPr id="9" name="テキスト ボックス 8"/>
          <p:cNvSpPr txBox="1"/>
          <p:nvPr/>
        </p:nvSpPr>
        <p:spPr>
          <a:xfrm>
            <a:off x="399245" y="5004382"/>
            <a:ext cx="3786389" cy="369332"/>
          </a:xfrm>
          <a:prstGeom prst="rect">
            <a:avLst/>
          </a:prstGeom>
          <a:noFill/>
        </p:spPr>
        <p:txBody>
          <a:bodyPr wrap="square" rtlCol="0">
            <a:spAutoFit/>
          </a:bodyPr>
          <a:lstStyle/>
          <a:p>
            <a:r>
              <a:rPr kumimoji="1" lang="ja-JP" altLang="en-US" b="1" dirty="0" smtClean="0"/>
              <a:t>（２）社会福祉施設等</a:t>
            </a:r>
            <a:r>
              <a:rPr lang="ja-JP" altLang="en-US" dirty="0"/>
              <a:t>　</a:t>
            </a:r>
            <a:endParaRPr kumimoji="1" lang="ja-JP" altLang="en-US" dirty="0"/>
          </a:p>
        </p:txBody>
      </p:sp>
      <p:sp>
        <p:nvSpPr>
          <p:cNvPr id="10" name="テキスト ボックス 9"/>
          <p:cNvSpPr txBox="1"/>
          <p:nvPr/>
        </p:nvSpPr>
        <p:spPr>
          <a:xfrm>
            <a:off x="399245" y="588397"/>
            <a:ext cx="11022134" cy="646331"/>
          </a:xfrm>
          <a:prstGeom prst="rect">
            <a:avLst/>
          </a:prstGeom>
          <a:noFill/>
        </p:spPr>
        <p:txBody>
          <a:bodyPr wrap="square" rtlCol="0">
            <a:spAutoFit/>
          </a:bodyPr>
          <a:lstStyle/>
          <a:p>
            <a:r>
              <a:rPr kumimoji="1" lang="ja-JP" altLang="en-US" b="1" dirty="0" smtClean="0"/>
              <a:t>１　</a:t>
            </a:r>
            <a:r>
              <a:rPr lang="ja-JP" altLang="en-US" b="1" u="sng" dirty="0"/>
              <a:t>基本的に休止を要請しない施設</a:t>
            </a:r>
            <a:r>
              <a:rPr lang="ja-JP" altLang="en-US" b="1" dirty="0"/>
              <a:t>　　</a:t>
            </a:r>
            <a:r>
              <a:rPr lang="en-US" altLang="ja-JP" sz="1600" b="1" dirty="0" smtClean="0"/>
              <a:t>※</a:t>
            </a:r>
            <a:r>
              <a:rPr lang="ja-JP" altLang="en-US" sz="1600" b="1" dirty="0"/>
              <a:t>適切な感染防止対策の協力を要請（特措法第</a:t>
            </a:r>
            <a:r>
              <a:rPr lang="en-US" altLang="ja-JP" sz="1600" b="1" dirty="0"/>
              <a:t>24</a:t>
            </a:r>
            <a:r>
              <a:rPr lang="ja-JP" altLang="en-US" sz="1600" b="1" dirty="0"/>
              <a:t>条第</a:t>
            </a:r>
            <a:r>
              <a:rPr lang="en-US" altLang="ja-JP" sz="1600" b="1" dirty="0"/>
              <a:t>9</a:t>
            </a:r>
            <a:r>
              <a:rPr lang="ja-JP" altLang="en-US" sz="1600" b="1" dirty="0"/>
              <a:t>項）</a:t>
            </a:r>
            <a:r>
              <a:rPr lang="ja-JP" altLang="en-US" b="1" dirty="0"/>
              <a:t>　</a:t>
            </a:r>
          </a:p>
          <a:p>
            <a:r>
              <a:rPr kumimoji="1" lang="ja-JP" altLang="en-US" b="1" u="sng" dirty="0" smtClean="0"/>
              <a:t>　　</a:t>
            </a:r>
            <a:r>
              <a:rPr kumimoji="1" lang="ja-JP" altLang="en-US" b="1" dirty="0" smtClean="0"/>
              <a:t>　</a:t>
            </a:r>
            <a:r>
              <a:rPr lang="ja-JP" altLang="en-US" b="1" dirty="0" smtClean="0"/>
              <a:t>　</a:t>
            </a:r>
            <a:endParaRPr kumimoji="1" lang="ja-JP" altLang="en-US" b="1" dirty="0"/>
          </a:p>
        </p:txBody>
      </p:sp>
      <p:graphicFrame>
        <p:nvGraphicFramePr>
          <p:cNvPr id="2" name="表 1"/>
          <p:cNvGraphicFramePr>
            <a:graphicFrameLocks noGrp="1"/>
          </p:cNvGraphicFramePr>
          <p:nvPr>
            <p:extLst>
              <p:ext uri="{D42A27DB-BD31-4B8C-83A1-F6EECF244321}">
                <p14:modId xmlns:p14="http://schemas.microsoft.com/office/powerpoint/2010/main" val="4203293354"/>
              </p:ext>
            </p:extLst>
          </p:nvPr>
        </p:nvGraphicFramePr>
        <p:xfrm>
          <a:off x="674306" y="5324839"/>
          <a:ext cx="11211772" cy="853440"/>
        </p:xfrm>
        <a:graphic>
          <a:graphicData uri="http://schemas.openxmlformats.org/drawingml/2006/table">
            <a:tbl>
              <a:tblPr firstRow="1" bandRow="1">
                <a:tableStyleId>{5C22544A-7EE6-4342-B048-85BDC9FD1C3A}</a:tableStyleId>
              </a:tblPr>
              <a:tblGrid>
                <a:gridCol w="1822151">
                  <a:extLst>
                    <a:ext uri="{9D8B030D-6E8A-4147-A177-3AD203B41FA5}">
                      <a16:colId xmlns:a16="http://schemas.microsoft.com/office/drawing/2014/main" val="3881408904"/>
                    </a:ext>
                  </a:extLst>
                </a:gridCol>
                <a:gridCol w="9389621">
                  <a:extLst>
                    <a:ext uri="{9D8B030D-6E8A-4147-A177-3AD203B41FA5}">
                      <a16:colId xmlns:a16="http://schemas.microsoft.com/office/drawing/2014/main" val="2462786939"/>
                    </a:ext>
                  </a:extLst>
                </a:gridCol>
              </a:tblGrid>
              <a:tr h="299079">
                <a:tc gridSpan="2">
                  <a:txBody>
                    <a:bodyPr/>
                    <a:lstStyle/>
                    <a:p>
                      <a:pPr algn="ctr"/>
                      <a:r>
                        <a:rPr kumimoji="1" lang="ja-JP" altLang="en-US" sz="1600" dirty="0" smtClean="0"/>
                        <a:t>施設の種類</a:t>
                      </a:r>
                      <a:endParaRPr kumimoji="1" lang="ja-JP" altLang="en-US" sz="1600" dirty="0"/>
                    </a:p>
                  </a:txBody>
                  <a:tcPr/>
                </a:tc>
                <a:tc hMerge="1">
                  <a:txBody>
                    <a:bodyPr/>
                    <a:lstStyle/>
                    <a:p>
                      <a:endParaRPr kumimoji="1" lang="ja-JP" altLang="en-US" dirty="0"/>
                    </a:p>
                  </a:txBody>
                  <a:tcPr/>
                </a:tc>
                <a:extLst>
                  <a:ext uri="{0D108BD9-81ED-4DB2-BD59-A6C34878D82A}">
                    <a16:rowId xmlns:a16="http://schemas.microsoft.com/office/drawing/2014/main" val="2972030565"/>
                  </a:ext>
                </a:extLst>
              </a:tr>
              <a:tr h="330799">
                <a:tc>
                  <a:txBody>
                    <a:bodyPr/>
                    <a:lstStyle/>
                    <a:p>
                      <a:r>
                        <a:rPr kumimoji="1" lang="ja-JP" altLang="en-US" sz="1400" dirty="0" smtClean="0"/>
                        <a:t>社会福祉施設等</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保育所、放課後児童クラブ（学童保育）、介護老人保健施設その他これらに類する福祉サービス又は保健医療サービスを提供する施設</a:t>
                      </a:r>
                      <a:endParaRPr kumimoji="1" lang="ja-JP" altLang="en-US" sz="1400" dirty="0"/>
                    </a:p>
                  </a:txBody>
                  <a:tcPr/>
                </a:tc>
                <a:extLst>
                  <a:ext uri="{0D108BD9-81ED-4DB2-BD59-A6C34878D82A}">
                    <a16:rowId xmlns:a16="http://schemas.microsoft.com/office/drawing/2014/main" val="3231220658"/>
                  </a:ext>
                </a:extLst>
              </a:tr>
            </a:tbl>
          </a:graphicData>
        </a:graphic>
      </p:graphicFrame>
      <p:sp>
        <p:nvSpPr>
          <p:cNvPr id="3" name="正方形/長方形 2"/>
          <p:cNvSpPr/>
          <p:nvPr/>
        </p:nvSpPr>
        <p:spPr>
          <a:xfrm>
            <a:off x="674306" y="4698568"/>
            <a:ext cx="11315925" cy="292388"/>
          </a:xfrm>
          <a:prstGeom prst="rect">
            <a:avLst/>
          </a:prstGeom>
        </p:spPr>
        <p:txBody>
          <a:bodyPr wrap="square">
            <a:spAutoFit/>
          </a:bodyPr>
          <a:lstStyle/>
          <a:p>
            <a:r>
              <a:rPr lang="en-US" altLang="ja-JP" sz="1300" dirty="0" smtClean="0"/>
              <a:t>※</a:t>
            </a:r>
            <a:r>
              <a:rPr lang="ja-JP" altLang="en-US" sz="1300" dirty="0" smtClean="0"/>
              <a:t>「</a:t>
            </a:r>
            <a:r>
              <a:rPr lang="ja-JP" altLang="en-US" sz="1300" dirty="0"/>
              <a:t>社会生活を維持する上で必要な施設」については</a:t>
            </a:r>
            <a:r>
              <a:rPr lang="ja-JP" altLang="en-US" sz="1300" dirty="0" smtClean="0"/>
              <a:t>、「</a:t>
            </a:r>
            <a:r>
              <a:rPr lang="ja-JP" altLang="en-US" sz="1300" dirty="0"/>
              <a:t>新型</a:t>
            </a:r>
            <a:r>
              <a:rPr lang="ja-JP" altLang="en-US" sz="1300" dirty="0" smtClean="0"/>
              <a:t>コロナウイルス感染症の基本的</a:t>
            </a:r>
            <a:r>
              <a:rPr lang="ja-JP" altLang="en-US" sz="1300" dirty="0"/>
              <a:t>対処方針」（令和２年</a:t>
            </a:r>
            <a:r>
              <a:rPr lang="ja-JP" altLang="en-US" sz="1300" dirty="0" smtClean="0"/>
              <a:t>４月</a:t>
            </a:r>
            <a:r>
              <a:rPr lang="en-US" altLang="ja-JP" sz="1300" dirty="0" smtClean="0"/>
              <a:t>16</a:t>
            </a:r>
            <a:r>
              <a:rPr lang="ja-JP" altLang="en-US" sz="1300" dirty="0" smtClean="0"/>
              <a:t>日</a:t>
            </a:r>
            <a:r>
              <a:rPr lang="ja-JP" altLang="en-US" sz="1300" dirty="0"/>
              <a:t>改正）を踏まえた</a:t>
            </a:r>
            <a:r>
              <a:rPr lang="ja-JP" altLang="en-US" sz="1300" dirty="0" smtClean="0"/>
              <a:t>整理</a:t>
            </a:r>
            <a:endParaRPr lang="en-US" altLang="ja-JP" sz="1300" dirty="0" smtClean="0"/>
          </a:p>
        </p:txBody>
      </p:sp>
      <p:sp>
        <p:nvSpPr>
          <p:cNvPr id="4" name="スライド番号プレースホルダー 3"/>
          <p:cNvSpPr>
            <a:spLocks noGrp="1"/>
          </p:cNvSpPr>
          <p:nvPr>
            <p:ph type="sldNum" sz="quarter" idx="12"/>
          </p:nvPr>
        </p:nvSpPr>
        <p:spPr>
          <a:xfrm>
            <a:off x="9448800" y="6512163"/>
            <a:ext cx="2743200" cy="365125"/>
          </a:xfrm>
        </p:spPr>
        <p:txBody>
          <a:bodyPr/>
          <a:lstStyle/>
          <a:p>
            <a:fld id="{38329C25-BD09-4AEE-90D6-E5269A43C3B5}" type="slidenum">
              <a:rPr kumimoji="1" lang="ja-JP" altLang="en-US" sz="1400" smtClean="0"/>
              <a:t>5</a:t>
            </a:fld>
            <a:endParaRPr kumimoji="1" lang="ja-JP" altLang="en-US" sz="1400" dirty="0"/>
          </a:p>
        </p:txBody>
      </p:sp>
      <p:sp>
        <p:nvSpPr>
          <p:cNvPr id="5" name="テキスト ボックス 4"/>
          <p:cNvSpPr txBox="1"/>
          <p:nvPr/>
        </p:nvSpPr>
        <p:spPr>
          <a:xfrm>
            <a:off x="2524260" y="6205081"/>
            <a:ext cx="9195514" cy="523220"/>
          </a:xfrm>
          <a:prstGeom prst="rect">
            <a:avLst/>
          </a:prstGeom>
          <a:noFill/>
        </p:spPr>
        <p:txBody>
          <a:bodyPr wrap="square" rtlCol="0">
            <a:spAutoFit/>
          </a:bodyPr>
          <a:lstStyle/>
          <a:p>
            <a:r>
              <a:rPr kumimoji="1" lang="ja-JP" altLang="en-US" sz="1400" dirty="0" smtClean="0"/>
              <a:t>⇒</a:t>
            </a:r>
            <a:r>
              <a:rPr lang="ja-JP" altLang="en-US" sz="1400" dirty="0"/>
              <a:t>通所又は短期間の入所の利用者については、家庭での対応が可能な場合には、可能な限り、利用の自粛を</a:t>
            </a:r>
            <a:r>
              <a:rPr lang="ja-JP" altLang="en-US" sz="1400" dirty="0" smtClean="0"/>
              <a:t>要請</a:t>
            </a:r>
            <a:endParaRPr lang="en-US" altLang="ja-JP" sz="1400" dirty="0" smtClean="0"/>
          </a:p>
          <a:p>
            <a:r>
              <a:rPr lang="ja-JP" altLang="en-US" sz="1400" dirty="0" smtClean="0"/>
              <a:t>（</a:t>
            </a:r>
            <a:r>
              <a:rPr lang="ja-JP" altLang="en-US" sz="1400" dirty="0"/>
              <a:t>特措法第</a:t>
            </a:r>
            <a:r>
              <a:rPr lang="en-US" altLang="ja-JP" sz="1400" dirty="0"/>
              <a:t>24</a:t>
            </a:r>
            <a:r>
              <a:rPr lang="ja-JP" altLang="en-US" sz="1400" dirty="0"/>
              <a:t>条第</a:t>
            </a:r>
            <a:r>
              <a:rPr lang="en-US" altLang="ja-JP" sz="1400" dirty="0"/>
              <a:t>9</a:t>
            </a:r>
            <a:r>
              <a:rPr lang="ja-JP" altLang="en-US" sz="1400" dirty="0"/>
              <a:t>項）</a:t>
            </a:r>
            <a:r>
              <a:rPr lang="ja-JP" altLang="en-US" sz="1400" dirty="0" smtClean="0"/>
              <a:t>）</a:t>
            </a:r>
            <a:endParaRPr kumimoji="1" lang="ja-JP" altLang="en-US" sz="1400" dirty="0"/>
          </a:p>
        </p:txBody>
      </p:sp>
    </p:spTree>
    <p:extLst>
      <p:ext uri="{BB962C8B-B14F-4D97-AF65-F5344CB8AC3E}">
        <p14:creationId xmlns:p14="http://schemas.microsoft.com/office/powerpoint/2010/main" val="406888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60609" y="85950"/>
            <a:ext cx="9646275" cy="369332"/>
          </a:xfrm>
          <a:prstGeom prst="rect">
            <a:avLst/>
          </a:prstGeom>
          <a:noFill/>
        </p:spPr>
        <p:txBody>
          <a:bodyPr wrap="square" rtlCol="0">
            <a:spAutoFit/>
          </a:bodyPr>
          <a:lstStyle/>
          <a:p>
            <a:r>
              <a:rPr kumimoji="1" lang="ja-JP" altLang="en-US" b="1" dirty="0" smtClean="0"/>
              <a:t>２　</a:t>
            </a:r>
            <a:r>
              <a:rPr kumimoji="1" lang="ja-JP" altLang="en-US" b="1" u="sng" dirty="0" smtClean="0"/>
              <a:t>基本的に休止を要請する施設</a:t>
            </a:r>
            <a:r>
              <a:rPr lang="ja-JP" altLang="en-US" dirty="0"/>
              <a:t>　</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26541888"/>
              </p:ext>
            </p:extLst>
          </p:nvPr>
        </p:nvGraphicFramePr>
        <p:xfrm>
          <a:off x="360609" y="761067"/>
          <a:ext cx="11629624" cy="3326178"/>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16620">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081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①遊興施設</a:t>
                      </a:r>
                    </a:p>
                    <a:p>
                      <a:pPr marL="72000">
                        <a:spcBef>
                          <a:spcPts val="600"/>
                        </a:spcBef>
                      </a:pPr>
                      <a:endParaRPr kumimoji="1" lang="ja-JP" altLang="en-US" sz="1400" dirty="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キャバレー、ナイトクラブ、ダンスホール、バー、</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ヌードスタジオ、のぞき劇場、ストリップ劇場、</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個室ビデオ店、ネットカフェ、漫画喫茶、カラオケボックス、</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射的場、勝馬投票券発売所、場外車券売場、ライブハウス　等</a:t>
                      </a:r>
                    </a:p>
                  </a:txBody>
                  <a:tcPr/>
                </a:tc>
                <a:tc rowSpan="5">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2931348977"/>
                  </a:ext>
                </a:extLst>
              </a:tr>
              <a:tr h="2878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②劇場等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劇場、観覧場、映画館、演芸場</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047353047"/>
                  </a:ext>
                </a:extLst>
              </a:tr>
              <a:tr h="3238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③集会・展示施設</a:t>
                      </a:r>
                    </a:p>
                  </a:txBody>
                  <a:tcPr/>
                </a:tc>
                <a:tc>
                  <a:txBody>
                    <a:bodyPr/>
                    <a:lstStyle/>
                    <a:p>
                      <a:pPr marL="72000">
                        <a:spcBef>
                          <a:spcPts val="600"/>
                        </a:spcBef>
                      </a:pPr>
                      <a:r>
                        <a:rPr kumimoji="1" lang="ja-JP" altLang="en-US" sz="1400" dirty="0" smtClean="0"/>
                        <a:t>集会場、公会堂、展示場</a:t>
                      </a:r>
                      <a:endParaRPr kumimoji="1" lang="en-US" altLang="ja-JP" sz="1400" dirty="0" smtClean="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1627162399"/>
                  </a:ext>
                </a:extLst>
              </a:tr>
              <a:tr h="561281">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④運動施設、遊技施設</a:t>
                      </a:r>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b="0" dirty="0" smtClean="0"/>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体育館、水泳場、ボウリング場、スポーツクラブなどの運動施設、</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マージャン店、パチンコ店、ゲームセンターなどの遊技場　等</a:t>
                      </a:r>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400" dirty="0"/>
                    </a:p>
                  </a:txBody>
                  <a:tcPr/>
                </a:tc>
                <a:extLst>
                  <a:ext uri="{0D108BD9-81ED-4DB2-BD59-A6C34878D82A}">
                    <a16:rowId xmlns:a16="http://schemas.microsoft.com/office/drawing/2014/main" val="2128124011"/>
                  </a:ext>
                </a:extLst>
              </a:tr>
              <a:tr h="411154">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⑤文教施設</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学校（大学等を除く。）</a:t>
                      </a:r>
                      <a:endParaRPr kumimoji="1" lang="en-US" altLang="ja-JP" sz="1400"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　</a:t>
                      </a:r>
                      <a:r>
                        <a:rPr kumimoji="1" lang="en-US" altLang="ja-JP" sz="1400" dirty="0" smtClean="0">
                          <a:solidFill>
                            <a:srgbClr val="FF0000"/>
                          </a:solidFill>
                        </a:rPr>
                        <a:t>※</a:t>
                      </a:r>
                      <a:r>
                        <a:rPr kumimoji="1" lang="ja-JP" altLang="en-US" sz="1400" dirty="0" smtClean="0">
                          <a:solidFill>
                            <a:srgbClr val="FF0000"/>
                          </a:solidFill>
                        </a:rPr>
                        <a:t>再開後の教育活動を円滑に実施するため、登校日を設定</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2200149601"/>
                  </a:ext>
                </a:extLst>
              </a:tr>
            </a:tbl>
          </a:graphicData>
        </a:graphic>
      </p:graphicFrame>
      <p:sp>
        <p:nvSpPr>
          <p:cNvPr id="4" name="テキスト ボックス 3"/>
          <p:cNvSpPr txBox="1"/>
          <p:nvPr/>
        </p:nvSpPr>
        <p:spPr>
          <a:xfrm>
            <a:off x="360609" y="417127"/>
            <a:ext cx="9646275" cy="369332"/>
          </a:xfrm>
          <a:prstGeom prst="rect">
            <a:avLst/>
          </a:prstGeom>
          <a:noFill/>
        </p:spPr>
        <p:txBody>
          <a:bodyPr wrap="square" rtlCol="0">
            <a:spAutoFit/>
          </a:bodyPr>
          <a:lstStyle/>
          <a:p>
            <a:r>
              <a:rPr kumimoji="1" lang="ja-JP" altLang="en-US" b="1" dirty="0" smtClean="0"/>
              <a:t>（１</a:t>
            </a:r>
            <a:r>
              <a:rPr lang="ja-JP" altLang="en-US" b="1" dirty="0" smtClean="0"/>
              <a:t>）</a:t>
            </a:r>
            <a:r>
              <a:rPr lang="en-US" altLang="ja-JP" b="1" dirty="0" smtClean="0"/>
              <a:t>-</a:t>
            </a:r>
            <a:r>
              <a:rPr lang="ja-JP" altLang="en-US" b="1" dirty="0" smtClean="0"/>
              <a:t>１　特措法</a:t>
            </a:r>
            <a:r>
              <a:rPr lang="ja-JP" altLang="en-US" b="1" dirty="0"/>
              <a:t>に</a:t>
            </a:r>
            <a:r>
              <a:rPr lang="ja-JP" altLang="en-US" b="1" dirty="0" smtClean="0"/>
              <a:t>よる要請を</a:t>
            </a:r>
            <a:r>
              <a:rPr lang="ja-JP" altLang="en-US" b="1" dirty="0"/>
              <a:t>行う</a:t>
            </a:r>
            <a:r>
              <a:rPr lang="ja-JP" altLang="en-US" b="1" dirty="0" smtClean="0"/>
              <a:t>施設</a:t>
            </a:r>
            <a:endParaRPr kumimoji="1" lang="ja-JP" altLang="en-US" b="1" dirty="0"/>
          </a:p>
        </p:txBody>
      </p:sp>
      <p:sp>
        <p:nvSpPr>
          <p:cNvPr id="6" name="テキスト ボックス 5"/>
          <p:cNvSpPr txBox="1"/>
          <p:nvPr/>
        </p:nvSpPr>
        <p:spPr>
          <a:xfrm>
            <a:off x="360609" y="4210959"/>
            <a:ext cx="9646275" cy="369332"/>
          </a:xfrm>
          <a:prstGeom prst="rect">
            <a:avLst/>
          </a:prstGeom>
          <a:noFill/>
        </p:spPr>
        <p:txBody>
          <a:bodyPr wrap="square" rtlCol="0">
            <a:spAutoFit/>
          </a:bodyPr>
          <a:lstStyle/>
          <a:p>
            <a:r>
              <a:rPr kumimoji="1" lang="ja-JP" altLang="en-US" b="1" dirty="0" smtClean="0"/>
              <a:t>（１）</a:t>
            </a:r>
            <a:r>
              <a:rPr kumimoji="1" lang="ja-JP" altLang="en-US" b="1" dirty="0" err="1" smtClean="0"/>
              <a:t>ｰ</a:t>
            </a:r>
            <a:r>
              <a:rPr lang="ja-JP" altLang="en-US" b="1" dirty="0"/>
              <a:t>２　</a:t>
            </a:r>
            <a:r>
              <a:rPr lang="ja-JP" altLang="en-US" b="1" dirty="0" smtClean="0"/>
              <a:t>特措法</a:t>
            </a:r>
            <a:r>
              <a:rPr lang="ja-JP" altLang="en-US" b="1" dirty="0"/>
              <a:t>に</a:t>
            </a:r>
            <a:r>
              <a:rPr lang="ja-JP" altLang="en-US" b="1" dirty="0" smtClean="0"/>
              <a:t>よる要請を</a:t>
            </a:r>
            <a:r>
              <a:rPr lang="ja-JP" altLang="en-US" b="1" dirty="0"/>
              <a:t>行う</a:t>
            </a:r>
            <a:r>
              <a:rPr lang="ja-JP" altLang="en-US" b="1" dirty="0" smtClean="0"/>
              <a:t>施設（床面積</a:t>
            </a:r>
            <a:r>
              <a:rPr lang="ja-JP" altLang="en-US" b="1" dirty="0"/>
              <a:t>の合計が</a:t>
            </a:r>
            <a:r>
              <a:rPr lang="en-US" altLang="ja-JP" b="1" dirty="0"/>
              <a:t>1,000</a:t>
            </a:r>
            <a:r>
              <a:rPr lang="en-US" altLang="ja-JP" b="1" dirty="0" smtClean="0"/>
              <a:t>㎡</a:t>
            </a:r>
            <a:r>
              <a:rPr lang="ja-JP" altLang="en-US" b="1" dirty="0" smtClean="0"/>
              <a:t>を超える下記の施設）</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1413954025"/>
              </p:ext>
            </p:extLst>
          </p:nvPr>
        </p:nvGraphicFramePr>
        <p:xfrm>
          <a:off x="360609" y="4580291"/>
          <a:ext cx="11629624" cy="2184276"/>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259173">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459443">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txBody>
                  <a:tcPr/>
                </a:tc>
                <a:tc rowSpan="4">
                  <a:txBody>
                    <a:bodyPr/>
                    <a:lstStyle/>
                    <a:p>
                      <a:pPr marL="72000">
                        <a:spcBef>
                          <a:spcPts val="600"/>
                        </a:spcBef>
                      </a:pPr>
                      <a:r>
                        <a:rPr kumimoji="1" lang="ja-JP" altLang="en-US" sz="1400" b="1" dirty="0" smtClean="0"/>
                        <a:t>施設の使用制限等の要請</a:t>
                      </a:r>
                      <a:endParaRPr kumimoji="1" lang="en-US" altLang="ja-JP" sz="1400" b="1" dirty="0" smtClean="0"/>
                    </a:p>
                    <a:p>
                      <a:pPr marL="72000">
                        <a:spcBef>
                          <a:spcPts val="600"/>
                        </a:spcBef>
                      </a:pPr>
                      <a:r>
                        <a:rPr kumimoji="1" lang="ja-JP" altLang="en-US" sz="1400" b="1" dirty="0" smtClean="0"/>
                        <a:t>（特措法第</a:t>
                      </a:r>
                      <a:r>
                        <a:rPr kumimoji="1" lang="en-US" altLang="ja-JP" sz="1400" b="1" dirty="0" smtClean="0"/>
                        <a:t>24</a:t>
                      </a:r>
                      <a:r>
                        <a:rPr kumimoji="1" lang="ja-JP" altLang="en-US" sz="1400" b="1" dirty="0" smtClean="0"/>
                        <a:t>条第</a:t>
                      </a:r>
                      <a:r>
                        <a:rPr kumimoji="1" lang="en-US" altLang="ja-JP" sz="1400" b="1" dirty="0" smtClean="0"/>
                        <a:t>9</a:t>
                      </a:r>
                      <a:r>
                        <a:rPr kumimoji="1" lang="ja-JP" altLang="en-US" sz="1400" b="1" dirty="0" smtClean="0"/>
                        <a:t>項）</a:t>
                      </a:r>
                      <a:endParaRPr kumimoji="1" lang="en-US" altLang="ja-JP" sz="1400" b="1" dirty="0" smtClean="0"/>
                    </a:p>
                    <a:p>
                      <a:pPr marL="72000">
                        <a:spcBef>
                          <a:spcPts val="600"/>
                        </a:spcBef>
                      </a:pPr>
                      <a:r>
                        <a:rPr kumimoji="1" lang="ja-JP" altLang="en-US" sz="1400" dirty="0" smtClean="0"/>
                        <a:t>⇒応じない場合、</a:t>
                      </a:r>
                      <a:endParaRPr kumimoji="1" lang="en-US" altLang="ja-JP" sz="1400" dirty="0" smtClean="0"/>
                    </a:p>
                    <a:p>
                      <a:pPr marL="72000">
                        <a:spcBef>
                          <a:spcPts val="600"/>
                        </a:spcBef>
                      </a:pPr>
                      <a:r>
                        <a:rPr kumimoji="1" lang="ja-JP" altLang="en-US" sz="1400" dirty="0" smtClean="0"/>
                        <a:t>　</a:t>
                      </a:r>
                      <a:r>
                        <a:rPr kumimoji="1" lang="ja-JP" altLang="en-US" sz="1400" b="1" dirty="0" smtClean="0"/>
                        <a:t>特措法第</a:t>
                      </a:r>
                      <a:r>
                        <a:rPr kumimoji="1" lang="en-US" altLang="ja-JP" sz="1400" b="1" dirty="0" smtClean="0"/>
                        <a:t>45</a:t>
                      </a:r>
                      <a:r>
                        <a:rPr kumimoji="1" lang="ja-JP" altLang="en-US" sz="1400" b="1" dirty="0" smtClean="0"/>
                        <a:t>条第</a:t>
                      </a:r>
                      <a:r>
                        <a:rPr kumimoji="1" lang="en-US" altLang="ja-JP" sz="1400" b="1" dirty="0" smtClean="0"/>
                        <a:t>2</a:t>
                      </a:r>
                      <a:r>
                        <a:rPr kumimoji="1" lang="ja-JP" altLang="en-US" sz="1400" b="1" dirty="0" smtClean="0"/>
                        <a:t>項・第</a:t>
                      </a:r>
                      <a:r>
                        <a:rPr kumimoji="1" lang="en-US" altLang="ja-JP" sz="1400" b="1" dirty="0" smtClean="0"/>
                        <a:t>3</a:t>
                      </a:r>
                      <a:r>
                        <a:rPr kumimoji="1" lang="ja-JP" altLang="en-US" sz="1400" b="1" dirty="0" smtClean="0"/>
                        <a:t>項による</a:t>
                      </a:r>
                      <a:endParaRPr kumimoji="1" lang="en-US" altLang="ja-JP" sz="1400" b="1" dirty="0" smtClean="0"/>
                    </a:p>
                    <a:p>
                      <a:pPr marL="72000">
                        <a:spcBef>
                          <a:spcPts val="600"/>
                        </a:spcBef>
                      </a:pPr>
                      <a:r>
                        <a:rPr kumimoji="1" lang="ja-JP" altLang="en-US" sz="1400" b="1" dirty="0" smtClean="0"/>
                        <a:t>　個別の要請・指示</a:t>
                      </a:r>
                      <a:r>
                        <a:rPr kumimoji="1" lang="ja-JP" altLang="en-US" sz="1400" dirty="0" smtClean="0"/>
                        <a:t>も検討</a:t>
                      </a:r>
                      <a:endParaRPr kumimoji="1" lang="en-US" altLang="ja-JP" sz="1400" dirty="0" smtClean="0"/>
                    </a:p>
                    <a:p>
                      <a:pPr marL="72000">
                        <a:spcBef>
                          <a:spcPts val="600"/>
                        </a:spcBef>
                      </a:pPr>
                      <a:r>
                        <a:rPr kumimoji="1" lang="ja-JP" altLang="en-US" sz="1400" dirty="0" smtClean="0"/>
                        <a:t>（施設名を公表）</a:t>
                      </a:r>
                      <a:endParaRPr kumimoji="1" lang="en-US" altLang="ja-JP" sz="1400" dirty="0" smtClean="0"/>
                    </a:p>
                  </a:txBody>
                  <a:tcPr/>
                </a:tc>
                <a:extLst>
                  <a:ext uri="{0D108BD9-81ED-4DB2-BD59-A6C34878D82A}">
                    <a16:rowId xmlns:a16="http://schemas.microsoft.com/office/drawing/2014/main" val="1853823462"/>
                  </a:ext>
                </a:extLst>
              </a:tr>
              <a:tr h="23850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strike="noStrike" baseline="0" dirty="0" smtClean="0">
                          <a:solidFill>
                            <a:schemeClr val="tx1"/>
                          </a:solidFill>
                        </a:rPr>
                        <a:t>②博物館等</a:t>
                      </a:r>
                    </a:p>
                  </a:txBody>
                  <a:tcPr/>
                </a:tc>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endParaRPr kumimoji="1" lang="en-US" altLang="ja-JP" sz="1400" strike="noStrike" dirty="0" smtClean="0">
                        <a:solidFill>
                          <a:schemeClr val="tx1"/>
                        </a:solidFill>
                      </a:endParaRPr>
                    </a:p>
                  </a:txBody>
                  <a:tcPr/>
                </a:tc>
                <a:tc vMerge="1">
                  <a:txBody>
                    <a:bodyPr/>
                    <a:lstStyle/>
                    <a:p>
                      <a:endParaRPr kumimoji="1" lang="ja-JP" altLang="en-US" sz="1400" dirty="0"/>
                    </a:p>
                  </a:txBody>
                  <a:tcPr/>
                </a:tc>
                <a:extLst>
                  <a:ext uri="{0D108BD9-81ED-4DB2-BD59-A6C34878D82A}">
                    <a16:rowId xmlns:a16="http://schemas.microsoft.com/office/drawing/2014/main" val="2772588253"/>
                  </a:ext>
                </a:extLst>
              </a:tr>
              <a:tr h="235612">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en-US" altLang="ja-JP" sz="1400" dirty="0" smtClean="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645036">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p>
                  </a:txBody>
                  <a:tcPr/>
                </a:tc>
                <a:tc vMerge="1">
                  <a:txBody>
                    <a:bodyPr/>
                    <a:lstStyle/>
                    <a:p>
                      <a:pPr marL="72000">
                        <a:spcBef>
                          <a:spcPts val="600"/>
                        </a:spcBef>
                      </a:pPr>
                      <a:endParaRPr kumimoji="1" lang="en-US" altLang="ja-JP" sz="1400" dirty="0" smtClean="0"/>
                    </a:p>
                  </a:txBody>
                  <a:tcPr/>
                </a:tc>
                <a:extLst>
                  <a:ext uri="{0D108BD9-81ED-4DB2-BD59-A6C34878D82A}">
                    <a16:rowId xmlns:a16="http://schemas.microsoft.com/office/drawing/2014/main" val="638958631"/>
                  </a:ext>
                </a:extLst>
              </a:tr>
            </a:tbl>
          </a:graphicData>
        </a:graphic>
      </p:graphicFrame>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6</a:t>
            </a:fld>
            <a:endParaRPr kumimoji="1" lang="ja-JP" altLang="en-US" sz="1400" dirty="0"/>
          </a:p>
        </p:txBody>
      </p:sp>
    </p:spTree>
    <p:extLst>
      <p:ext uri="{BB962C8B-B14F-4D97-AF65-F5344CB8AC3E}">
        <p14:creationId xmlns:p14="http://schemas.microsoft.com/office/powerpoint/2010/main" val="204285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51714746"/>
              </p:ext>
            </p:extLst>
          </p:nvPr>
        </p:nvGraphicFramePr>
        <p:xfrm>
          <a:off x="360609" y="580898"/>
          <a:ext cx="11629624" cy="3421487"/>
        </p:xfrm>
        <a:graphic>
          <a:graphicData uri="http://schemas.openxmlformats.org/drawingml/2006/table">
            <a:tbl>
              <a:tblPr firstRow="1" bandRow="1">
                <a:tableStyleId>{5C22544A-7EE6-4342-B048-85BDC9FD1C3A}</a:tableStyleId>
              </a:tblPr>
              <a:tblGrid>
                <a:gridCol w="2163650">
                  <a:extLst>
                    <a:ext uri="{9D8B030D-6E8A-4147-A177-3AD203B41FA5}">
                      <a16:colId xmlns:a16="http://schemas.microsoft.com/office/drawing/2014/main" val="4145441939"/>
                    </a:ext>
                  </a:extLst>
                </a:gridCol>
                <a:gridCol w="5628068">
                  <a:extLst>
                    <a:ext uri="{9D8B030D-6E8A-4147-A177-3AD203B41FA5}">
                      <a16:colId xmlns:a16="http://schemas.microsoft.com/office/drawing/2014/main" val="1129165588"/>
                    </a:ext>
                  </a:extLst>
                </a:gridCol>
                <a:gridCol w="3837906">
                  <a:extLst>
                    <a:ext uri="{9D8B030D-6E8A-4147-A177-3AD203B41FA5}">
                      <a16:colId xmlns:a16="http://schemas.microsoft.com/office/drawing/2014/main" val="2135128828"/>
                    </a:ext>
                  </a:extLst>
                </a:gridCol>
              </a:tblGrid>
              <a:tr h="328199">
                <a:tc>
                  <a:txBody>
                    <a:bodyPr/>
                    <a:lstStyle/>
                    <a:p>
                      <a:pPr algn="ctr"/>
                      <a:r>
                        <a:rPr kumimoji="1" lang="ja-JP" altLang="en-US" sz="1600" dirty="0" smtClean="0"/>
                        <a:t>施設の種類</a:t>
                      </a:r>
                      <a:endParaRPr kumimoji="1" lang="ja-JP" altLang="en-US" sz="1600" dirty="0"/>
                    </a:p>
                  </a:txBody>
                  <a:tcPr/>
                </a:tc>
                <a:tc>
                  <a:txBody>
                    <a:bodyPr/>
                    <a:lstStyle/>
                    <a:p>
                      <a:pPr algn="ctr"/>
                      <a:r>
                        <a:rPr kumimoji="1" lang="ja-JP" altLang="en-US" sz="1600" dirty="0" smtClean="0"/>
                        <a:t>内　訳</a:t>
                      </a:r>
                      <a:endParaRPr kumimoji="1" lang="ja-JP" altLang="en-US" sz="1600" dirty="0"/>
                    </a:p>
                  </a:txBody>
                  <a:tcPr/>
                </a:tc>
                <a:tc>
                  <a:txBody>
                    <a:bodyPr/>
                    <a:lstStyle/>
                    <a:p>
                      <a:pPr algn="ctr"/>
                      <a:r>
                        <a:rPr kumimoji="1" lang="ja-JP" altLang="en-US" sz="1600" dirty="0" smtClean="0"/>
                        <a:t>要請内容</a:t>
                      </a:r>
                      <a:endParaRPr kumimoji="1" lang="ja-JP" altLang="en-US" sz="1600" dirty="0"/>
                    </a:p>
                  </a:txBody>
                  <a:tcPr/>
                </a:tc>
                <a:extLst>
                  <a:ext uri="{0D108BD9-81ED-4DB2-BD59-A6C34878D82A}">
                    <a16:rowId xmlns:a16="http://schemas.microsoft.com/office/drawing/2014/main" val="3155963503"/>
                  </a:ext>
                </a:extLst>
              </a:tr>
              <a:tr h="1148698">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t>①大学・学習塾等</a:t>
                      </a:r>
                    </a:p>
                  </a:txBody>
                  <a:tcPr/>
                </a:tc>
                <a:tc>
                  <a:txBody>
                    <a:bodyPr/>
                    <a:lstStyle/>
                    <a:p>
                      <a:pPr marL="72000">
                        <a:spcBef>
                          <a:spcPts val="600"/>
                        </a:spcBef>
                      </a:pPr>
                      <a:r>
                        <a:rPr kumimoji="1" lang="ja-JP" altLang="en-US" sz="1400" dirty="0" smtClean="0"/>
                        <a:t>大学、専修学校、各種学校などの教育施設、自動車教習所、</a:t>
                      </a:r>
                      <a:endParaRPr kumimoji="1" lang="en-US" altLang="ja-JP" sz="1400" dirty="0" smtClean="0"/>
                    </a:p>
                    <a:p>
                      <a:pPr marL="72000">
                        <a:spcBef>
                          <a:spcPts val="600"/>
                        </a:spcBef>
                      </a:pPr>
                      <a:r>
                        <a:rPr kumimoji="1" lang="ja-JP" altLang="en-US" sz="1400" dirty="0" smtClean="0"/>
                        <a:t>学習塾　等　　</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p>
                  </a:txBody>
                  <a:tcPr/>
                </a:tc>
                <a:tc rowSpan="4">
                  <a:txBody>
                    <a:bodyPr/>
                    <a:lstStyle/>
                    <a:p>
                      <a:pPr marL="72000">
                        <a:spcBef>
                          <a:spcPts val="600"/>
                        </a:spcBef>
                      </a:pPr>
                      <a:r>
                        <a:rPr kumimoji="1" lang="ja-JP" altLang="en-US" sz="1400" b="1" dirty="0" smtClean="0"/>
                        <a:t>特措法によらず、</a:t>
                      </a:r>
                      <a:endParaRPr kumimoji="1" lang="en-US" altLang="ja-JP" sz="1400" b="1" dirty="0" smtClean="0"/>
                    </a:p>
                    <a:p>
                      <a:pPr marL="72000">
                        <a:spcBef>
                          <a:spcPts val="600"/>
                        </a:spcBef>
                      </a:pPr>
                      <a:r>
                        <a:rPr kumimoji="1" lang="ja-JP" altLang="en-US" sz="1400" b="1" dirty="0" smtClean="0"/>
                        <a:t>施設の使用制限等の協力を依頼</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⇒床面積の合計が</a:t>
                      </a:r>
                      <a:r>
                        <a:rPr kumimoji="1" lang="en-US" altLang="ja-JP" sz="1400" b="1" dirty="0" smtClean="0"/>
                        <a:t>1,000㎡</a:t>
                      </a:r>
                      <a:r>
                        <a:rPr kumimoji="1" lang="ja-JP" altLang="en-US" sz="1400" b="1" dirty="0" smtClean="0"/>
                        <a:t>超の施設に対する</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施設の使用停止要請（休業要請）の趣旨に</a:t>
                      </a:r>
                      <a:endParaRPr kumimoji="1" lang="en-US" altLang="ja-JP" sz="1400" b="1" dirty="0" smtClean="0"/>
                    </a:p>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1" dirty="0" smtClean="0"/>
                        <a:t>　基づき、適切な対応について協力を依頼</a:t>
                      </a:r>
                      <a:endParaRPr kumimoji="1" lang="en-US" altLang="ja-JP" sz="1400" b="1" dirty="0" smtClean="0"/>
                    </a:p>
                  </a:txBody>
                  <a:tcPr/>
                </a:tc>
                <a:extLst>
                  <a:ext uri="{0D108BD9-81ED-4DB2-BD59-A6C34878D82A}">
                    <a16:rowId xmlns:a16="http://schemas.microsoft.com/office/drawing/2014/main" val="1853823462"/>
                  </a:ext>
                </a:extLst>
              </a:tr>
              <a:tr h="348529">
                <a:tc>
                  <a:txBody>
                    <a:bodyPr/>
                    <a:lstStyle/>
                    <a:p>
                      <a:pPr marL="72000">
                        <a:spcBef>
                          <a:spcPts val="600"/>
                        </a:spcBef>
                      </a:pPr>
                      <a:r>
                        <a:rPr kumimoji="1" lang="ja-JP" altLang="en-US" sz="1400" b="0" strike="noStrike" baseline="0" dirty="0" smtClean="0">
                          <a:solidFill>
                            <a:schemeClr val="tx1"/>
                          </a:solidFill>
                        </a:rPr>
                        <a:t>②博物館等</a:t>
                      </a:r>
                    </a:p>
                  </a:txBody>
                  <a:tcPr/>
                </a:tc>
                <a:tc>
                  <a:txBody>
                    <a:bodyPr/>
                    <a:lstStyle/>
                    <a:p>
                      <a:pPr marL="72000">
                        <a:spcBef>
                          <a:spcPts val="600"/>
                        </a:spcBef>
                      </a:pPr>
                      <a:r>
                        <a:rPr kumimoji="1" lang="ja-JP" altLang="en-US" sz="1400" strike="noStrike" baseline="0" dirty="0" smtClean="0">
                          <a:solidFill>
                            <a:schemeClr val="tx1"/>
                          </a:solidFill>
                        </a:rPr>
                        <a:t>博物館、美術館、図書館</a:t>
                      </a:r>
                      <a:r>
                        <a:rPr kumimoji="1" lang="ja-JP" altLang="en-US" sz="1400" strike="noStrike" dirty="0" smtClean="0">
                          <a:solidFill>
                            <a:schemeClr val="tx1"/>
                          </a:solidFill>
                        </a:rPr>
                        <a:t>　</a:t>
                      </a:r>
                    </a:p>
                  </a:txBody>
                  <a:tcPr/>
                </a:tc>
                <a:tc vMerge="1">
                  <a:txBody>
                    <a:bodyPr/>
                    <a:lstStyle/>
                    <a:p>
                      <a:endParaRPr kumimoji="1" lang="ja-JP" altLang="en-US"/>
                    </a:p>
                  </a:txBody>
                  <a:tcPr/>
                </a:tc>
                <a:extLst>
                  <a:ext uri="{0D108BD9-81ED-4DB2-BD59-A6C34878D82A}">
                    <a16:rowId xmlns:a16="http://schemas.microsoft.com/office/drawing/2014/main" val="2626334176"/>
                  </a:ext>
                </a:extLst>
              </a:tr>
              <a:tr h="348529">
                <a:tc>
                  <a:txBody>
                    <a:bodyPr/>
                    <a:lstStyle/>
                    <a:p>
                      <a:pPr marL="72000">
                        <a:spcBef>
                          <a:spcPts val="600"/>
                        </a:spcBef>
                      </a:pPr>
                      <a:r>
                        <a:rPr kumimoji="1" lang="ja-JP" altLang="en-US" sz="1400" b="0" dirty="0" smtClean="0"/>
                        <a:t>③ホテル又は旅館</a:t>
                      </a:r>
                      <a:endParaRPr kumimoji="1" lang="ja-JP" altLang="en-US" sz="1400" b="0" dirty="0"/>
                    </a:p>
                  </a:txBody>
                  <a:tcPr/>
                </a:tc>
                <a:tc>
                  <a:txBody>
                    <a:bodyPr/>
                    <a:lstStyle/>
                    <a:p>
                      <a:pPr marL="72000">
                        <a:spcBef>
                          <a:spcPts val="600"/>
                        </a:spcBef>
                      </a:pPr>
                      <a:r>
                        <a:rPr kumimoji="1" lang="ja-JP" altLang="en-US" sz="1400" dirty="0" smtClean="0"/>
                        <a:t>ホテル又は旅館（集会の用に供する部分に限る。）</a:t>
                      </a:r>
                      <a:endParaRPr kumimoji="1" lang="ja-JP" altLang="en-US" sz="1400" dirty="0"/>
                    </a:p>
                  </a:txBody>
                  <a:tcPr/>
                </a:tc>
                <a:tc vMerge="1">
                  <a:txBody>
                    <a:bodyPr/>
                    <a:lstStyle/>
                    <a:p>
                      <a:endParaRPr kumimoji="1" lang="ja-JP" altLang="en-US" sz="1400" dirty="0"/>
                    </a:p>
                  </a:txBody>
                  <a:tcPr/>
                </a:tc>
                <a:extLst>
                  <a:ext uri="{0D108BD9-81ED-4DB2-BD59-A6C34878D82A}">
                    <a16:rowId xmlns:a16="http://schemas.microsoft.com/office/drawing/2014/main" val="2078282812"/>
                  </a:ext>
                </a:extLst>
              </a:tr>
              <a:tr h="1215669">
                <a:tc>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t>④商業施設</a:t>
                      </a:r>
                    </a:p>
                    <a:p>
                      <a:pPr marL="72000">
                        <a:spcBef>
                          <a:spcPts val="600"/>
                        </a:spcBef>
                      </a:pPr>
                      <a:endParaRPr kumimoji="1" lang="ja-JP" altLang="en-US" sz="1400" b="0" dirty="0"/>
                    </a:p>
                  </a:txBody>
                  <a:tcPr/>
                </a:tc>
                <a:tc>
                  <a:txBody>
                    <a:bodyPr/>
                    <a:lstStyle/>
                    <a:p>
                      <a:pPr marL="72000">
                        <a:spcBef>
                          <a:spcPts val="600"/>
                        </a:spcBef>
                      </a:pPr>
                      <a:r>
                        <a:rPr kumimoji="1" lang="ja-JP" altLang="en-US" sz="1400" dirty="0" smtClean="0"/>
                        <a:t>生活必需物資の小売関係等以外の店舗、</a:t>
                      </a:r>
                      <a:endParaRPr kumimoji="1" lang="en-US" altLang="ja-JP" sz="1400" dirty="0" smtClean="0"/>
                    </a:p>
                    <a:p>
                      <a:pPr marL="72000">
                        <a:spcBef>
                          <a:spcPts val="600"/>
                        </a:spcBef>
                      </a:pPr>
                      <a:r>
                        <a:rPr kumimoji="1" lang="ja-JP" altLang="en-US" sz="1400" dirty="0" smtClean="0"/>
                        <a:t>生活必需サービス以外のサービス業を営む店舗</a:t>
                      </a:r>
                      <a:endParaRPr kumimoji="1" lang="en-US" altLang="ja-JP" sz="1400" dirty="0" smtClean="0"/>
                    </a:p>
                    <a:p>
                      <a:pPr marL="72000">
                        <a:spcBef>
                          <a:spcPts val="600"/>
                        </a:spcBef>
                      </a:pPr>
                      <a:r>
                        <a:rPr kumimoji="1" lang="ja-JP" altLang="en-US" sz="1400" dirty="0" smtClean="0"/>
                        <a:t>　</a:t>
                      </a:r>
                      <a:r>
                        <a:rPr kumimoji="1" lang="en-US" altLang="ja-JP" sz="1400" dirty="0" smtClean="0"/>
                        <a:t>※</a:t>
                      </a:r>
                      <a:r>
                        <a:rPr kumimoji="1" lang="ja-JP" altLang="en-US" sz="1400" dirty="0" smtClean="0"/>
                        <a:t>但し、床面積の合計が</a:t>
                      </a:r>
                      <a:r>
                        <a:rPr kumimoji="1" lang="en-US" altLang="ja-JP" sz="1400" dirty="0" smtClean="0"/>
                        <a:t>100㎡</a:t>
                      </a:r>
                      <a:r>
                        <a:rPr kumimoji="1" lang="ja-JP" altLang="en-US" sz="1400" dirty="0" smtClean="0"/>
                        <a:t>以下においては、適切な感染防止</a:t>
                      </a:r>
                      <a:endParaRPr kumimoji="1" lang="en-US" altLang="ja-JP" sz="1400" dirty="0" smtClean="0"/>
                    </a:p>
                    <a:p>
                      <a:pPr marL="72000">
                        <a:spcBef>
                          <a:spcPts val="600"/>
                        </a:spcBef>
                      </a:pPr>
                      <a:r>
                        <a:rPr kumimoji="1" lang="ja-JP" altLang="en-US" sz="1400" dirty="0" smtClean="0"/>
                        <a:t>　　対策を施した上での営業</a:t>
                      </a:r>
                      <a:endParaRPr kumimoji="1" lang="ja-JP" altLang="en-US" sz="1400" dirty="0"/>
                    </a:p>
                  </a:txBody>
                  <a:tcPr/>
                </a:tc>
                <a:tc vMerge="1">
                  <a:txBody>
                    <a:bodyPr/>
                    <a:lstStyle/>
                    <a:p>
                      <a:pPr marL="72000" marR="0" lvl="0" indent="0" algn="l" defTabSz="914400" rtl="0" eaLnBrk="1" fontAlgn="auto" latinLnBrk="0" hangingPunct="1">
                        <a:lnSpc>
                          <a:spcPct val="100000"/>
                        </a:lnSpc>
                        <a:spcBef>
                          <a:spcPts val="600"/>
                        </a:spcBef>
                        <a:spcAft>
                          <a:spcPts val="0"/>
                        </a:spcAft>
                        <a:buClrTx/>
                        <a:buSzTx/>
                        <a:buFontTx/>
                        <a:buNone/>
                        <a:tabLst/>
                        <a:defRPr/>
                      </a:pPr>
                      <a:endParaRPr kumimoji="1" lang="en-US" altLang="ja-JP" sz="1400" b="1" dirty="0" smtClean="0"/>
                    </a:p>
                  </a:txBody>
                  <a:tcPr/>
                </a:tc>
                <a:extLst>
                  <a:ext uri="{0D108BD9-81ED-4DB2-BD59-A6C34878D82A}">
                    <a16:rowId xmlns:a16="http://schemas.microsoft.com/office/drawing/2014/main" val="676711516"/>
                  </a:ext>
                </a:extLst>
              </a:tr>
            </a:tbl>
          </a:graphicData>
        </a:graphic>
      </p:graphicFrame>
      <p:sp>
        <p:nvSpPr>
          <p:cNvPr id="4" name="テキスト ボックス 3"/>
          <p:cNvSpPr txBox="1"/>
          <p:nvPr/>
        </p:nvSpPr>
        <p:spPr>
          <a:xfrm>
            <a:off x="360609" y="211566"/>
            <a:ext cx="10868865" cy="369332"/>
          </a:xfrm>
          <a:prstGeom prst="rect">
            <a:avLst/>
          </a:prstGeom>
          <a:noFill/>
        </p:spPr>
        <p:txBody>
          <a:bodyPr wrap="square" rtlCol="0">
            <a:spAutoFit/>
          </a:bodyPr>
          <a:lstStyle/>
          <a:p>
            <a:r>
              <a:rPr kumimoji="1" lang="ja-JP" altLang="en-US" b="1" dirty="0" smtClean="0"/>
              <a:t>（２）</a:t>
            </a:r>
            <a:r>
              <a:rPr lang="ja-JP" altLang="en-US" b="1" dirty="0" smtClean="0"/>
              <a:t>特措法</a:t>
            </a:r>
            <a:r>
              <a:rPr lang="ja-JP" altLang="en-US" b="1" dirty="0"/>
              <a:t>によらない協力依頼を行う</a:t>
            </a:r>
            <a:r>
              <a:rPr lang="ja-JP" altLang="en-US" b="1" dirty="0" smtClean="0"/>
              <a:t>施設（床面積</a:t>
            </a:r>
            <a:r>
              <a:rPr lang="ja-JP" altLang="en-US" b="1" dirty="0"/>
              <a:t>の合計が</a:t>
            </a:r>
            <a:r>
              <a:rPr lang="en-US" altLang="ja-JP" b="1" dirty="0"/>
              <a:t>1,000㎡</a:t>
            </a:r>
            <a:r>
              <a:rPr lang="ja-JP" altLang="en-US" b="1" dirty="0"/>
              <a:t>以下の下記の</a:t>
            </a:r>
            <a:r>
              <a:rPr lang="ja-JP" altLang="en-US" b="1" dirty="0" smtClean="0"/>
              <a:t>施設）</a:t>
            </a:r>
            <a:endParaRPr kumimoji="1" lang="ja-JP" altLang="en-US" b="1" dirty="0"/>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38329C25-BD09-4AEE-90D6-E5269A43C3B5}" type="slidenum">
              <a:rPr kumimoji="1" lang="ja-JP" altLang="en-US" sz="1400" smtClean="0"/>
              <a:t>7</a:t>
            </a:fld>
            <a:endParaRPr kumimoji="1" lang="ja-JP" altLang="en-US" sz="1400" dirty="0"/>
          </a:p>
        </p:txBody>
      </p:sp>
      <p:sp>
        <p:nvSpPr>
          <p:cNvPr id="5" name="テキスト ボックス 4"/>
          <p:cNvSpPr txBox="1"/>
          <p:nvPr/>
        </p:nvSpPr>
        <p:spPr>
          <a:xfrm>
            <a:off x="365974" y="4044257"/>
            <a:ext cx="7495504" cy="369332"/>
          </a:xfrm>
          <a:prstGeom prst="rect">
            <a:avLst/>
          </a:prstGeom>
          <a:noFill/>
        </p:spPr>
        <p:txBody>
          <a:bodyPr wrap="square" rtlCol="0">
            <a:spAutoFit/>
          </a:bodyPr>
          <a:lstStyle/>
          <a:p>
            <a:r>
              <a:rPr kumimoji="1" lang="ja-JP" altLang="en-US" b="1" dirty="0" smtClean="0"/>
              <a:t>○</a:t>
            </a:r>
            <a:r>
              <a:rPr kumimoji="1" lang="ja-JP" altLang="en-US" b="1" u="sng" dirty="0" smtClean="0"/>
              <a:t>スーパー</a:t>
            </a:r>
            <a:r>
              <a:rPr lang="ja-JP" altLang="en-US" b="1" u="sng" dirty="0" smtClean="0"/>
              <a:t>マーケット等における感染拡大防止に向けた協力の要請</a:t>
            </a:r>
            <a:r>
              <a:rPr lang="ja-JP" altLang="en-US" b="1" dirty="0"/>
              <a:t>　　</a:t>
            </a:r>
            <a:r>
              <a:rPr lang="ja-JP" altLang="en-US" b="1" dirty="0" smtClean="0"/>
              <a:t>　</a:t>
            </a:r>
            <a:endParaRPr kumimoji="1" lang="ja-JP" altLang="en-US" b="1" dirty="0"/>
          </a:p>
        </p:txBody>
      </p:sp>
      <p:sp>
        <p:nvSpPr>
          <p:cNvPr id="7" name="正方形/長方形 6"/>
          <p:cNvSpPr/>
          <p:nvPr/>
        </p:nvSpPr>
        <p:spPr>
          <a:xfrm>
            <a:off x="476519" y="4413589"/>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bg1"/>
                </a:solidFill>
                <a:latin typeface="Meiryo UI" panose="020B0604030504040204" pitchFamily="50" charset="-128"/>
                <a:ea typeface="Meiryo UI" panose="020B0604030504040204" pitchFamily="50" charset="-128"/>
              </a:rPr>
              <a:t>１　事業者に対する要請</a:t>
            </a:r>
          </a:p>
        </p:txBody>
      </p:sp>
      <p:sp>
        <p:nvSpPr>
          <p:cNvPr id="8" name="テキスト ボックス 7"/>
          <p:cNvSpPr txBox="1"/>
          <p:nvPr/>
        </p:nvSpPr>
        <p:spPr>
          <a:xfrm>
            <a:off x="746975" y="4812583"/>
            <a:ext cx="7997780" cy="954107"/>
          </a:xfrm>
          <a:prstGeom prst="rect">
            <a:avLst/>
          </a:prstGeom>
          <a:noFill/>
        </p:spPr>
        <p:txBody>
          <a:bodyPr wrap="square" rtlCol="0">
            <a:spAutoFit/>
          </a:bodyPr>
          <a:lstStyle/>
          <a:p>
            <a:r>
              <a:rPr kumimoji="1" lang="ja-JP" altLang="en-US" sz="1400" dirty="0" smtClean="0"/>
              <a:t>○</a:t>
            </a:r>
            <a:r>
              <a:rPr lang="ja-JP" altLang="en-US" sz="1400" dirty="0">
                <a:latin typeface="Meiryo UI" panose="020B0604030504040204" pitchFamily="50" charset="-128"/>
                <a:ea typeface="Meiryo UI" panose="020B0604030504040204" pitchFamily="50" charset="-128"/>
              </a:rPr>
              <a:t>妊婦・高齢者・</a:t>
            </a:r>
            <a:r>
              <a:rPr lang="ja-JP" altLang="en-US" sz="1400" dirty="0" err="1">
                <a:latin typeface="Meiryo UI" panose="020B0604030504040204" pitchFamily="50" charset="-128"/>
                <a:ea typeface="Meiryo UI" panose="020B0604030504040204" pitchFamily="50" charset="-128"/>
              </a:rPr>
              <a:t>障がい</a:t>
            </a:r>
            <a:r>
              <a:rPr lang="ja-JP" altLang="en-US" sz="1400" dirty="0">
                <a:latin typeface="Meiryo UI" panose="020B0604030504040204" pitchFamily="50" charset="-128"/>
                <a:ea typeface="Meiryo UI" panose="020B0604030504040204" pitchFamily="50" charset="-128"/>
              </a:rPr>
              <a:t>者・ヘルプマークを付けた方が優先的に入店できる時間帯</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１時間程度</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の</a:t>
            </a:r>
            <a:r>
              <a:rPr lang="ja-JP" altLang="en-US" sz="1400" dirty="0" smtClean="0">
                <a:latin typeface="Meiryo UI" panose="020B0604030504040204" pitchFamily="50" charset="-128"/>
                <a:ea typeface="Meiryo UI" panose="020B0604030504040204" pitchFamily="50" charset="-128"/>
              </a:rPr>
              <a:t>設定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○レジの行列で並ぶ位置の指定</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○曜日・時間帯による特売やポイントアップのできる限りのとりやめ</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○利用者同士の距離が２ｍ程度を保てないなど、混雑時の入場制限を実施</a:t>
            </a:r>
            <a:endParaRPr kumimoji="1" lang="ja-JP" altLang="en-US" sz="1400" dirty="0"/>
          </a:p>
        </p:txBody>
      </p:sp>
      <p:sp>
        <p:nvSpPr>
          <p:cNvPr id="9" name="正方形/長方形 8"/>
          <p:cNvSpPr/>
          <p:nvPr/>
        </p:nvSpPr>
        <p:spPr>
          <a:xfrm>
            <a:off x="476519" y="5812857"/>
            <a:ext cx="2104621" cy="36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Meiryo UI" panose="020B0604030504040204" pitchFamily="50" charset="-128"/>
                <a:ea typeface="Meiryo UI" panose="020B0604030504040204" pitchFamily="50" charset="-128"/>
              </a:rPr>
              <a:t>２　府民に</a:t>
            </a:r>
            <a:r>
              <a:rPr lang="ja-JP" altLang="en-US" sz="1400" dirty="0">
                <a:solidFill>
                  <a:schemeClr val="bg1"/>
                </a:solidFill>
                <a:latin typeface="Meiryo UI" panose="020B0604030504040204" pitchFamily="50" charset="-128"/>
                <a:ea typeface="Meiryo UI" panose="020B0604030504040204" pitchFamily="50" charset="-128"/>
              </a:rPr>
              <a:t>対する要請</a:t>
            </a:r>
          </a:p>
        </p:txBody>
      </p:sp>
      <p:sp>
        <p:nvSpPr>
          <p:cNvPr id="10" name="テキスト ボックス 9"/>
          <p:cNvSpPr txBox="1"/>
          <p:nvPr/>
        </p:nvSpPr>
        <p:spPr>
          <a:xfrm>
            <a:off x="746975" y="6180657"/>
            <a:ext cx="533185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rPr>
              <a:t>○家族連れを避け、必要最小限度の人数で買い物に行くこと</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○入店の際は、マスクの着用など咳エチケットに留意すること</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53658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2292</Words>
  <PresentationFormat>ワイド画面</PresentationFormat>
  <Paragraphs>188</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Meiryo UI</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2020-05-05T06:07:22Z</cp:lastPrinted>
  <dcterms:created xsi:type="dcterms:W3CDTF">2020-04-06T02:06:27Z</dcterms:created>
  <dcterms:modified xsi:type="dcterms:W3CDTF">2020-05-28T04:16:46Z</dcterms:modified>
</cp:coreProperties>
</file>