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7" r:id="rId6"/>
    <p:sldId id="264" r:id="rId7"/>
    <p:sldId id="272" r:id="rId8"/>
    <p:sldId id="271" r:id="rId9"/>
    <p:sldId id="265" r:id="rId10"/>
    <p:sldId id="266" r:id="rId11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1423-5716-49C5-BA0B-68D6AF06BD5A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2B63-51E7-4026-98EE-C7D0E28CF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1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9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2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8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1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5" y="198585"/>
            <a:ext cx="836261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大阪府における感染拡大防止に向けた取組</a:t>
            </a:r>
            <a:r>
              <a:rPr lang="ja-JP" altLang="en-US" sz="2400" b="1" dirty="0" smtClean="0"/>
              <a:t>み（概要）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052" y="881543"/>
            <a:ext cx="11791091" cy="579389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   ①　区域　</a:t>
            </a:r>
            <a:r>
              <a:rPr lang="ja-JP" altLang="en-US" sz="2000" b="1" u="sng" dirty="0" smtClean="0"/>
              <a:t>大阪府全域</a:t>
            </a:r>
            <a:endParaRPr lang="en-US" altLang="ja-JP" sz="2000" b="1" u="sng" dirty="0" smtClean="0"/>
          </a:p>
          <a:p>
            <a:pPr>
              <a:lnSpc>
                <a:spcPts val="1000"/>
              </a:lnSpc>
            </a:pPr>
            <a:r>
              <a:rPr lang="ja-JP" altLang="en-US" sz="2000" b="1" dirty="0"/>
              <a:t>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   ②　期間　</a:t>
            </a:r>
            <a:r>
              <a:rPr lang="ja-JP" altLang="en-US" sz="2000" b="1" u="sng" dirty="0" smtClean="0"/>
              <a:t>令和２年５月</a:t>
            </a:r>
            <a:r>
              <a:rPr lang="ja-JP" altLang="en-US" sz="2000" b="1" u="sng" smtClean="0"/>
              <a:t>２３日</a:t>
            </a:r>
            <a:r>
              <a:rPr lang="ja-JP" altLang="en-US" sz="2000" b="1" u="sng" smtClean="0"/>
              <a:t>から令和２年５月</a:t>
            </a:r>
            <a:r>
              <a:rPr lang="ja-JP" altLang="en-US" sz="2000" b="1" u="sng" dirty="0" smtClean="0"/>
              <a:t>２９日</a:t>
            </a:r>
            <a:endParaRPr lang="en-US" altLang="ja-JP" sz="2000" b="1" dirty="0" smtClean="0"/>
          </a:p>
          <a:p>
            <a:pPr>
              <a:lnSpc>
                <a:spcPts val="1000"/>
              </a:lnSpc>
            </a:pPr>
            <a:r>
              <a:rPr lang="ja-JP" altLang="en-US" sz="2000" b="1" dirty="0" smtClean="0"/>
              <a:t>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   ③　実施内容　 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緊急事態宣言の区域解除を受けて、これまで実施してきた緊急事態措置を原則解除</a:t>
            </a:r>
            <a:endParaRPr lang="en-US" altLang="ja-JP" sz="2000" b="1" dirty="0" smtClean="0"/>
          </a:p>
          <a:p>
            <a:r>
              <a:rPr lang="en-US" altLang="ja-JP" sz="2000" b="1" dirty="0" smtClean="0"/>
              <a:t>     </a:t>
            </a:r>
            <a:r>
              <a:rPr lang="ja-JP" altLang="en-US" sz="2000" b="1" dirty="0" smtClean="0"/>
              <a:t>　　</a:t>
            </a:r>
            <a:r>
              <a:rPr lang="ja-JP" altLang="en-US" dirty="0" smtClean="0"/>
              <a:t>ただし、府内で未だ感染者が確認され、確立された治療法やワクチンもないことから、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府民や事業者などに、適切</a:t>
            </a:r>
            <a:r>
              <a:rPr lang="ja-JP" altLang="en-US" dirty="0"/>
              <a:t>な感染予防対策の実施とともに</a:t>
            </a:r>
            <a:r>
              <a:rPr lang="ja-JP" altLang="en-US" dirty="0" smtClean="0"/>
              <a:t>、感染者</a:t>
            </a:r>
            <a:r>
              <a:rPr lang="ja-JP" altLang="en-US" dirty="0"/>
              <a:t>発生に</a:t>
            </a:r>
            <a:r>
              <a:rPr lang="ja-JP" altLang="en-US" dirty="0" smtClean="0"/>
              <a:t>備えた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「大阪</a:t>
            </a:r>
            <a:r>
              <a:rPr lang="ja-JP" altLang="en-US" dirty="0"/>
              <a:t>コロナ追跡</a:t>
            </a:r>
            <a:r>
              <a:rPr lang="ja-JP" altLang="en-US" dirty="0" smtClean="0"/>
              <a:t>システム」登録・利用</a:t>
            </a:r>
            <a:r>
              <a:rPr lang="ja-JP" altLang="en-US" dirty="0"/>
              <a:t>の</a:t>
            </a:r>
            <a:r>
              <a:rPr lang="ja-JP" altLang="en-US" dirty="0" smtClean="0"/>
              <a:t>協力を要請。あわせて、以下の内容の協力を要請。</a:t>
            </a:r>
            <a:endParaRPr lang="en-US" altLang="ja-JP" dirty="0" smtClean="0"/>
          </a:p>
          <a:p>
            <a:pPr>
              <a:lnSpc>
                <a:spcPts val="500"/>
              </a:lnSpc>
            </a:pPr>
            <a:endParaRPr lang="en-US" altLang="ja-JP" dirty="0" smtClean="0"/>
          </a:p>
          <a:p>
            <a:r>
              <a:rPr lang="ja-JP" altLang="en-US" sz="2000" dirty="0"/>
              <a:t>　　</a:t>
            </a:r>
            <a:r>
              <a:rPr lang="ja-JP" altLang="en-US" sz="2000" dirty="0" smtClean="0"/>
              <a:t>●</a:t>
            </a:r>
            <a:r>
              <a:rPr lang="ja-JP" altLang="en-US" sz="2000" b="1" u="sng" dirty="0" smtClean="0"/>
              <a:t>外出に</a:t>
            </a:r>
            <a:r>
              <a:rPr lang="ja-JP" altLang="en-US" sz="2000" b="1" u="sng" dirty="0"/>
              <a:t>ついて</a:t>
            </a:r>
            <a:r>
              <a:rPr lang="ja-JP" altLang="en-US" sz="1600" dirty="0"/>
              <a:t>（特措法第</a:t>
            </a:r>
            <a:r>
              <a:rPr lang="en-US" altLang="ja-JP" sz="1600" dirty="0"/>
              <a:t>24</a:t>
            </a:r>
            <a:r>
              <a:rPr lang="ja-JP" altLang="en-US" sz="1600" dirty="0"/>
              <a:t>条第</a:t>
            </a:r>
            <a:r>
              <a:rPr lang="en-US" altLang="ja-JP" sz="1600" dirty="0"/>
              <a:t>9</a:t>
            </a:r>
            <a:r>
              <a:rPr lang="ja-JP" altLang="en-US" sz="1600" dirty="0"/>
              <a:t>項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r>
              <a:rPr lang="ja-JP" altLang="en-US" sz="2000" dirty="0" smtClean="0"/>
              <a:t>　　　</a:t>
            </a:r>
            <a:r>
              <a:rPr lang="ja-JP" altLang="en-US" sz="2000" dirty="0"/>
              <a:t> </a:t>
            </a:r>
            <a:r>
              <a:rPr lang="ja-JP" altLang="en-US" dirty="0" smtClean="0"/>
              <a:t>府民に対し、感染拡大を予防する「</a:t>
            </a:r>
            <a:r>
              <a:rPr lang="ja-JP" altLang="en-US" dirty="0"/>
              <a:t>新しい生活様式」の実践の継続について協力</a:t>
            </a:r>
            <a:r>
              <a:rPr lang="ja-JP" altLang="en-US" dirty="0" smtClean="0"/>
              <a:t>を要請。</a:t>
            </a:r>
            <a:endParaRPr lang="en-US" altLang="ja-JP" dirty="0" smtClean="0"/>
          </a:p>
          <a:p>
            <a:r>
              <a:rPr lang="ja-JP" altLang="en-US" dirty="0" smtClean="0"/>
              <a:t>　　　  その際、特に次の内容について協力を要請。</a:t>
            </a:r>
            <a:endParaRPr lang="ja-JP" altLang="en-US" dirty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　　　　１．接待</a:t>
            </a:r>
            <a:r>
              <a:rPr lang="ja-JP" altLang="en-US" dirty="0"/>
              <a:t>を伴う飲食店など、これまでにクラスターが発生した施設や「三つの密」を避けること</a:t>
            </a:r>
          </a:p>
          <a:p>
            <a:pPr>
              <a:lnSpc>
                <a:spcPts val="2000"/>
              </a:lnSpc>
            </a:pPr>
            <a:r>
              <a:rPr lang="ja-JP" altLang="en-US" dirty="0" smtClean="0"/>
              <a:t>　　　</a:t>
            </a:r>
            <a:r>
              <a:rPr lang="ja-JP" altLang="en-US" dirty="0"/>
              <a:t>　</a:t>
            </a:r>
            <a:r>
              <a:rPr lang="ja-JP" altLang="en-US" dirty="0" smtClean="0"/>
              <a:t>２．不要</a:t>
            </a:r>
            <a:r>
              <a:rPr lang="ja-JP" altLang="en-US" dirty="0"/>
              <a:t>不急のレジャーなど、府県をまたいだ移動</a:t>
            </a:r>
            <a:r>
              <a:rPr lang="ja-JP" altLang="en-US" dirty="0" smtClean="0"/>
              <a:t>を控えること</a:t>
            </a: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dirty="0"/>
              <a:t>　　　　　　</a:t>
            </a:r>
            <a:endParaRPr lang="en-US" altLang="ja-JP" sz="2000" b="1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●</a:t>
            </a:r>
            <a:r>
              <a:rPr lang="ja-JP" altLang="en-US" sz="2000" b="1" u="sng" dirty="0" smtClean="0"/>
              <a:t>イベントの開催について</a:t>
            </a:r>
            <a:r>
              <a:rPr lang="ja-JP" altLang="en-US" sz="1600" dirty="0"/>
              <a:t>（特措法第</a:t>
            </a:r>
            <a:r>
              <a:rPr lang="en-US" altLang="ja-JP" sz="1600" dirty="0"/>
              <a:t>24</a:t>
            </a:r>
            <a:r>
              <a:rPr lang="ja-JP" altLang="en-US" sz="1600" dirty="0"/>
              <a:t>条第</a:t>
            </a:r>
            <a:r>
              <a:rPr lang="en-US" altLang="ja-JP" sz="1600" dirty="0"/>
              <a:t>9</a:t>
            </a:r>
            <a:r>
              <a:rPr lang="ja-JP" altLang="en-US" sz="1600" dirty="0"/>
              <a:t>項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　 </a:t>
            </a:r>
            <a:r>
              <a:rPr lang="ja-JP" altLang="en-US" dirty="0" smtClean="0"/>
              <a:t>全国</a:t>
            </a:r>
            <a:r>
              <a:rPr lang="ja-JP" altLang="en-US" dirty="0"/>
              <a:t>の緊急事態宣言終了日までは、規模を縮小</a:t>
            </a:r>
            <a:r>
              <a:rPr lang="ja-JP" altLang="en-US" dirty="0" smtClean="0"/>
              <a:t>した開催の協力を</a:t>
            </a:r>
            <a:r>
              <a:rPr lang="ja-JP" altLang="en-US" dirty="0"/>
              <a:t>要請</a:t>
            </a:r>
            <a:endParaRPr lang="en-US" altLang="ja-JP" dirty="0" smtClean="0"/>
          </a:p>
          <a:p>
            <a:r>
              <a:rPr lang="ja-JP" altLang="en-US" dirty="0" smtClean="0"/>
              <a:t>　　　  全国の緊急事態宣言終了日以降、全国的かつ大規模な催物の開催は、リスクへの対応が伴わない場合、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     自粛の協力を</a:t>
            </a:r>
            <a:r>
              <a:rPr lang="ja-JP" altLang="en-US" dirty="0"/>
              <a:t>要請</a:t>
            </a:r>
          </a:p>
          <a:p>
            <a:pPr>
              <a:lnSpc>
                <a:spcPts val="1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endParaRPr lang="en-US" altLang="ja-JP" sz="2000" b="1" dirty="0"/>
          </a:p>
          <a:p>
            <a:r>
              <a:rPr lang="ja-JP" altLang="en-US" sz="2000" b="1" dirty="0" smtClean="0"/>
              <a:t>　</a:t>
            </a:r>
            <a:r>
              <a:rPr lang="ja-JP" altLang="en-US" sz="2000" b="1" dirty="0"/>
              <a:t>　●</a:t>
            </a:r>
            <a:r>
              <a:rPr lang="ja-JP" altLang="en-US" sz="2000" b="1" u="sng" dirty="0"/>
              <a:t>施設の</a:t>
            </a:r>
            <a:r>
              <a:rPr lang="ja-JP" altLang="en-US" sz="2000" b="1" u="sng" dirty="0" smtClean="0"/>
              <a:t>使用につい</a:t>
            </a:r>
            <a:r>
              <a:rPr lang="ja-JP" altLang="en-US" sz="2000" b="1" u="sng" dirty="0"/>
              <a:t>て</a:t>
            </a:r>
            <a:endParaRPr lang="en-US" altLang="ja-JP" sz="1600" b="1" dirty="0" smtClean="0"/>
          </a:p>
          <a:p>
            <a:r>
              <a:rPr lang="ja-JP" altLang="en-US" sz="2000" b="1" dirty="0" smtClean="0"/>
              <a:t>　　　 </a:t>
            </a:r>
            <a:r>
              <a:rPr lang="ja-JP" altLang="en-US" dirty="0" smtClean="0"/>
              <a:t>全国でクラスターが発生した施設は、施設の使用制限等を要請</a:t>
            </a:r>
            <a:r>
              <a:rPr lang="ja-JP" altLang="en-US" sz="1600" dirty="0"/>
              <a:t>（特措法第</a:t>
            </a:r>
            <a:r>
              <a:rPr lang="en-US" altLang="ja-JP" sz="1600" dirty="0"/>
              <a:t>24</a:t>
            </a:r>
            <a:r>
              <a:rPr lang="ja-JP" altLang="en-US" sz="1600" dirty="0"/>
              <a:t>条第</a:t>
            </a:r>
            <a:r>
              <a:rPr lang="en-US" altLang="ja-JP" sz="1600" dirty="0"/>
              <a:t>9</a:t>
            </a:r>
            <a:r>
              <a:rPr lang="ja-JP" altLang="en-US" sz="1600" dirty="0"/>
              <a:t>項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  上記以外の施設は、施設の使用制限等の要請を解除</a:t>
            </a: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1</a:t>
            </a:fld>
            <a:endParaRPr kumimoji="1" lang="ja-JP" altLang="en-US" sz="1400" dirty="0"/>
          </a:p>
        </p:txBody>
      </p:sp>
      <p:sp>
        <p:nvSpPr>
          <p:cNvPr id="4" name="正方形/長方形 3"/>
          <p:cNvSpPr/>
          <p:nvPr/>
        </p:nvSpPr>
        <p:spPr>
          <a:xfrm>
            <a:off x="2169994" y="1746605"/>
            <a:ext cx="9635319" cy="314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2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9C25-BD09-4AEE-90D6-E5269A43C3B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90" y="128648"/>
            <a:ext cx="1132251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新しい生活様式」の</a:t>
            </a:r>
            <a:r>
              <a:rPr lang="ja-JP" altLang="en-US" b="1" dirty="0" smtClean="0"/>
              <a:t>実践例　</a:t>
            </a:r>
            <a:r>
              <a:rPr lang="ja-JP" altLang="en-US" sz="1400" b="1" dirty="0" smtClean="0"/>
              <a:t>（</a:t>
            </a:r>
            <a:r>
              <a:rPr lang="en-US" altLang="ja-JP" sz="1400" b="1" dirty="0" smtClean="0"/>
              <a:t>5/4</a:t>
            </a:r>
            <a:r>
              <a:rPr lang="ja-JP" altLang="en-US" sz="1400" b="1" dirty="0" smtClean="0"/>
              <a:t>国の専門家会議「新型コロナウイルス感染症対策の状況分析・提言」より抜粋）　　　　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18521" y="120191"/>
            <a:ext cx="13141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【</a:t>
            </a:r>
            <a:r>
              <a:rPr lang="ja-JP" altLang="en-US" b="1" dirty="0" smtClean="0"/>
              <a:t>別紙</a:t>
            </a:r>
            <a:r>
              <a:rPr lang="en-US" altLang="ja-JP" b="1" dirty="0" smtClean="0"/>
              <a:t>】</a:t>
            </a:r>
            <a:r>
              <a:rPr lang="ja-JP" altLang="en-US" b="1" dirty="0" smtClean="0"/>
              <a:t>　　　</a:t>
            </a:r>
            <a:endParaRPr kumimoji="1" lang="ja-JP" altLang="en-US" b="1" dirty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21876" y="601735"/>
            <a:ext cx="9812161" cy="60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6" y="283335"/>
            <a:ext cx="486879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外出について</a:t>
            </a:r>
            <a:r>
              <a:rPr lang="ja-JP" altLang="en-US" sz="1600" dirty="0"/>
              <a:t>（特措法第</a:t>
            </a:r>
            <a:r>
              <a:rPr lang="en-US" altLang="ja-JP" sz="1600" dirty="0"/>
              <a:t>24</a:t>
            </a:r>
            <a:r>
              <a:rPr lang="ja-JP" altLang="en-US" sz="1600" dirty="0"/>
              <a:t>条第</a:t>
            </a:r>
            <a:r>
              <a:rPr lang="en-US" altLang="ja-JP" sz="1600" dirty="0"/>
              <a:t>9</a:t>
            </a:r>
            <a:r>
              <a:rPr lang="ja-JP" altLang="en-US" sz="1600" dirty="0"/>
              <a:t>項</a:t>
            </a:r>
            <a:r>
              <a:rPr lang="ja-JP" altLang="en-US" sz="1600" dirty="0" smtClean="0"/>
              <a:t>）</a:t>
            </a:r>
            <a:endParaRPr lang="ja-JP" altLang="en-US" sz="1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9243" y="954163"/>
            <a:ext cx="11681138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u="sng" dirty="0" smtClean="0"/>
              <a:t>府民に対し、感染拡大を予防する「新しい生活様式」の実践の継続について協力を</a:t>
            </a:r>
            <a:r>
              <a:rPr lang="ja-JP" altLang="en-US" sz="2000" b="1" u="sng" dirty="0"/>
              <a:t>要請</a:t>
            </a:r>
            <a:r>
              <a:rPr lang="ja-JP" altLang="en-US" sz="2000" b="1" dirty="0" smtClean="0"/>
              <a:t>。</a:t>
            </a:r>
            <a:endParaRPr lang="en-US" altLang="ja-JP" sz="2000" b="1" dirty="0" smtClean="0"/>
          </a:p>
          <a:p>
            <a:r>
              <a:rPr kumimoji="1" lang="ja-JP" altLang="en-US" sz="2000" b="1" dirty="0"/>
              <a:t>　</a:t>
            </a:r>
            <a:r>
              <a:rPr kumimoji="1" lang="ja-JP" altLang="en-US" sz="2000" b="1" dirty="0" smtClean="0"/>
              <a:t>その際、特に次の内容</a:t>
            </a:r>
            <a:r>
              <a:rPr lang="ja-JP" altLang="en-US" sz="2000" b="1" dirty="0" smtClean="0"/>
              <a:t>について協力を要請。</a:t>
            </a:r>
            <a:endParaRPr kumimoji="1" lang="en-US" altLang="ja-JP" sz="2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243" y="1852807"/>
            <a:ext cx="11500833" cy="16055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altLang="ja-JP" b="1" dirty="0" smtClean="0"/>
              <a:t>【</a:t>
            </a:r>
            <a:r>
              <a:rPr lang="ja-JP" altLang="en-US" b="1" dirty="0" smtClean="0"/>
              <a:t>協力要請の内容</a:t>
            </a:r>
            <a:r>
              <a:rPr lang="en-US" altLang="ja-JP" b="1" dirty="0" smtClean="0"/>
              <a:t>】</a:t>
            </a:r>
          </a:p>
          <a:p>
            <a:pPr>
              <a:lnSpc>
                <a:spcPts val="1000"/>
              </a:lnSpc>
            </a:pPr>
            <a:endParaRPr lang="en-US" altLang="ja-JP" b="1" dirty="0" smtClean="0"/>
          </a:p>
          <a:p>
            <a:r>
              <a:rPr lang="ja-JP" altLang="en-US" b="1" dirty="0" smtClean="0"/>
              <a:t>　１．接待</a:t>
            </a:r>
            <a:r>
              <a:rPr lang="ja-JP" altLang="en-US" b="1" dirty="0"/>
              <a:t>を伴う飲食店など</a:t>
            </a:r>
            <a:r>
              <a:rPr lang="ja-JP" altLang="en-US" b="1" dirty="0" smtClean="0"/>
              <a:t>、これまでにクラスターが発生した施設や「</a:t>
            </a:r>
            <a:r>
              <a:rPr lang="ja-JP" altLang="en-US" b="1" dirty="0"/>
              <a:t>三つの密</a:t>
            </a:r>
            <a:r>
              <a:rPr lang="ja-JP" altLang="en-US" b="1" dirty="0" smtClean="0"/>
              <a:t>」を避けること</a:t>
            </a:r>
            <a:endParaRPr lang="en-US" altLang="ja-JP" b="1" dirty="0"/>
          </a:p>
          <a:p>
            <a:endParaRPr lang="en-US" altLang="ja-JP" b="1" dirty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２．不要</a:t>
            </a:r>
            <a:r>
              <a:rPr lang="ja-JP" altLang="en-US" b="1" dirty="0"/>
              <a:t>不急</a:t>
            </a:r>
            <a:r>
              <a:rPr lang="ja-JP" altLang="en-US" b="1" dirty="0" smtClean="0"/>
              <a:t>のレジャーなど</a:t>
            </a:r>
            <a:r>
              <a:rPr lang="ja-JP" altLang="en-US" b="1" dirty="0"/>
              <a:t>、府県をまたいだ移動</a:t>
            </a:r>
            <a:r>
              <a:rPr lang="ja-JP" altLang="en-US" b="1" dirty="0" smtClean="0"/>
              <a:t>を控えること </a:t>
            </a:r>
            <a:endParaRPr lang="en-US" altLang="ja-JP" b="1" dirty="0" smtClean="0"/>
          </a:p>
          <a:p>
            <a:endParaRPr lang="en-US" altLang="ja-JP" b="1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17163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2</a:t>
            </a:fld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244" y="3839891"/>
            <a:ext cx="11500833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b="1" dirty="0" smtClean="0">
                <a:latin typeface="+mn-ea"/>
              </a:rPr>
              <a:t>　「</a:t>
            </a:r>
            <a:r>
              <a:rPr lang="ja-JP" altLang="en-US" b="1" dirty="0">
                <a:latin typeface="+mn-ea"/>
              </a:rPr>
              <a:t>新しい生活様式」の</a:t>
            </a:r>
            <a:r>
              <a:rPr lang="ja-JP" altLang="en-US" b="1" dirty="0" smtClean="0">
                <a:latin typeface="+mn-ea"/>
              </a:rPr>
              <a:t>実践例</a:t>
            </a:r>
            <a:endParaRPr lang="en-US" altLang="ja-JP" dirty="0" smtClean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</a:t>
            </a:r>
            <a:r>
              <a:rPr lang="ja-JP" altLang="en-US" dirty="0" smtClean="0">
                <a:latin typeface="+mn-ea"/>
              </a:rPr>
              <a:t>①</a:t>
            </a:r>
            <a:r>
              <a:rPr lang="ja-JP" altLang="en-US" dirty="0">
                <a:latin typeface="+mn-ea"/>
              </a:rPr>
              <a:t>身体的距離の確保（人との間隔はできるだけ２ｍ確保）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</a:t>
            </a:r>
            <a:r>
              <a:rPr lang="ja-JP" altLang="en-US" dirty="0" smtClean="0">
                <a:latin typeface="+mn-ea"/>
              </a:rPr>
              <a:t>②</a:t>
            </a:r>
            <a:r>
              <a:rPr lang="ja-JP" altLang="en-US" dirty="0">
                <a:latin typeface="+mn-ea"/>
              </a:rPr>
              <a:t>マスクの着用（症状がなくてもマスクを着用）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③手洗い（家に帰ったらまず手や顔を洗う。手洗いは</a:t>
            </a:r>
            <a:r>
              <a:rPr lang="en-US" altLang="ja-JP" dirty="0">
                <a:latin typeface="+mn-ea"/>
              </a:rPr>
              <a:t>30</a:t>
            </a:r>
            <a:r>
              <a:rPr lang="ja-JP" altLang="en-US" dirty="0">
                <a:latin typeface="+mn-ea"/>
              </a:rPr>
              <a:t>秒程度かけて水と石けんで丁寧に洗う）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④在宅勤務（テレワーク）等の取組みを</a:t>
            </a:r>
            <a:r>
              <a:rPr lang="ja-JP" altLang="en-US" dirty="0" smtClean="0">
                <a:latin typeface="+mn-ea"/>
              </a:rPr>
              <a:t>推進</a:t>
            </a:r>
            <a:endParaRPr lang="en-US" altLang="ja-JP" b="1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b="1" dirty="0">
                <a:latin typeface="+mn-ea"/>
              </a:rPr>
              <a:t>　　　</a:t>
            </a:r>
            <a:r>
              <a:rPr lang="ja-JP" altLang="en-US" dirty="0">
                <a:latin typeface="+mn-ea"/>
              </a:rPr>
              <a:t>⑤「大阪コロナ追跡システム」への登録・</a:t>
            </a:r>
            <a:r>
              <a:rPr lang="ja-JP" altLang="en-US" dirty="0" smtClean="0">
                <a:latin typeface="+mn-ea"/>
              </a:rPr>
              <a:t>利用</a:t>
            </a:r>
            <a:r>
              <a:rPr lang="ja-JP" altLang="en-US" b="1" dirty="0">
                <a:latin typeface="+mn-ea"/>
              </a:rPr>
              <a:t>　　</a:t>
            </a:r>
            <a:r>
              <a:rPr lang="ja-JP" altLang="en-US" dirty="0" smtClean="0">
                <a:latin typeface="+mn-ea"/>
              </a:rPr>
              <a:t>など</a:t>
            </a:r>
            <a:r>
              <a:rPr lang="ja-JP" altLang="en-US" b="1" dirty="0" smtClean="0">
                <a:latin typeface="+mn-ea"/>
              </a:rPr>
              <a:t>　　</a:t>
            </a:r>
            <a:endParaRPr lang="en-US" altLang="ja-JP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92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7" y="283336"/>
            <a:ext cx="6240703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イベントの開催について</a:t>
            </a:r>
            <a:r>
              <a:rPr lang="ja-JP" altLang="en-US" sz="1600" dirty="0"/>
              <a:t>（特措法第</a:t>
            </a:r>
            <a:r>
              <a:rPr lang="en-US" altLang="ja-JP" sz="1600" dirty="0"/>
              <a:t>24</a:t>
            </a:r>
            <a:r>
              <a:rPr lang="ja-JP" altLang="en-US" sz="1600" dirty="0"/>
              <a:t>条第</a:t>
            </a:r>
            <a:r>
              <a:rPr lang="en-US" altLang="ja-JP" sz="1600" dirty="0"/>
              <a:t>9</a:t>
            </a:r>
            <a:r>
              <a:rPr lang="ja-JP" altLang="en-US" sz="1600" dirty="0"/>
              <a:t>項</a:t>
            </a:r>
            <a:r>
              <a:rPr lang="ja-JP" altLang="en-US" sz="1600" dirty="0" smtClean="0"/>
              <a:t>）</a:t>
            </a:r>
            <a:endParaRPr kumimoji="1" lang="ja-JP" altLang="en-US" sz="1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9245" y="1101739"/>
            <a:ext cx="11500833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000" b="1" u="sng" dirty="0" smtClean="0"/>
              <a:t>全国の緊急事態宣言終了日までは、規模を縮小した開催の協力を</a:t>
            </a:r>
            <a:r>
              <a:rPr lang="ja-JP" altLang="en-US" sz="2000" b="1" u="sng" dirty="0" smtClean="0"/>
              <a:t>要請。</a:t>
            </a:r>
            <a:endParaRPr kumimoji="1" lang="en-US" altLang="ja-JP" sz="2000" b="1" u="sng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55737" y="1784025"/>
            <a:ext cx="839306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【</a:t>
            </a:r>
            <a:r>
              <a:rPr lang="ja-JP" altLang="en-US" b="1" dirty="0" smtClean="0"/>
              <a:t>協力要請の内容</a:t>
            </a:r>
            <a:r>
              <a:rPr lang="en-US" altLang="ja-JP" b="1" dirty="0" smtClean="0"/>
              <a:t>】</a:t>
            </a:r>
            <a:endParaRPr kumimoji="1" lang="en-US" altLang="ja-JP" dirty="0" smtClean="0"/>
          </a:p>
          <a:p>
            <a:r>
              <a:rPr lang="ja-JP" altLang="en-US" dirty="0" smtClean="0"/>
              <a:t>　○開催規模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・屋内：</a:t>
            </a:r>
            <a:r>
              <a:rPr lang="en-US" altLang="ja-JP" dirty="0" smtClean="0"/>
              <a:t>100</a:t>
            </a:r>
            <a:r>
              <a:rPr lang="ja-JP" altLang="en-US" dirty="0" smtClean="0"/>
              <a:t>人以下、かつ定員の半分以下の参加人数とすること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・屋外：</a:t>
            </a:r>
            <a:r>
              <a:rPr lang="en-US" altLang="ja-JP" dirty="0" smtClean="0"/>
              <a:t>200</a:t>
            </a:r>
            <a:r>
              <a:rPr lang="ja-JP" altLang="en-US" dirty="0" smtClean="0"/>
              <a:t>人以下、かつ人との距離を十分に確保すること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3</a:t>
            </a:fld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245" y="3444049"/>
            <a:ext cx="11500833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u="sng" dirty="0" smtClean="0"/>
              <a:t>全国</a:t>
            </a:r>
            <a:r>
              <a:rPr lang="ja-JP" altLang="en-US" sz="2000" b="1" u="sng" dirty="0"/>
              <a:t>の緊急事態宣言終了日以降、全国的かつ大規模な催物の開催は</a:t>
            </a:r>
            <a:r>
              <a:rPr lang="ja-JP" altLang="en-US" sz="2000" b="1" u="sng" dirty="0" smtClean="0"/>
              <a:t>、</a:t>
            </a:r>
            <a:endParaRPr lang="en-US" altLang="ja-JP" sz="2000" b="1" u="sng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u="sng" dirty="0" smtClean="0"/>
              <a:t>リスク</a:t>
            </a:r>
            <a:r>
              <a:rPr lang="ja-JP" altLang="en-US" sz="2000" b="1" u="sng" dirty="0"/>
              <a:t>への対応が伴わない場合</a:t>
            </a:r>
            <a:r>
              <a:rPr lang="ja-JP" altLang="en-US" sz="2000" b="1" u="sng" dirty="0" smtClean="0"/>
              <a:t>、自粛の協力を要請。</a:t>
            </a:r>
            <a:endParaRPr lang="ja-JP" altLang="en-US" sz="2000" b="1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245" y="4770696"/>
            <a:ext cx="11500833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※</a:t>
            </a:r>
            <a:r>
              <a:rPr lang="ja-JP" altLang="en-US" sz="2000" dirty="0" smtClean="0"/>
              <a:t>イベントの開催</a:t>
            </a:r>
            <a:r>
              <a:rPr lang="ja-JP" altLang="en-US" sz="2000" dirty="0"/>
              <a:t>にあたっては、感染者発生に備えた「大阪コロナ追跡システム」の</a:t>
            </a:r>
            <a:r>
              <a:rPr lang="ja-JP" altLang="en-US" sz="2000" dirty="0" smtClean="0"/>
              <a:t>導入を要請。</a:t>
            </a:r>
            <a:endParaRPr lang="en-US" altLang="ja-JP" sz="2000" dirty="0" smtClean="0"/>
          </a:p>
          <a:p>
            <a:r>
              <a:rPr lang="en-US" altLang="ja-JP" sz="2000" dirty="0" smtClean="0"/>
              <a:t>※</a:t>
            </a:r>
            <a:r>
              <a:rPr lang="ja-JP" altLang="en-US" sz="2000" dirty="0" smtClean="0"/>
              <a:t>適切</a:t>
            </a:r>
            <a:r>
              <a:rPr lang="ja-JP" altLang="en-US" sz="2000" dirty="0"/>
              <a:t>な感染予防対策が実施されていないイベントや</a:t>
            </a:r>
            <a:r>
              <a:rPr lang="ja-JP" altLang="en-US" sz="2000" dirty="0" smtClean="0"/>
              <a:t>、リスク</a:t>
            </a:r>
            <a:r>
              <a:rPr lang="ja-JP" altLang="en-US" sz="2000" dirty="0"/>
              <a:t>への対応が整って</a:t>
            </a:r>
            <a:r>
              <a:rPr lang="ja-JP" altLang="en-US" sz="2000" dirty="0" smtClean="0"/>
              <a:t>いないイベントは、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開催自粛を要請することも検討。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009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9246" y="979140"/>
            <a:ext cx="11460658" cy="533085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ts val="2300"/>
              </a:lnSpc>
            </a:pPr>
            <a:r>
              <a:rPr lang="en-US" altLang="ja-JP" b="1" dirty="0" smtClean="0"/>
              <a:t>【</a:t>
            </a:r>
            <a:r>
              <a:rPr lang="ja-JP" altLang="en-US" b="1" dirty="0"/>
              <a:t>実施</a:t>
            </a:r>
            <a:r>
              <a:rPr lang="ja-JP" altLang="en-US" b="1" dirty="0" smtClean="0"/>
              <a:t>内容</a:t>
            </a:r>
            <a:r>
              <a:rPr lang="en-US" altLang="ja-JP" b="1" dirty="0" smtClean="0"/>
              <a:t>】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>
              <a:lnSpc>
                <a:spcPts val="2300"/>
              </a:lnSpc>
            </a:pPr>
            <a:r>
              <a:rPr lang="ja-JP" altLang="en-US" b="1" dirty="0"/>
              <a:t>　</a:t>
            </a:r>
            <a:r>
              <a:rPr lang="ja-JP" altLang="en-US" b="1" dirty="0" smtClean="0"/>
              <a:t>１．</a:t>
            </a:r>
            <a:r>
              <a:rPr lang="ja-JP" altLang="en-US" b="1" u="sng" dirty="0" smtClean="0"/>
              <a:t>基本的</a:t>
            </a:r>
            <a:r>
              <a:rPr lang="ja-JP" altLang="en-US" b="1" u="sng" dirty="0"/>
              <a:t>に休止を要請しない施設</a:t>
            </a:r>
            <a:r>
              <a:rPr lang="en-US" altLang="ja-JP" b="1" dirty="0"/>
              <a:t>【</a:t>
            </a:r>
            <a:r>
              <a:rPr lang="ja-JP" altLang="en-US" b="1" dirty="0"/>
              <a:t>社会生活を維持する上で必要な施設、社会福祉施設等</a:t>
            </a:r>
            <a:r>
              <a:rPr lang="en-US" altLang="ja-JP" b="1" dirty="0"/>
              <a:t>】</a:t>
            </a:r>
          </a:p>
          <a:p>
            <a:pPr>
              <a:lnSpc>
                <a:spcPts val="2300"/>
              </a:lnSpc>
            </a:pPr>
            <a:r>
              <a:rPr lang="ja-JP" altLang="en-US" b="1" dirty="0"/>
              <a:t>　　</a:t>
            </a:r>
            <a:r>
              <a:rPr lang="ja-JP" altLang="en-US" b="1" dirty="0" smtClean="0"/>
              <a:t>   </a:t>
            </a:r>
            <a:r>
              <a:rPr lang="ja-JP" altLang="en-US" b="1" dirty="0"/>
              <a:t>　</a:t>
            </a:r>
            <a:r>
              <a:rPr lang="ja-JP" altLang="en-US" dirty="0"/>
              <a:t>⇒適切な感染防止対策の協力</a:t>
            </a:r>
            <a:r>
              <a:rPr lang="ja-JP" altLang="en-US" dirty="0" smtClean="0"/>
              <a:t>を要請。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ja-JP" altLang="en-US" u="sng" dirty="0" smtClean="0"/>
              <a:t>飲食店</a:t>
            </a:r>
            <a:r>
              <a:rPr lang="ja-JP" altLang="en-US" u="sng" dirty="0"/>
              <a:t>等に対する営業時間の制限要請は解除</a:t>
            </a:r>
          </a:p>
          <a:p>
            <a:pPr>
              <a:lnSpc>
                <a:spcPts val="1000"/>
              </a:lnSpc>
            </a:pPr>
            <a:endParaRPr lang="en-US" altLang="ja-JP" dirty="0"/>
          </a:p>
          <a:p>
            <a:pPr>
              <a:lnSpc>
                <a:spcPts val="2300"/>
              </a:lnSpc>
            </a:pPr>
            <a:r>
              <a:rPr lang="ja-JP" altLang="en-US" b="1" dirty="0" smtClean="0"/>
              <a:t>　</a:t>
            </a:r>
            <a:r>
              <a:rPr lang="ja-JP" altLang="en-US" b="1" dirty="0"/>
              <a:t>２</a:t>
            </a:r>
            <a:r>
              <a:rPr lang="ja-JP" altLang="en-US" b="1" dirty="0" smtClean="0"/>
              <a:t>．</a:t>
            </a:r>
            <a:r>
              <a:rPr lang="ja-JP" altLang="en-US" b="1" u="sng" dirty="0" smtClean="0"/>
              <a:t>特措法により休止</a:t>
            </a:r>
            <a:r>
              <a:rPr lang="ja-JP" altLang="en-US" b="1" u="sng" dirty="0"/>
              <a:t>を要請する</a:t>
            </a:r>
            <a:r>
              <a:rPr lang="ja-JP" altLang="en-US" b="1" u="sng" dirty="0" smtClean="0"/>
              <a:t>施設</a:t>
            </a:r>
            <a:endParaRPr lang="en-US" altLang="ja-JP" b="1" dirty="0" smtClean="0"/>
          </a:p>
          <a:p>
            <a:pPr>
              <a:lnSpc>
                <a:spcPts val="2300"/>
              </a:lnSpc>
            </a:pPr>
            <a:r>
              <a:rPr lang="ja-JP" altLang="en-US" b="1" dirty="0" smtClean="0"/>
              <a:t>　　　</a:t>
            </a:r>
            <a:r>
              <a:rPr lang="ja-JP" altLang="en-US" dirty="0" smtClean="0"/>
              <a:t>・</a:t>
            </a:r>
            <a:r>
              <a:rPr lang="ja-JP" altLang="en-US" u="sng" dirty="0" smtClean="0"/>
              <a:t>全国</a:t>
            </a:r>
            <a:r>
              <a:rPr lang="ja-JP" altLang="en-US" u="sng" dirty="0"/>
              <a:t>でクラスターが発生した</a:t>
            </a:r>
            <a:r>
              <a:rPr lang="ja-JP" altLang="en-US" u="sng" dirty="0" smtClean="0"/>
              <a:t>施設</a:t>
            </a:r>
            <a:endParaRPr lang="en-US" altLang="ja-JP" u="sng" dirty="0" smtClean="0"/>
          </a:p>
          <a:p>
            <a:pPr>
              <a:lnSpc>
                <a:spcPts val="2300"/>
              </a:lnSpc>
            </a:pPr>
            <a:r>
              <a:rPr lang="ja-JP" altLang="en-US" dirty="0" smtClean="0"/>
              <a:t>　　　　⇒</a:t>
            </a:r>
            <a:r>
              <a:rPr lang="ja-JP" altLang="en-US" dirty="0"/>
              <a:t>施設の使用制限等の</a:t>
            </a:r>
            <a:r>
              <a:rPr lang="ja-JP" altLang="en-US" dirty="0" smtClean="0"/>
              <a:t>要請</a:t>
            </a:r>
            <a:r>
              <a:rPr lang="ja-JP" altLang="en-US" sz="1600" dirty="0" smtClean="0"/>
              <a:t>（</a:t>
            </a:r>
            <a:r>
              <a:rPr lang="ja-JP" altLang="en-US" sz="1600" dirty="0"/>
              <a:t>特措法第</a:t>
            </a:r>
            <a:r>
              <a:rPr lang="en-US" altLang="ja-JP" sz="1600" dirty="0"/>
              <a:t>24</a:t>
            </a:r>
            <a:r>
              <a:rPr lang="ja-JP" altLang="en-US" sz="1600" dirty="0"/>
              <a:t>条第</a:t>
            </a:r>
            <a:r>
              <a:rPr lang="en-US" altLang="ja-JP" sz="1600" dirty="0"/>
              <a:t>9</a:t>
            </a:r>
            <a:r>
              <a:rPr lang="ja-JP" altLang="en-US" sz="1600" dirty="0"/>
              <a:t>項）</a:t>
            </a:r>
          </a:p>
          <a:p>
            <a:pPr>
              <a:lnSpc>
                <a:spcPts val="2300"/>
              </a:lnSpc>
            </a:pPr>
            <a:r>
              <a:rPr lang="ja-JP" altLang="en-US" dirty="0" smtClean="0"/>
              <a:t>　　　</a:t>
            </a:r>
            <a:r>
              <a:rPr lang="ja-JP" altLang="en-US" b="1" dirty="0"/>
              <a:t>　</a:t>
            </a:r>
            <a:endParaRPr lang="en-US" altLang="ja-JP" sz="1600" dirty="0" smtClean="0"/>
          </a:p>
          <a:p>
            <a:pPr>
              <a:lnSpc>
                <a:spcPts val="2300"/>
              </a:lnSpc>
            </a:pPr>
            <a:r>
              <a:rPr lang="ja-JP" altLang="en-US" dirty="0"/>
              <a:t>　</a:t>
            </a:r>
            <a:r>
              <a:rPr lang="ja-JP" altLang="en-US" b="1" dirty="0"/>
              <a:t>３</a:t>
            </a:r>
            <a:r>
              <a:rPr lang="ja-JP" altLang="en-US" b="1" dirty="0" smtClean="0"/>
              <a:t>．</a:t>
            </a:r>
            <a:r>
              <a:rPr lang="ja-JP" altLang="en-US" b="1" u="sng" dirty="0"/>
              <a:t>特措法によらず、感染防止対策の協力を</a:t>
            </a:r>
            <a:r>
              <a:rPr lang="ja-JP" altLang="en-US" b="1" u="sng" dirty="0" smtClean="0"/>
              <a:t>要請する施設</a:t>
            </a:r>
            <a:endParaRPr lang="en-US" altLang="ja-JP" b="1" u="sng" dirty="0" smtClean="0"/>
          </a:p>
          <a:p>
            <a:pPr>
              <a:lnSpc>
                <a:spcPts val="2300"/>
              </a:lnSpc>
            </a:pPr>
            <a:r>
              <a:rPr lang="ja-JP" altLang="en-US" b="1" dirty="0" smtClean="0"/>
              <a:t>　（１）</a:t>
            </a:r>
            <a:r>
              <a:rPr lang="ja-JP" altLang="en-US" b="1" u="sng" dirty="0" smtClean="0"/>
              <a:t>５月２</a:t>
            </a:r>
            <a:r>
              <a:rPr lang="ja-JP" altLang="en-US" b="1" u="sng" dirty="0"/>
              <a:t>３</a:t>
            </a:r>
            <a:r>
              <a:rPr lang="ja-JP" altLang="en-US" b="1" u="sng" dirty="0" smtClean="0"/>
              <a:t>日</a:t>
            </a:r>
            <a:r>
              <a:rPr lang="ja-JP" altLang="en-US" b="1" u="sng" dirty="0"/>
              <a:t>から休止要請を解除する</a:t>
            </a:r>
            <a:r>
              <a:rPr lang="ja-JP" altLang="en-US" b="1" u="sng" dirty="0" smtClean="0"/>
              <a:t>施設</a:t>
            </a:r>
            <a:endParaRPr lang="en-US" altLang="ja-JP" b="1" u="sng" dirty="0" smtClean="0"/>
          </a:p>
          <a:p>
            <a:pPr>
              <a:lnSpc>
                <a:spcPts val="2300"/>
              </a:lnSpc>
            </a:pPr>
            <a:r>
              <a:rPr lang="ja-JP" altLang="en-US" b="1" dirty="0"/>
              <a:t>　</a:t>
            </a:r>
            <a:r>
              <a:rPr lang="ja-JP" altLang="en-US" b="1" dirty="0" smtClean="0"/>
              <a:t>　　</a:t>
            </a:r>
            <a:r>
              <a:rPr lang="ja-JP" altLang="en-US" dirty="0" smtClean="0"/>
              <a:t>・</a:t>
            </a:r>
            <a:r>
              <a:rPr lang="ja-JP" altLang="en-US" u="sng" dirty="0" smtClean="0"/>
              <a:t>全国でクラスターが発生した施設の</a:t>
            </a:r>
            <a:r>
              <a:rPr lang="ja-JP" altLang="en-US" u="sng" dirty="0"/>
              <a:t>類似</a:t>
            </a:r>
            <a:r>
              <a:rPr lang="ja-JP" altLang="en-US" u="sng" dirty="0" smtClean="0"/>
              <a:t>施設</a:t>
            </a:r>
            <a:endParaRPr lang="en-US" altLang="ja-JP" u="sng" dirty="0" smtClean="0"/>
          </a:p>
          <a:p>
            <a:pPr>
              <a:lnSpc>
                <a:spcPts val="2300"/>
              </a:lnSpc>
            </a:pPr>
            <a:r>
              <a:rPr lang="ja-JP" altLang="en-US" dirty="0"/>
              <a:t> </a:t>
            </a:r>
            <a:r>
              <a:rPr lang="ja-JP" altLang="en-US" dirty="0" smtClean="0"/>
              <a:t>　　　　業界</a:t>
            </a:r>
            <a:r>
              <a:rPr lang="ja-JP" altLang="en-US" dirty="0"/>
              <a:t>団体等が専門家の知見を踏まえ作成</a:t>
            </a:r>
            <a:r>
              <a:rPr lang="ja-JP" altLang="en-US" dirty="0" smtClean="0"/>
              <a:t>したガイドライン</a:t>
            </a:r>
            <a:r>
              <a:rPr lang="ja-JP" altLang="en-US" dirty="0"/>
              <a:t>の遵守を条件</a:t>
            </a:r>
            <a:r>
              <a:rPr lang="ja-JP" altLang="en-US" dirty="0" smtClean="0"/>
              <a:t>に、休止</a:t>
            </a:r>
            <a:r>
              <a:rPr lang="ja-JP" altLang="en-US" dirty="0"/>
              <a:t>要請を解除</a:t>
            </a:r>
          </a:p>
          <a:p>
            <a:pPr>
              <a:lnSpc>
                <a:spcPts val="2300"/>
              </a:lnSpc>
            </a:pPr>
            <a:r>
              <a:rPr lang="ja-JP" altLang="en-US" dirty="0" smtClean="0"/>
              <a:t>　　　・</a:t>
            </a:r>
            <a:r>
              <a:rPr lang="ja-JP" altLang="en-US" u="sng" dirty="0" smtClean="0"/>
              <a:t>全国でクラスターが発生した施設</a:t>
            </a:r>
            <a:r>
              <a:rPr lang="ja-JP" altLang="en-US" u="sng" dirty="0"/>
              <a:t>区分のうち大規模</a:t>
            </a:r>
            <a:r>
              <a:rPr lang="ja-JP" altLang="en-US" u="sng" dirty="0" smtClean="0"/>
              <a:t>施設、集会･展示</a:t>
            </a:r>
            <a:r>
              <a:rPr lang="ja-JP" altLang="en-US" u="sng" dirty="0"/>
              <a:t>施設、文教</a:t>
            </a:r>
            <a:r>
              <a:rPr lang="ja-JP" altLang="en-US" u="sng" dirty="0" smtClean="0"/>
              <a:t>施設</a:t>
            </a:r>
            <a:endParaRPr lang="en-US" altLang="ja-JP" u="sng" dirty="0" smtClean="0"/>
          </a:p>
          <a:p>
            <a:pPr>
              <a:lnSpc>
                <a:spcPts val="23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dirty="0"/>
              <a:t> </a:t>
            </a:r>
            <a:r>
              <a:rPr lang="ja-JP" altLang="en-US" dirty="0" smtClean="0"/>
              <a:t>　業界</a:t>
            </a:r>
            <a:r>
              <a:rPr lang="ja-JP" altLang="en-US" dirty="0"/>
              <a:t>団体等が専門家の知見を</a:t>
            </a:r>
            <a:r>
              <a:rPr lang="ja-JP" altLang="en-US" dirty="0" smtClean="0"/>
              <a:t>踏まえ作成したガイドライン</a:t>
            </a:r>
            <a:r>
              <a:rPr lang="ja-JP" altLang="en-US" dirty="0"/>
              <a:t>を</a:t>
            </a:r>
            <a:r>
              <a:rPr lang="ja-JP" altLang="en-US" dirty="0" smtClean="0"/>
              <a:t>遵守</a:t>
            </a:r>
            <a:r>
              <a:rPr lang="ja-JP" altLang="en-US" dirty="0"/>
              <a:t>し、感染防止対策を</a:t>
            </a:r>
            <a:r>
              <a:rPr lang="ja-JP" altLang="en-US" dirty="0" smtClean="0"/>
              <a:t>徹底</a:t>
            </a:r>
            <a:endParaRPr lang="ja-JP" altLang="en-US" dirty="0"/>
          </a:p>
          <a:p>
            <a:pPr>
              <a:lnSpc>
                <a:spcPts val="2300"/>
              </a:lnSpc>
            </a:pPr>
            <a:r>
              <a:rPr lang="ja-JP" altLang="en-US" dirty="0" smtClean="0"/>
              <a:t>　　　　⇒不特定</a:t>
            </a:r>
            <a:r>
              <a:rPr lang="ja-JP" altLang="en-US" dirty="0"/>
              <a:t>多数の者が利用する施設には、「大阪</a:t>
            </a:r>
            <a:r>
              <a:rPr lang="ja-JP" altLang="en-US" dirty="0" smtClean="0"/>
              <a:t>コロナ追跡</a:t>
            </a:r>
            <a:r>
              <a:rPr lang="ja-JP" altLang="en-US" dirty="0"/>
              <a:t>システム」の</a:t>
            </a:r>
            <a:r>
              <a:rPr lang="ja-JP" altLang="en-US" dirty="0" smtClean="0"/>
              <a:t>導入を</a:t>
            </a:r>
            <a:r>
              <a:rPr lang="ja-JP" altLang="en-US" dirty="0"/>
              <a:t>要請</a:t>
            </a:r>
          </a:p>
          <a:p>
            <a:pPr>
              <a:lnSpc>
                <a:spcPts val="1000"/>
              </a:lnSpc>
            </a:pPr>
            <a:r>
              <a:rPr lang="ja-JP" altLang="en-US" dirty="0" smtClean="0"/>
              <a:t>　　　</a:t>
            </a:r>
            <a:endParaRPr lang="en-US" altLang="ja-JP" b="1" u="sng" dirty="0"/>
          </a:p>
          <a:p>
            <a:pPr>
              <a:lnSpc>
                <a:spcPts val="2300"/>
              </a:lnSpc>
            </a:pPr>
            <a:r>
              <a:rPr lang="ja-JP" altLang="en-US" b="1" dirty="0"/>
              <a:t>　</a:t>
            </a:r>
            <a:r>
              <a:rPr lang="ja-JP" altLang="en-US" b="1" dirty="0" smtClean="0"/>
              <a:t>（２）</a:t>
            </a:r>
            <a:r>
              <a:rPr lang="ja-JP" altLang="en-US" b="1" u="sng" dirty="0" smtClean="0"/>
              <a:t>５月１</a:t>
            </a:r>
            <a:r>
              <a:rPr lang="ja-JP" altLang="en-US" b="1" u="sng" dirty="0"/>
              <a:t>６</a:t>
            </a:r>
            <a:r>
              <a:rPr lang="ja-JP" altLang="en-US" b="1" u="sng" dirty="0" smtClean="0"/>
              <a:t>日から休止要請を解除した施設</a:t>
            </a:r>
            <a:endParaRPr lang="en-US" altLang="ja-JP" b="1" u="sng" dirty="0" smtClean="0"/>
          </a:p>
          <a:p>
            <a:pPr>
              <a:lnSpc>
                <a:spcPts val="2300"/>
              </a:lnSpc>
            </a:pPr>
            <a:r>
              <a:rPr lang="ja-JP" altLang="en-US" b="1" dirty="0" smtClean="0"/>
              <a:t>　　　</a:t>
            </a:r>
            <a:r>
              <a:rPr lang="ja-JP" altLang="en-US" dirty="0"/>
              <a:t>  </a:t>
            </a:r>
            <a:r>
              <a:rPr lang="ja-JP" altLang="en-US" dirty="0" smtClean="0"/>
              <a:t> ⇒</a:t>
            </a:r>
            <a:r>
              <a:rPr lang="ja-JP" altLang="en-US" dirty="0"/>
              <a:t>業種</a:t>
            </a:r>
            <a:r>
              <a:rPr lang="ja-JP" altLang="en-US" dirty="0" smtClean="0"/>
              <a:t>別</a:t>
            </a:r>
            <a:r>
              <a:rPr lang="ja-JP" altLang="en-US" dirty="0"/>
              <a:t>の感染拡大予防ガイドライン</a:t>
            </a:r>
            <a:r>
              <a:rPr lang="ja-JP" altLang="en-US" dirty="0" smtClean="0"/>
              <a:t>を遵守し、</a:t>
            </a:r>
            <a:r>
              <a:rPr lang="ja-JP" altLang="en-US" dirty="0"/>
              <a:t>感染防止対策を</a:t>
            </a:r>
            <a:r>
              <a:rPr lang="ja-JP" altLang="en-US" dirty="0" smtClean="0"/>
              <a:t>徹底</a:t>
            </a:r>
            <a:endParaRPr lang="en-US" altLang="ja-JP" dirty="0" smtClean="0"/>
          </a:p>
          <a:p>
            <a:pPr>
              <a:lnSpc>
                <a:spcPts val="2300"/>
              </a:lnSpc>
            </a:pPr>
            <a:r>
              <a:rPr lang="en-US" altLang="ja-JP" dirty="0" smtClean="0"/>
              <a:t>              </a:t>
            </a:r>
            <a:r>
              <a:rPr lang="ja-JP" altLang="en-US" dirty="0" smtClean="0"/>
              <a:t>⇒不特定多数の者が利用する施設には、「大阪コロナ追跡システム」の導入を</a:t>
            </a:r>
            <a:r>
              <a:rPr lang="ja-JP" altLang="en-US" dirty="0"/>
              <a:t>要請</a:t>
            </a:r>
            <a:r>
              <a:rPr lang="ja-JP" altLang="en-US" b="1" dirty="0" smtClean="0"/>
              <a:t>　　</a:t>
            </a:r>
            <a:endParaRPr lang="en-US" altLang="ja-JP" b="1" u="sng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9247" y="43500"/>
            <a:ext cx="437746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施設の使用制限</a:t>
            </a:r>
            <a:r>
              <a:rPr lang="ja-JP" altLang="en-US" sz="2400" b="1" dirty="0" smtClean="0"/>
              <a:t>について　　　　</a:t>
            </a:r>
            <a:endParaRPr kumimoji="1" lang="ja-JP" altLang="en-US" sz="24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0986868" y="6309991"/>
            <a:ext cx="1205132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4</a:t>
            </a:fld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9246" y="519808"/>
            <a:ext cx="1179275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u="sng" dirty="0" smtClean="0"/>
              <a:t>多数の者が利用する施設の管理者等</a:t>
            </a:r>
            <a:r>
              <a:rPr lang="ja-JP" altLang="en-US" sz="2000" b="1" u="sng" dirty="0"/>
              <a:t>に対し</a:t>
            </a:r>
            <a:r>
              <a:rPr lang="ja-JP" altLang="en-US" sz="2000" b="1" u="sng" dirty="0" smtClean="0"/>
              <a:t>、以下の内容について協力を要請。</a:t>
            </a:r>
            <a:endParaRPr lang="en-US" altLang="ja-JP" sz="1600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365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5" y="85383"/>
            <a:ext cx="299709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　</a:t>
            </a:r>
            <a:r>
              <a:rPr lang="ja-JP" altLang="en-US" sz="2400" b="1" dirty="0"/>
              <a:t> </a:t>
            </a:r>
            <a:r>
              <a:rPr lang="ja-JP" altLang="en-US" sz="2400" b="1" dirty="0" smtClean="0"/>
              <a:t> 実施内容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245" y="980650"/>
            <a:ext cx="964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（１）社会生活を維持する上で必要な施設</a:t>
            </a:r>
            <a:r>
              <a:rPr lang="ja-JP" altLang="en-US" b="1" dirty="0"/>
              <a:t>　</a:t>
            </a:r>
            <a:endParaRPr kumimoji="1" lang="ja-JP" altLang="en-US" b="1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34518"/>
              </p:ext>
            </p:extLst>
          </p:nvPr>
        </p:nvGraphicFramePr>
        <p:xfrm>
          <a:off x="609908" y="1288452"/>
          <a:ext cx="11276169" cy="329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503">
                  <a:extLst>
                    <a:ext uri="{9D8B030D-6E8A-4147-A177-3AD203B41FA5}">
                      <a16:colId xmlns:a16="http://schemas.microsoft.com/office/drawing/2014/main" val="3642093723"/>
                    </a:ext>
                  </a:extLst>
                </a:gridCol>
                <a:gridCol w="9271666">
                  <a:extLst>
                    <a:ext uri="{9D8B030D-6E8A-4147-A177-3AD203B41FA5}">
                      <a16:colId xmlns:a16="http://schemas.microsoft.com/office/drawing/2014/main" val="942760574"/>
                    </a:ext>
                  </a:extLst>
                </a:gridCol>
              </a:tblGrid>
              <a:tr h="3269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施設区分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施設内訳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54771"/>
                  </a:ext>
                </a:extLst>
              </a:tr>
              <a:tr h="31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医療施設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病院、診療所、薬局　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382844"/>
                  </a:ext>
                </a:extLst>
              </a:tr>
              <a:tr h="372146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生活必需物資販売施設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卸売市場、食料品売場、百貨店・スーパーマーケット等における生活必需物資売場、コンビニエンスストア</a:t>
                      </a:r>
                      <a:r>
                        <a:rPr kumimoji="1" lang="ja-JP" altLang="en-US" sz="1400" baseline="0" dirty="0" smtClean="0"/>
                        <a:t> </a:t>
                      </a:r>
                      <a:r>
                        <a:rPr kumimoji="1" lang="ja-JP" altLang="en-US" sz="1400" dirty="0" smtClean="0"/>
                        <a:t>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40317"/>
                  </a:ext>
                </a:extLst>
              </a:tr>
              <a:tr h="713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食事提供施設</a:t>
                      </a:r>
                      <a:endParaRPr kumimoji="1" lang="ja-JP" alt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u="none" dirty="0" smtClean="0"/>
                        <a:t>飲食店（居酒屋を含む。）、料理店、喫茶店　等（宅配・テークアウトサービスを含む。）</a:t>
                      </a:r>
                      <a:endParaRPr kumimoji="1" lang="en-US" altLang="ja-JP" sz="1400" u="non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u="none" dirty="0" smtClean="0"/>
                        <a:t>※</a:t>
                      </a:r>
                      <a:r>
                        <a:rPr kumimoji="1" lang="ja-JP" altLang="en-US" sz="1400" b="0" u="sng" dirty="0" smtClean="0">
                          <a:solidFill>
                            <a:schemeClr val="tx1"/>
                          </a:solidFill>
                        </a:rPr>
                        <a:t>飲食店等に対する営業時間の制限要請は解除</a:t>
                      </a:r>
                      <a:endParaRPr kumimoji="1" lang="en-US" altLang="ja-JP" sz="1400" b="0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u="none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kumimoji="1" lang="ja-JP" altLang="en-US" sz="1400" b="0" u="sng" dirty="0" smtClean="0">
                          <a:solidFill>
                            <a:schemeClr val="tx1"/>
                          </a:solidFill>
                        </a:rPr>
                        <a:t>飲食店等には「大阪コロナ追跡システム」の導入を要請</a:t>
                      </a:r>
                      <a:endParaRPr kumimoji="1" lang="ja-JP" alt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69798"/>
                  </a:ext>
                </a:extLst>
              </a:tr>
              <a:tr h="31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住宅、宿泊施設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ホテル又は旅館、共同住宅、寄宿舎又は下宿　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601600"/>
                  </a:ext>
                </a:extLst>
              </a:tr>
              <a:tr h="31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交通機関等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バス、タクシー、レンタカー、鉄道、船舶、航空機、物流サービス（宅配等）　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89635"/>
                  </a:ext>
                </a:extLst>
              </a:tr>
              <a:tr h="31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工場等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工場、作業場　等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53046"/>
                  </a:ext>
                </a:extLst>
              </a:tr>
              <a:tr h="310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金融機関・官公署等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銀行、証券取引所、証券会社、保険、官公署、事務所　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952755"/>
                  </a:ext>
                </a:extLst>
              </a:tr>
              <a:tr h="29724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その他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メディア、葬儀場、銭湯、質屋、獣医、理美容、ランドリー、ごみ処理関係　等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351625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99245" y="5219956"/>
            <a:ext cx="378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（２）社会福祉施設等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9245" y="662302"/>
            <a:ext cx="1102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１．</a:t>
            </a:r>
            <a:r>
              <a:rPr lang="ja-JP" altLang="en-US" b="1" u="sng" dirty="0" smtClean="0"/>
              <a:t>基本的</a:t>
            </a:r>
            <a:r>
              <a:rPr lang="ja-JP" altLang="en-US" b="1" u="sng" dirty="0"/>
              <a:t>に休止を要請しない施設</a:t>
            </a:r>
            <a:r>
              <a:rPr lang="ja-JP" altLang="en-US" b="1" dirty="0"/>
              <a:t>　　</a:t>
            </a:r>
            <a:r>
              <a:rPr lang="en-US" altLang="ja-JP" sz="1600" b="1" dirty="0" smtClean="0"/>
              <a:t>※</a:t>
            </a:r>
            <a:r>
              <a:rPr lang="ja-JP" altLang="en-US" sz="1600" b="1" dirty="0"/>
              <a:t>適切な感染防止対策の協力</a:t>
            </a:r>
            <a:r>
              <a:rPr lang="ja-JP" altLang="en-US" sz="1600" b="1" dirty="0" smtClean="0"/>
              <a:t>を</a:t>
            </a:r>
            <a:r>
              <a:rPr lang="ja-JP" altLang="en-US" sz="1600" b="1" dirty="0"/>
              <a:t>要請</a:t>
            </a:r>
            <a:r>
              <a:rPr lang="ja-JP" altLang="en-US" b="1" dirty="0"/>
              <a:t>　</a:t>
            </a:r>
          </a:p>
          <a:p>
            <a:r>
              <a:rPr kumimoji="1" lang="ja-JP" altLang="en-US" b="1" u="sng" dirty="0" smtClean="0"/>
              <a:t>　　</a:t>
            </a:r>
            <a:r>
              <a:rPr kumimoji="1" lang="ja-JP" altLang="en-US" b="1" dirty="0" smtClean="0"/>
              <a:t>　</a:t>
            </a:r>
            <a:r>
              <a:rPr lang="ja-JP" altLang="en-US" b="1" dirty="0" smtClean="0"/>
              <a:t>　</a:t>
            </a:r>
            <a:endParaRPr kumimoji="1" lang="ja-JP" altLang="en-US" b="1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73837"/>
              </p:ext>
            </p:extLst>
          </p:nvPr>
        </p:nvGraphicFramePr>
        <p:xfrm>
          <a:off x="674306" y="5527534"/>
          <a:ext cx="11211772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991">
                  <a:extLst>
                    <a:ext uri="{9D8B030D-6E8A-4147-A177-3AD203B41FA5}">
                      <a16:colId xmlns:a16="http://schemas.microsoft.com/office/drawing/2014/main" val="3881408904"/>
                    </a:ext>
                  </a:extLst>
                </a:gridCol>
                <a:gridCol w="9272781">
                  <a:extLst>
                    <a:ext uri="{9D8B030D-6E8A-4147-A177-3AD203B41FA5}">
                      <a16:colId xmlns:a16="http://schemas.microsoft.com/office/drawing/2014/main" val="3040870154"/>
                    </a:ext>
                  </a:extLst>
                </a:gridCol>
              </a:tblGrid>
              <a:tr h="2990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施設区分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施設内訳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030565"/>
                  </a:ext>
                </a:extLst>
              </a:tr>
              <a:tr h="330799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社会福祉施設等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保育所、放課後児童クラブ（学童保育）、介護老人保健施設その他これらに類する福祉サービス又は保健医療サービスを提供する施設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220658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622229" y="4643133"/>
            <a:ext cx="1131592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00" dirty="0" smtClean="0"/>
              <a:t>※</a:t>
            </a:r>
            <a:r>
              <a:rPr lang="ja-JP" altLang="en-US" sz="1300" dirty="0" smtClean="0"/>
              <a:t>「</a:t>
            </a:r>
            <a:r>
              <a:rPr lang="ja-JP" altLang="en-US" sz="1300" dirty="0"/>
              <a:t>社会生活を維持する上で必要な施設」については</a:t>
            </a:r>
            <a:r>
              <a:rPr lang="ja-JP" altLang="en-US" sz="1300" dirty="0" smtClean="0"/>
              <a:t>、「</a:t>
            </a:r>
            <a:r>
              <a:rPr lang="ja-JP" altLang="en-US" sz="1300" dirty="0"/>
              <a:t>新型</a:t>
            </a:r>
            <a:r>
              <a:rPr lang="ja-JP" altLang="en-US" sz="1300" dirty="0" smtClean="0"/>
              <a:t>コロナウイルス感染症の基本的</a:t>
            </a:r>
            <a:r>
              <a:rPr lang="ja-JP" altLang="en-US" sz="1300" dirty="0"/>
              <a:t>対処方針」（令和</a:t>
            </a:r>
            <a:r>
              <a:rPr lang="ja-JP" altLang="en-US" sz="1300" dirty="0" smtClean="0"/>
              <a:t>２年５月</a:t>
            </a:r>
            <a:r>
              <a:rPr lang="en-US" altLang="ja-JP" sz="1300" dirty="0"/>
              <a:t>21</a:t>
            </a:r>
            <a:r>
              <a:rPr lang="ja-JP" altLang="en-US" sz="1300" dirty="0" smtClean="0"/>
              <a:t>日</a:t>
            </a:r>
            <a:r>
              <a:rPr lang="ja-JP" altLang="en-US" sz="1300" dirty="0"/>
              <a:t>改正）を踏まえた</a:t>
            </a:r>
            <a:r>
              <a:rPr lang="ja-JP" altLang="en-US" sz="1300" dirty="0" smtClean="0"/>
              <a:t>整理</a:t>
            </a:r>
            <a:endParaRPr lang="en-US" altLang="ja-JP" sz="13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8640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5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941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19661" y="139320"/>
            <a:ext cx="11431885" cy="885252"/>
          </a:xfrm>
          <a:prstGeom prst="rect">
            <a:avLst/>
          </a:prstGeom>
          <a:ln w="19050">
            <a:noFill/>
          </a:ln>
        </p:spPr>
        <p:txBody>
          <a:bodyPr wrap="square">
            <a:noAutofit/>
          </a:bodyPr>
          <a:lstStyle/>
          <a:p>
            <a:pPr>
              <a:lnSpc>
                <a:spcPts val="2800"/>
              </a:lnSpc>
            </a:pPr>
            <a:r>
              <a:rPr lang="ja-JP" altLang="en-US" b="1" dirty="0"/>
              <a:t>２</a:t>
            </a:r>
            <a:r>
              <a:rPr lang="ja-JP" altLang="en-US" b="1" dirty="0" smtClean="0"/>
              <a:t>．</a:t>
            </a:r>
            <a:r>
              <a:rPr lang="ja-JP" altLang="en-US" b="1" u="sng" dirty="0" smtClean="0"/>
              <a:t>特措法により休止</a:t>
            </a:r>
            <a:r>
              <a:rPr lang="ja-JP" altLang="en-US" b="1" u="sng" dirty="0"/>
              <a:t>を要請する</a:t>
            </a:r>
            <a:r>
              <a:rPr lang="ja-JP" altLang="en-US" b="1" u="sng" dirty="0" smtClean="0"/>
              <a:t>施設</a:t>
            </a:r>
            <a:endParaRPr lang="ja-JP" altLang="en-US" b="1" dirty="0" smtClean="0"/>
          </a:p>
          <a:p>
            <a:pPr>
              <a:lnSpc>
                <a:spcPts val="2800"/>
              </a:lnSpc>
            </a:pPr>
            <a:r>
              <a:rPr lang="ja-JP" altLang="en-US" b="1" dirty="0" smtClean="0"/>
              <a:t>　・全国でクラスターが発生した施設　</a:t>
            </a:r>
            <a:endParaRPr lang="en-US" altLang="ja-JP" b="1" dirty="0"/>
          </a:p>
          <a:p>
            <a:pPr>
              <a:lnSpc>
                <a:spcPts val="2800"/>
              </a:lnSpc>
            </a:pPr>
            <a:endParaRPr lang="en-US" altLang="ja-JP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6</a:t>
            </a:fld>
            <a:endParaRPr kumimoji="1" lang="ja-JP" altLang="en-US" sz="14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39616"/>
              </p:ext>
            </p:extLst>
          </p:nvPr>
        </p:nvGraphicFramePr>
        <p:xfrm>
          <a:off x="829994" y="867918"/>
          <a:ext cx="11084502" cy="1913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499874542"/>
                    </a:ext>
                  </a:extLst>
                </a:gridCol>
                <a:gridCol w="6766560">
                  <a:extLst>
                    <a:ext uri="{9D8B030D-6E8A-4147-A177-3AD203B41FA5}">
                      <a16:colId xmlns:a16="http://schemas.microsoft.com/office/drawing/2014/main" val="3166808478"/>
                    </a:ext>
                  </a:extLst>
                </a:gridCol>
                <a:gridCol w="3037782">
                  <a:extLst>
                    <a:ext uri="{9D8B030D-6E8A-4147-A177-3AD203B41FA5}">
                      <a16:colId xmlns:a16="http://schemas.microsoft.com/office/drawing/2014/main" val="3128533242"/>
                    </a:ext>
                  </a:extLst>
                </a:gridCol>
              </a:tblGrid>
              <a:tr h="39332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要請内容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20363734"/>
                  </a:ext>
                </a:extLst>
              </a:tr>
              <a:tr h="827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遊興施設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b="0" u="none" kern="100" dirty="0" smtClean="0">
                          <a:effectLst/>
                        </a:rPr>
                        <a:t>キャバレー</a:t>
                      </a:r>
                      <a:r>
                        <a:rPr lang="en-US" altLang="ja-JP" sz="1800" b="0" u="none" kern="100" dirty="0" smtClean="0">
                          <a:effectLst/>
                        </a:rPr>
                        <a:t>､</a:t>
                      </a:r>
                      <a:r>
                        <a:rPr lang="ja-JP" altLang="en-US" sz="1800" b="0" u="none" kern="100" dirty="0" smtClean="0">
                          <a:effectLst/>
                        </a:rPr>
                        <a:t>ナイトクラブ等の接待を伴う飲食店、スナック、バー、パブ、カラオケボックス、ライブハウス</a:t>
                      </a:r>
                      <a:endParaRPr lang="ja-JP" sz="1800" b="0" u="none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effectLst/>
                        </a:rPr>
                        <a:t>施設の使用制限等の</a:t>
                      </a:r>
                      <a:r>
                        <a:rPr lang="ja-JP" sz="1800" b="0" kern="100" dirty="0" smtClean="0">
                          <a:effectLst/>
                        </a:rPr>
                        <a:t>要請</a:t>
                      </a:r>
                      <a:endParaRPr lang="en-US" altLang="ja-JP" sz="1800" b="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b="0" kern="100" dirty="0" smtClean="0">
                          <a:effectLst/>
                        </a:rPr>
                        <a:t>（</a:t>
                      </a:r>
                      <a:r>
                        <a:rPr lang="ja-JP" sz="1800" b="0" kern="100" dirty="0">
                          <a:effectLst/>
                        </a:rPr>
                        <a:t>特措法第</a:t>
                      </a:r>
                      <a:r>
                        <a:rPr lang="en-US" sz="1800" b="0" kern="100" dirty="0">
                          <a:effectLst/>
                        </a:rPr>
                        <a:t>24</a:t>
                      </a:r>
                      <a:r>
                        <a:rPr lang="ja-JP" sz="1800" b="0" kern="100" dirty="0">
                          <a:effectLst/>
                        </a:rPr>
                        <a:t>条第</a:t>
                      </a:r>
                      <a:r>
                        <a:rPr lang="en-US" sz="1800" b="0" kern="100" dirty="0">
                          <a:effectLst/>
                        </a:rPr>
                        <a:t>9</a:t>
                      </a:r>
                      <a:r>
                        <a:rPr lang="ja-JP" sz="1800" b="0" kern="100" dirty="0">
                          <a:effectLst/>
                        </a:rPr>
                        <a:t>項</a:t>
                      </a:r>
                      <a:r>
                        <a:rPr lang="ja-JP" sz="1800" b="0" kern="100" dirty="0" smtClean="0">
                          <a:effectLst/>
                        </a:rPr>
                        <a:t>）</a:t>
                      </a:r>
                      <a:endParaRPr lang="en-US" altLang="ja-JP" sz="1800" b="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1800" b="0" kern="100" dirty="0">
                        <a:effectLst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955076658"/>
                  </a:ext>
                </a:extLst>
              </a:tr>
              <a:tr h="602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運動施設、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遊技施設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b="0" u="none" kern="100" dirty="0" smtClean="0">
                          <a:effectLst/>
                        </a:rPr>
                        <a:t>スポーツクラブ</a:t>
                      </a:r>
                      <a:endParaRPr lang="ja-JP" sz="1800" b="0" u="none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8563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19660" y="3029403"/>
            <a:ext cx="11431885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３（１）特措法によらず感染防止対策の協力を</a:t>
            </a:r>
            <a:r>
              <a:rPr lang="ja-JP" altLang="en-US" b="1" dirty="0"/>
              <a:t>要請</a:t>
            </a:r>
            <a:r>
              <a:rPr lang="ja-JP" altLang="en-US" b="1" dirty="0" smtClean="0"/>
              <a:t>する施設</a:t>
            </a:r>
            <a:r>
              <a:rPr lang="ja-JP" altLang="en-US" b="1" u="sng" dirty="0" smtClean="0"/>
              <a:t>（</a:t>
            </a:r>
            <a:r>
              <a:rPr lang="en-US" altLang="ja-JP" b="1" u="sng" dirty="0" smtClean="0"/>
              <a:t>5</a:t>
            </a:r>
            <a:r>
              <a:rPr lang="ja-JP" altLang="en-US" b="1" u="sng" dirty="0"/>
              <a:t>月</a:t>
            </a:r>
            <a:r>
              <a:rPr lang="en-US" altLang="ja-JP" b="1" u="sng" dirty="0"/>
              <a:t>23</a:t>
            </a:r>
            <a:r>
              <a:rPr lang="ja-JP" altLang="en-US" b="1" u="sng" dirty="0"/>
              <a:t>日から休止要請を解除する</a:t>
            </a:r>
            <a:r>
              <a:rPr lang="ja-JP" altLang="en-US" b="1" u="sng" dirty="0" smtClean="0"/>
              <a:t>施設）</a:t>
            </a:r>
            <a:endParaRPr lang="en-US" altLang="ja-JP" b="1" u="sng" dirty="0" smtClean="0"/>
          </a:p>
          <a:p>
            <a:pPr>
              <a:lnSpc>
                <a:spcPts val="500"/>
              </a:lnSpc>
            </a:pPr>
            <a:endParaRPr lang="en-US" altLang="ja-JP" b="1" dirty="0"/>
          </a:p>
          <a:p>
            <a:r>
              <a:rPr lang="ja-JP" altLang="en-US" b="1" dirty="0" smtClean="0"/>
              <a:t>　・全国でクラスターが発生した施設の類似施設　</a:t>
            </a:r>
            <a:endParaRPr lang="en-US" altLang="ja-JP" b="1" dirty="0" smtClean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584428"/>
              </p:ext>
            </p:extLst>
          </p:nvPr>
        </p:nvGraphicFramePr>
        <p:xfrm>
          <a:off x="829994" y="3709722"/>
          <a:ext cx="11084503" cy="2731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1">
                  <a:extLst>
                    <a:ext uri="{9D8B030D-6E8A-4147-A177-3AD203B41FA5}">
                      <a16:colId xmlns:a16="http://schemas.microsoft.com/office/drawing/2014/main" val="499874542"/>
                    </a:ext>
                  </a:extLst>
                </a:gridCol>
                <a:gridCol w="3868615">
                  <a:extLst>
                    <a:ext uri="{9D8B030D-6E8A-4147-A177-3AD203B41FA5}">
                      <a16:colId xmlns:a16="http://schemas.microsoft.com/office/drawing/2014/main" val="3166808478"/>
                    </a:ext>
                  </a:extLst>
                </a:gridCol>
                <a:gridCol w="5935727">
                  <a:extLst>
                    <a:ext uri="{9D8B030D-6E8A-4147-A177-3AD203B41FA5}">
                      <a16:colId xmlns:a16="http://schemas.microsoft.com/office/drawing/2014/main" val="3128533242"/>
                    </a:ext>
                  </a:extLst>
                </a:gridCol>
              </a:tblGrid>
              <a:tr h="39332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要請</a:t>
                      </a:r>
                      <a:r>
                        <a:rPr lang="ja-JP" sz="1800" kern="100" dirty="0" smtClean="0">
                          <a:effectLst/>
                        </a:rPr>
                        <a:t>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20363734"/>
                  </a:ext>
                </a:extLst>
              </a:tr>
              <a:tr h="787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遊興施設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b="0" u="none" kern="100" dirty="0" smtClean="0">
                          <a:solidFill>
                            <a:schemeClr val="tx1"/>
                          </a:solidFill>
                          <a:effectLst/>
                        </a:rPr>
                        <a:t>ダンスホール、性風俗店</a:t>
                      </a:r>
                      <a:endParaRPr lang="ja-JP" sz="1800" b="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・業界団体等が専門家の知見を踏まえた感染拡大予防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ガイドラインを作成し、当該ガイドラインを遵守する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ことを条件に休止要請を解除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・不特定多数の者が利用する施設には、「大阪コロナ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追跡システム」の導入を要請</a:t>
                      </a:r>
                      <a:endParaRPr lang="en-US" altLang="ja-JP" b="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/>
                        <a:t>⇒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今後クラスターが発生した施設に対しては、特措法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24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条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項に基づき、施設の使用制限等を要請する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ことも検討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955076658"/>
                  </a:ext>
                </a:extLst>
              </a:tr>
              <a:tr h="9882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運動施設、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遊技施設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b="0" u="none" kern="100" dirty="0" smtClean="0">
                          <a:solidFill>
                            <a:schemeClr val="tx1"/>
                          </a:solidFill>
                          <a:effectLst/>
                        </a:rPr>
                        <a:t>体育館、屋内水泳場、ボウリング場、スケート場、屋内運動施設（スポーツクラブを除く）</a:t>
                      </a:r>
                      <a:endParaRPr lang="ja-JP" sz="1800" b="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85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7</a:t>
            </a:fld>
            <a:endParaRPr kumimoji="1" lang="ja-JP" altLang="en-US" sz="1400" dirty="0"/>
          </a:p>
        </p:txBody>
      </p:sp>
      <p:sp>
        <p:nvSpPr>
          <p:cNvPr id="8" name="正方形/長方形 7"/>
          <p:cNvSpPr/>
          <p:nvPr/>
        </p:nvSpPr>
        <p:spPr>
          <a:xfrm>
            <a:off x="529321" y="570282"/>
            <a:ext cx="11377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b="1" dirty="0" smtClean="0"/>
              <a:t>・全国でクラスターが発生した施設区分のうち大規模施設（</a:t>
            </a:r>
            <a:r>
              <a:rPr lang="en-US" altLang="ja-JP" b="1" dirty="0" smtClean="0"/>
              <a:t>1,000</a:t>
            </a:r>
            <a:r>
              <a:rPr lang="ja-JP" altLang="en-US" b="1" dirty="0" smtClean="0"/>
              <a:t>㎡超）、集会･展示施設、文教施設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03870"/>
              </p:ext>
            </p:extLst>
          </p:nvPr>
        </p:nvGraphicFramePr>
        <p:xfrm>
          <a:off x="759655" y="939614"/>
          <a:ext cx="11146864" cy="5073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619">
                  <a:extLst>
                    <a:ext uri="{9D8B030D-6E8A-4147-A177-3AD203B41FA5}">
                      <a16:colId xmlns:a16="http://schemas.microsoft.com/office/drawing/2014/main" val="3895554389"/>
                    </a:ext>
                  </a:extLst>
                </a:gridCol>
                <a:gridCol w="3830514">
                  <a:extLst>
                    <a:ext uri="{9D8B030D-6E8A-4147-A177-3AD203B41FA5}">
                      <a16:colId xmlns:a16="http://schemas.microsoft.com/office/drawing/2014/main" val="460337300"/>
                    </a:ext>
                  </a:extLst>
                </a:gridCol>
                <a:gridCol w="3845731">
                  <a:extLst>
                    <a:ext uri="{9D8B030D-6E8A-4147-A177-3AD203B41FA5}">
                      <a16:colId xmlns:a16="http://schemas.microsoft.com/office/drawing/2014/main" val="2705780679"/>
                    </a:ext>
                  </a:extLst>
                </a:gridCol>
              </a:tblGrid>
              <a:tr h="326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要請内容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256764962"/>
                  </a:ext>
                </a:extLst>
              </a:tr>
              <a:tr h="12132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遊興</a:t>
                      </a:r>
                      <a:r>
                        <a:rPr lang="ja-JP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施設</a:t>
                      </a:r>
                      <a:endParaRPr lang="en-US" altLang="ja-JP" sz="1800" u="none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（クラスター発生施設等を除く床面積の合計が</a:t>
                      </a:r>
                      <a:r>
                        <a:rPr lang="en-US" alt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1,000㎡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を超える施設）</a:t>
                      </a:r>
                      <a:endParaRPr lang="ja-JP" sz="16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effectLst/>
                          <a:latin typeface="+mn-ea"/>
                          <a:ea typeface="+mn-ea"/>
                        </a:rPr>
                        <a:t>個室ビデオ店、ネットカフェ、漫画喫茶、射的場、勝馬投票券発売所、場外車券売場　等</a:t>
                      </a:r>
                      <a:endParaRPr lang="ja-JP" sz="18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・業界団体等が専門家の知見を</a:t>
                      </a:r>
                      <a:r>
                        <a:rPr lang="ja-JP" altLang="en-US" b="0" dirty="0" err="1" smtClean="0">
                          <a:solidFill>
                            <a:schemeClr val="tx1"/>
                          </a:solidFill>
                        </a:rPr>
                        <a:t>踏ま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ja-JP" altLang="en-US" b="0" dirty="0" err="1" smtClean="0">
                          <a:solidFill>
                            <a:schemeClr val="tx1"/>
                          </a:solidFill>
                        </a:rPr>
                        <a:t>え</a:t>
                      </a: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作成した感染拡大予防ガイドラ　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イン等を遵守し、感染防止対策を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徹底することの協力を要請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・不特定多数の者が利用する施設に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は、「大阪コロナ追跡システム」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の導入を要請</a:t>
                      </a:r>
                      <a:endParaRPr lang="en-US" altLang="ja-JP" b="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/>
                        <a:t>⇒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今後クラスターが発生した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に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対しては、特措法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24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条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項に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基づき、施設の使用制限等を要請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することも検討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984576094"/>
                  </a:ext>
                </a:extLst>
              </a:tr>
              <a:tr h="1480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運動施設</a:t>
                      </a:r>
                      <a:r>
                        <a:rPr lang="ja-JP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、遊技施設</a:t>
                      </a:r>
                      <a:endParaRPr lang="en-US" altLang="ja-JP" sz="1800" u="none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（クラスター発生施設等を除く床面積の合計が</a:t>
                      </a:r>
                      <a:r>
                        <a:rPr lang="en-US" alt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1,000㎡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を超える施設）</a:t>
                      </a:r>
                      <a:endParaRPr lang="ja-JP" sz="16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effectLst/>
                          <a:latin typeface="+mn-ea"/>
                          <a:ea typeface="+mn-ea"/>
                        </a:rPr>
                        <a:t>マージャン店、パチンコ店、ゲームセンター、テーマパーク、遊園地、屋外水泳場 等</a:t>
                      </a:r>
                      <a:endParaRPr lang="ja-JP" sz="18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562597082"/>
                  </a:ext>
                </a:extLst>
              </a:tr>
              <a:tr h="879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集会・展示</a:t>
                      </a:r>
                      <a:r>
                        <a:rPr lang="ja-JP" sz="1800" u="none" kern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施設</a:t>
                      </a:r>
                      <a:endParaRPr lang="en-US" altLang="ja-JP" sz="1800" u="none" kern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u="none" kern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＊</a:t>
                      </a:r>
                      <a:r>
                        <a:rPr lang="ja-JP" sz="1600" u="none" kern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貸</a:t>
                      </a:r>
                      <a:r>
                        <a:rPr lang="ja-JP" sz="1600" u="none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会議室を</a:t>
                      </a:r>
                      <a:r>
                        <a:rPr lang="ja-JP" sz="1600" u="none" kern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除く</a:t>
                      </a:r>
                      <a:endParaRPr lang="en-US" altLang="ja-JP" sz="1600" u="none" kern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集会場、公会堂、展示場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、多目的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ホール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、文化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会館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b="1" u="none" kern="1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242457830"/>
                  </a:ext>
                </a:extLst>
              </a:tr>
              <a:tr h="10813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b="0" u="none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文教施設</a:t>
                      </a:r>
                      <a:endParaRPr lang="ja-JP" sz="1800" b="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effectLst/>
                          <a:latin typeface="+mn-ea"/>
                          <a:ea typeface="+mn-ea"/>
                        </a:rPr>
                        <a:t>学校（大学等を除く。</a:t>
                      </a:r>
                      <a:r>
                        <a:rPr lang="ja-JP" sz="1800" b="0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8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2880276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6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9C25-BD09-4AEE-90D6-E5269A43C3B5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63953"/>
              </p:ext>
            </p:extLst>
          </p:nvPr>
        </p:nvGraphicFramePr>
        <p:xfrm>
          <a:off x="707163" y="811470"/>
          <a:ext cx="11180036" cy="5402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804">
                  <a:extLst>
                    <a:ext uri="{9D8B030D-6E8A-4147-A177-3AD203B41FA5}">
                      <a16:colId xmlns:a16="http://schemas.microsoft.com/office/drawing/2014/main" val="1026215953"/>
                    </a:ext>
                  </a:extLst>
                </a:gridCol>
                <a:gridCol w="4051495">
                  <a:extLst>
                    <a:ext uri="{9D8B030D-6E8A-4147-A177-3AD203B41FA5}">
                      <a16:colId xmlns:a16="http://schemas.microsoft.com/office/drawing/2014/main" val="1612625830"/>
                    </a:ext>
                  </a:extLst>
                </a:gridCol>
                <a:gridCol w="3428737">
                  <a:extLst>
                    <a:ext uri="{9D8B030D-6E8A-4147-A177-3AD203B41FA5}">
                      <a16:colId xmlns:a16="http://schemas.microsoft.com/office/drawing/2014/main" val="745340790"/>
                    </a:ext>
                  </a:extLst>
                </a:gridCol>
              </a:tblGrid>
              <a:tr h="414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要請内容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extLst>
                  <a:ext uri="{0D108BD9-81ED-4DB2-BD59-A6C34878D82A}">
                    <a16:rowId xmlns:a16="http://schemas.microsoft.com/office/drawing/2014/main" val="1240504550"/>
                  </a:ext>
                </a:extLst>
              </a:tr>
              <a:tr h="3206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劇場等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劇場、観覧場、映画館、演芸場　等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rowSpan="8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・業界団体等が専門家の知見を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踏まえ作成した感染拡大予防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ガイドライン等を遵守し、感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染防止対策を徹底することの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協力を要請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・不特定多数の者が利用する施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設には、「大阪コロナ追跡シ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ステム」の導入を要請</a:t>
                      </a:r>
                      <a:endParaRPr lang="en-US" altLang="ja-JP" b="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/>
                        <a:t>⇒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今後クラスターが発生した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施設に対しては、特措法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条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項に基づき、施設の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使用制限等を要請することも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検討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2337997607"/>
                  </a:ext>
                </a:extLst>
              </a:tr>
              <a:tr h="3206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集会・展示施設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貸会議室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103362831"/>
                  </a:ext>
                </a:extLst>
              </a:tr>
              <a:tr h="6413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大学・学習塾等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大学、専修学校、各種学校などの教育施設、自動車教習所、学習塾　等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1921033877"/>
                  </a:ext>
                </a:extLst>
              </a:tr>
              <a:tr h="3206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博物館等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博物館、美術館、図書館　等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4164575725"/>
                  </a:ext>
                </a:extLst>
              </a:tr>
              <a:tr h="6413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ホテル又は旅館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ホテル又は旅館（集会の用に供する部分に限る。）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886828980"/>
                  </a:ext>
                </a:extLst>
              </a:tr>
              <a:tr h="9619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商業施設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生活必需物資の小売関係等以外の店舗、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生活必需サービス以外のサービス業を営む店舗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16471252"/>
                  </a:ext>
                </a:extLst>
              </a:tr>
              <a:tr h="890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遊興施設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クラスター発生施設等を除く</a:t>
                      </a:r>
                      <a:endParaRPr lang="en-US" altLang="ja-JP" sz="1600" u="none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床面積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合計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が</a:t>
                      </a:r>
                      <a:r>
                        <a:rPr 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1,000</a:t>
                      </a:r>
                      <a:r>
                        <a:rPr lang="ja-JP" sz="16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㎡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以下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の施設）</a:t>
                      </a:r>
                      <a:endParaRPr lang="en-US" altLang="ja-JP" sz="1600" u="none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個室ビデオ店、ネットカフェ、漫画喫茶、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射的場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　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524993605"/>
                  </a:ext>
                </a:extLst>
              </a:tr>
              <a:tr h="890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運動施設、遊技施設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（クラスター発生施設等を除く</a:t>
                      </a:r>
                      <a:endParaRPr lang="en-US" altLang="ja-JP" sz="1600" u="none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床面積</a:t>
                      </a:r>
                      <a:r>
                        <a:rPr lang="ja-JP" sz="16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の合計が</a:t>
                      </a:r>
                      <a:r>
                        <a:rPr lang="en-US" sz="16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1,000</a:t>
                      </a:r>
                      <a:r>
                        <a:rPr lang="ja-JP" sz="16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㎡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以下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の施設）</a:t>
                      </a:r>
                      <a:endParaRPr lang="en-US" altLang="ja-JP" sz="1600" u="none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マージャン店、パチンコ店、ゲームセンター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、屋外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水泳場 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238292969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53465" y="429638"/>
            <a:ext cx="1143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３（２）特措法によらず感染防止対策の協力を</a:t>
            </a:r>
            <a:r>
              <a:rPr lang="ja-JP" altLang="en-US" b="1" dirty="0"/>
              <a:t>要請</a:t>
            </a:r>
            <a:r>
              <a:rPr lang="ja-JP" altLang="en-US" b="1" dirty="0" smtClean="0"/>
              <a:t>する施設</a:t>
            </a:r>
            <a:r>
              <a:rPr lang="ja-JP" altLang="en-US" b="1" u="sng" dirty="0" smtClean="0"/>
              <a:t>（</a:t>
            </a:r>
            <a:r>
              <a:rPr lang="en-US" altLang="ja-JP" b="1" u="sng" dirty="0" smtClean="0"/>
              <a:t>5</a:t>
            </a:r>
            <a:r>
              <a:rPr lang="ja-JP" altLang="en-US" b="1" u="sng" dirty="0" smtClean="0"/>
              <a:t>月</a:t>
            </a:r>
            <a:r>
              <a:rPr lang="en-US" altLang="ja-JP" b="1" u="sng" dirty="0"/>
              <a:t>16</a:t>
            </a:r>
            <a:r>
              <a:rPr lang="ja-JP" altLang="en-US" b="1" u="sng" dirty="0" smtClean="0"/>
              <a:t>日</a:t>
            </a:r>
            <a:r>
              <a:rPr lang="ja-JP" altLang="en-US" b="1" u="sng" dirty="0"/>
              <a:t>から休止要請を</a:t>
            </a:r>
            <a:r>
              <a:rPr lang="ja-JP" altLang="en-US" b="1" u="sng" dirty="0" smtClean="0"/>
              <a:t>解除した施設）</a:t>
            </a:r>
            <a:r>
              <a:rPr lang="ja-JP" altLang="en-US" b="1" dirty="0" smtClean="0"/>
              <a:t>　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149795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13853" y="523310"/>
            <a:ext cx="8288335" cy="601560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9C25-BD09-4AEE-90D6-E5269A43C3B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90" y="128648"/>
            <a:ext cx="1132251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新しい生活様式」の</a:t>
            </a:r>
            <a:r>
              <a:rPr lang="ja-JP" altLang="en-US" b="1" dirty="0" smtClean="0"/>
              <a:t>実践例　</a:t>
            </a:r>
            <a:r>
              <a:rPr lang="ja-JP" altLang="en-US" sz="1400" b="1" dirty="0" smtClean="0"/>
              <a:t>（</a:t>
            </a:r>
            <a:r>
              <a:rPr lang="en-US" altLang="ja-JP" sz="1400" b="1" dirty="0" smtClean="0"/>
              <a:t>5/4</a:t>
            </a:r>
            <a:r>
              <a:rPr lang="ja-JP" altLang="en-US" sz="1400" b="1" dirty="0" smtClean="0"/>
              <a:t>国の専門家会議「新型コロナウイルス感染症対策の状況分析・提言」より抜粋）　　　　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18521" y="120191"/>
            <a:ext cx="13141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【</a:t>
            </a:r>
            <a:r>
              <a:rPr lang="ja-JP" altLang="en-US" b="1" dirty="0" smtClean="0"/>
              <a:t>別紙</a:t>
            </a:r>
            <a:r>
              <a:rPr lang="en-US" altLang="ja-JP" b="1" dirty="0" smtClean="0"/>
              <a:t>】</a:t>
            </a:r>
            <a:r>
              <a:rPr lang="ja-JP" altLang="en-US" b="1" dirty="0" smtClean="0"/>
              <a:t>　　　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244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891</Words>
  <PresentationFormat>ワイド画面</PresentationFormat>
  <Paragraphs>210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游ゴシック</vt:lpstr>
      <vt:lpstr>游ゴシック Light</vt:lpstr>
      <vt:lpstr>Arial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2020-05-21T06:22:10Z</cp:lastPrinted>
  <dcterms:created xsi:type="dcterms:W3CDTF">2020-05-20T11:17:35Z</dcterms:created>
  <dcterms:modified xsi:type="dcterms:W3CDTF">2020-05-21T10:42:09Z</dcterms:modified>
</cp:coreProperties>
</file>