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61" r:id="rId2"/>
  </p:sldIdLst>
  <p:sldSz cx="6858000" cy="9906000" type="A4"/>
  <p:notesSz cx="6807200" cy="99393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66"/>
    <a:srgbClr val="FF3399"/>
    <a:srgbClr val="FF99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スタイルなし、表のグリッド線あり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52" d="100"/>
          <a:sy n="52" d="100"/>
        </p:scale>
        <p:origin x="231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ja-JP" altLang="en-US" smtClean="0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C45DC2-16C5-4992-B78B-87075C45EEF6}" type="datetimeFigureOut">
              <a:rPr kumimoji="1" lang="ja-JP" altLang="en-US" smtClean="0"/>
              <a:t>2020/7/15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77FC42-6F11-46DE-8F45-E796500E213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622554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C45DC2-16C5-4992-B78B-87075C45EEF6}" type="datetimeFigureOut">
              <a:rPr kumimoji="1" lang="ja-JP" altLang="en-US" smtClean="0"/>
              <a:t>2020/7/15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77FC42-6F11-46DE-8F45-E796500E213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038415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27403"/>
            <a:ext cx="1478756" cy="8394877"/>
          </a:xfrm>
        </p:spPr>
        <p:txBody>
          <a:bodyPr vert="eaVert"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27403"/>
            <a:ext cx="4350544" cy="8394877"/>
          </a:xfrm>
        </p:spPr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C45DC2-16C5-4992-B78B-87075C45EEF6}" type="datetimeFigureOut">
              <a:rPr kumimoji="1" lang="ja-JP" altLang="en-US" smtClean="0"/>
              <a:t>2020/7/15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77FC42-6F11-46DE-8F45-E796500E213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62177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C45DC2-16C5-4992-B78B-87075C45EEF6}" type="datetimeFigureOut">
              <a:rPr kumimoji="1" lang="ja-JP" altLang="en-US" smtClean="0"/>
              <a:t>2020/7/15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77FC42-6F11-46DE-8F45-E796500E213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679528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469624"/>
            <a:ext cx="5915025" cy="4120620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629226"/>
            <a:ext cx="5915025" cy="216693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C45DC2-16C5-4992-B78B-87075C45EEF6}" type="datetimeFigureOut">
              <a:rPr kumimoji="1" lang="ja-JP" altLang="en-US" smtClean="0"/>
              <a:t>2020/7/15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77FC42-6F11-46DE-8F45-E796500E213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778183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C45DC2-16C5-4992-B78B-87075C45EEF6}" type="datetimeFigureOut">
              <a:rPr kumimoji="1" lang="ja-JP" altLang="en-US" smtClean="0"/>
              <a:t>2020/7/15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77FC42-6F11-46DE-8F45-E796500E213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339935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27405"/>
            <a:ext cx="5915025" cy="1914702"/>
          </a:xfrm>
        </p:spPr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618442"/>
            <a:ext cx="2901255" cy="5322183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428347"/>
            <a:ext cx="2915543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618442"/>
            <a:ext cx="2915543" cy="5322183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C45DC2-16C5-4992-B78B-87075C45EEF6}" type="datetimeFigureOut">
              <a:rPr kumimoji="1" lang="ja-JP" altLang="en-US" smtClean="0"/>
              <a:t>2020/7/15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77FC42-6F11-46DE-8F45-E796500E213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642839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C45DC2-16C5-4992-B78B-87075C45EEF6}" type="datetimeFigureOut">
              <a:rPr kumimoji="1" lang="ja-JP" altLang="en-US" smtClean="0"/>
              <a:t>2020/7/15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77FC42-6F11-46DE-8F45-E796500E213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40175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C45DC2-16C5-4992-B78B-87075C45EEF6}" type="datetimeFigureOut">
              <a:rPr kumimoji="1" lang="ja-JP" altLang="en-US" smtClean="0"/>
              <a:t>2020/7/15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77FC42-6F11-46DE-8F45-E796500E213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118980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426283"/>
            <a:ext cx="3471863" cy="7039681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C45DC2-16C5-4992-B78B-87075C45EEF6}" type="datetimeFigureOut">
              <a:rPr kumimoji="1" lang="ja-JP" altLang="en-US" smtClean="0"/>
              <a:t>2020/7/15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77FC42-6F11-46DE-8F45-E796500E213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093477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426283"/>
            <a:ext cx="3471863" cy="7039681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ja-JP" altLang="en-US" smtClean="0"/>
              <a:t>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C45DC2-16C5-4992-B78B-87075C45EEF6}" type="datetimeFigureOut">
              <a:rPr kumimoji="1" lang="ja-JP" altLang="en-US" smtClean="0"/>
              <a:t>2020/7/15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77FC42-6F11-46DE-8F45-E796500E213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63028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C45DC2-16C5-4992-B78B-87075C45EEF6}" type="datetimeFigureOut">
              <a:rPr kumimoji="1" lang="ja-JP" altLang="en-US" smtClean="0"/>
              <a:t>2020/7/15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77FC42-6F11-46DE-8F45-E796500E213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102851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kumimoji="1"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正方形/長方形 4"/>
          <p:cNvSpPr/>
          <p:nvPr/>
        </p:nvSpPr>
        <p:spPr>
          <a:xfrm>
            <a:off x="0" y="-9924"/>
            <a:ext cx="6858000" cy="585298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800" b="1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夜の街関連の事業者の皆さまへのお願い</a:t>
            </a:r>
            <a:endParaRPr kumimoji="1" lang="ja-JP" altLang="en-US" sz="3200" b="1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pic>
        <p:nvPicPr>
          <p:cNvPr id="49" name="図 4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6194" y="2543787"/>
            <a:ext cx="2529857" cy="1707931"/>
          </a:xfrm>
          <a:prstGeom prst="rect">
            <a:avLst/>
          </a:prstGeom>
        </p:spPr>
      </p:pic>
      <p:pic>
        <p:nvPicPr>
          <p:cNvPr id="9" name="図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4516" y="4927643"/>
            <a:ext cx="4318763" cy="1328634"/>
          </a:xfrm>
          <a:prstGeom prst="rect">
            <a:avLst/>
          </a:prstGeom>
        </p:spPr>
      </p:pic>
      <p:pic>
        <p:nvPicPr>
          <p:cNvPr id="17" name="図 1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7663" y="4940164"/>
            <a:ext cx="653329" cy="653329"/>
          </a:xfrm>
          <a:prstGeom prst="rect">
            <a:avLst/>
          </a:prstGeom>
        </p:spPr>
      </p:pic>
      <p:sp>
        <p:nvSpPr>
          <p:cNvPr id="20" name="角丸四角形 19"/>
          <p:cNvSpPr/>
          <p:nvPr/>
        </p:nvSpPr>
        <p:spPr>
          <a:xfrm>
            <a:off x="778576" y="2480454"/>
            <a:ext cx="5291045" cy="1625406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46"/>
          </a:p>
        </p:txBody>
      </p:sp>
      <p:sp>
        <p:nvSpPr>
          <p:cNvPr id="54" name="角丸四角形 53"/>
          <p:cNvSpPr/>
          <p:nvPr/>
        </p:nvSpPr>
        <p:spPr>
          <a:xfrm>
            <a:off x="740476" y="4812306"/>
            <a:ext cx="5291045" cy="1412845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46"/>
          </a:p>
        </p:txBody>
      </p:sp>
      <p:sp>
        <p:nvSpPr>
          <p:cNvPr id="21" name="正方形/長方形 20"/>
          <p:cNvSpPr/>
          <p:nvPr/>
        </p:nvSpPr>
        <p:spPr>
          <a:xfrm>
            <a:off x="0" y="575454"/>
            <a:ext cx="688017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16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20</a:t>
            </a:r>
            <a:r>
              <a:rPr lang="ja-JP" altLang="en-US" sz="1600" b="1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代を中心に夜の街の滞在歴がある人への感染が拡大しています。</a:t>
            </a:r>
            <a:endParaRPr lang="en-US" altLang="ja-JP" sz="1600" b="1" dirty="0" smtClean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lang="ja-JP" altLang="en-US" sz="1600" b="1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感染拡大を防止するため、次の</a:t>
            </a:r>
            <a:r>
              <a:rPr lang="ja-JP" altLang="en-US" sz="1600" b="1" dirty="0">
                <a:solidFill>
                  <a:srgbClr val="FF0066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３</a:t>
            </a:r>
            <a:r>
              <a:rPr lang="ja-JP" altLang="en-US" sz="1600" b="1" dirty="0" smtClean="0">
                <a:solidFill>
                  <a:srgbClr val="FF0066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つのポイント</a:t>
            </a:r>
            <a:r>
              <a:rPr lang="ja-JP" altLang="en-US" sz="1600" b="1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を守っていただくようお願いします。</a:t>
            </a:r>
            <a:endParaRPr lang="ja-JP" altLang="en-US" sz="1600" b="1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25" name="正方形/長方形 24"/>
          <p:cNvSpPr/>
          <p:nvPr/>
        </p:nvSpPr>
        <p:spPr>
          <a:xfrm>
            <a:off x="149320" y="1394814"/>
            <a:ext cx="6571736" cy="14385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spcAft>
                <a:spcPts val="300"/>
              </a:spcAft>
            </a:pPr>
            <a:r>
              <a:rPr kumimoji="1" lang="ja-JP" altLang="en-US" sz="2400" b="1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■</a:t>
            </a:r>
            <a:r>
              <a:rPr kumimoji="1" lang="ja-JP" altLang="en-US" sz="2400" b="1" kern="0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業種</a:t>
            </a:r>
            <a:r>
              <a:rPr kumimoji="1" lang="ja-JP" altLang="en-US" sz="2400" b="1" kern="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別</a:t>
            </a:r>
            <a:r>
              <a:rPr kumimoji="1" lang="ja-JP" altLang="en-US" sz="2400" b="1" kern="0" dirty="0">
                <a:solidFill>
                  <a:srgbClr val="FF0066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ガイドライン</a:t>
            </a:r>
            <a:r>
              <a:rPr kumimoji="1" lang="ja-JP" altLang="en-US" sz="2400" b="1" kern="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の</a:t>
            </a:r>
            <a:r>
              <a:rPr kumimoji="1" lang="ja-JP" altLang="en-US" sz="2400" b="1" kern="0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遵守</a:t>
            </a:r>
            <a:r>
              <a:rPr kumimoji="1" lang="ja-JP" altLang="en-US" sz="1600" b="1" kern="0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を</a:t>
            </a:r>
            <a:r>
              <a:rPr kumimoji="1" lang="ja-JP" altLang="en-US" sz="1600" b="1" kern="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お願いします</a:t>
            </a:r>
            <a:r>
              <a:rPr kumimoji="1" lang="ja-JP" altLang="en-US" sz="1600" b="1" kern="0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。</a:t>
            </a:r>
            <a:endParaRPr kumimoji="1" lang="en-US" altLang="ja-JP" sz="1600" b="1" kern="0" dirty="0" smtClean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>
              <a:spcAft>
                <a:spcPts val="300"/>
              </a:spcAft>
            </a:pPr>
            <a:r>
              <a:rPr kumimoji="1" lang="ja-JP" altLang="en-US" sz="1600" b="1" kern="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　</a:t>
            </a:r>
            <a:r>
              <a:rPr kumimoji="1" lang="ja-JP" altLang="en-US" sz="1600" b="1" kern="0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　　</a:t>
            </a:r>
            <a:r>
              <a:rPr kumimoji="1" lang="ja-JP" altLang="en-US" b="1" kern="0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（</a:t>
            </a:r>
            <a:r>
              <a:rPr kumimoji="1" lang="ja-JP" altLang="en-US" b="1" kern="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手洗い・手指消毒の徹底・マスクの着用、換気の徹底　など）</a:t>
            </a:r>
            <a:endParaRPr kumimoji="1" lang="en-US" altLang="ja-JP" sz="1600" b="1" kern="0" dirty="0" smtClean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>
              <a:spcAft>
                <a:spcPts val="300"/>
              </a:spcAft>
            </a:pPr>
            <a:r>
              <a:rPr kumimoji="1" lang="ja-JP" altLang="en-US" b="1" kern="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（</a:t>
            </a:r>
            <a:r>
              <a:rPr kumimoji="1" lang="ja-JP" altLang="en-US" sz="2400" b="1" kern="0" dirty="0">
                <a:solidFill>
                  <a:srgbClr val="FF0066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感染防止宣言ステッカー</a:t>
            </a:r>
            <a:r>
              <a:rPr kumimoji="1" lang="ja-JP" altLang="en-US" sz="2400" b="1" kern="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の導入</a:t>
            </a:r>
            <a:r>
              <a:rPr kumimoji="1" lang="ja-JP" altLang="en-US" b="1" kern="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をお願いします）</a:t>
            </a:r>
            <a:endParaRPr kumimoji="1" lang="en-US" altLang="ja-JP" b="1" kern="0" dirty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>
              <a:spcAft>
                <a:spcPts val="300"/>
              </a:spcAft>
            </a:pPr>
            <a:endParaRPr kumimoji="1" lang="en-US" altLang="ja-JP" sz="2400" b="1" kern="0" dirty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26" name="正方形/長方形 25"/>
          <p:cNvSpPr/>
          <p:nvPr/>
        </p:nvSpPr>
        <p:spPr>
          <a:xfrm>
            <a:off x="124405" y="4285272"/>
            <a:ext cx="8306240" cy="64370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spcAft>
                <a:spcPts val="600"/>
              </a:spcAft>
            </a:pPr>
            <a:r>
              <a:rPr kumimoji="1" lang="ja-JP" altLang="en-US" sz="2400" b="1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■</a:t>
            </a:r>
            <a:r>
              <a:rPr kumimoji="1" lang="ja-JP" altLang="en-US" sz="2400" b="1" kern="0" dirty="0">
                <a:solidFill>
                  <a:srgbClr val="FF0066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大阪コロナ追跡システム</a:t>
            </a:r>
            <a:r>
              <a:rPr kumimoji="1" lang="ja-JP" altLang="en-US" sz="2400" b="1" kern="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の</a:t>
            </a:r>
            <a:r>
              <a:rPr kumimoji="1" lang="ja-JP" altLang="en-US" sz="2400" b="1" kern="0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導入</a:t>
            </a:r>
            <a:r>
              <a:rPr kumimoji="1" lang="ja-JP" altLang="en-US" sz="1400" b="1" kern="0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（</a:t>
            </a:r>
            <a:r>
              <a:rPr kumimoji="1" lang="ja-JP" altLang="en-US" sz="1400" b="1" kern="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又は名簿作成）をお願い</a:t>
            </a:r>
            <a:r>
              <a:rPr kumimoji="1" lang="ja-JP" altLang="en-US" sz="1400" b="1" kern="0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します。</a:t>
            </a:r>
            <a:endParaRPr kumimoji="1" lang="en-US" altLang="ja-JP" sz="1400" b="1" kern="0" dirty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37" name="正方形/長方形 36"/>
          <p:cNvSpPr/>
          <p:nvPr/>
        </p:nvSpPr>
        <p:spPr>
          <a:xfrm>
            <a:off x="124405" y="6496646"/>
            <a:ext cx="8306240" cy="92896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lnSpc>
                <a:spcPts val="2000"/>
              </a:lnSpc>
              <a:spcAft>
                <a:spcPts val="600"/>
              </a:spcAft>
            </a:pPr>
            <a:r>
              <a:rPr kumimoji="1" lang="ja-JP" altLang="en-US" sz="2400" b="1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■</a:t>
            </a:r>
            <a:r>
              <a:rPr kumimoji="1" lang="ja-JP" altLang="en-US" sz="2400" b="1" kern="0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夜</a:t>
            </a:r>
            <a:r>
              <a:rPr kumimoji="1" lang="ja-JP" altLang="en-US" sz="2400" b="1" kern="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の街関連施設の</a:t>
            </a:r>
            <a:r>
              <a:rPr kumimoji="1" lang="ja-JP" altLang="en-US" sz="2400" b="1" kern="0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従業員</a:t>
            </a:r>
            <a:r>
              <a:rPr kumimoji="1" lang="ja-JP" altLang="en-US" b="1" kern="0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の、</a:t>
            </a:r>
            <a:endParaRPr kumimoji="1" lang="en-US" altLang="ja-JP" b="1" kern="0" dirty="0" smtClean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>
              <a:lnSpc>
                <a:spcPts val="2000"/>
              </a:lnSpc>
              <a:spcAft>
                <a:spcPts val="600"/>
              </a:spcAft>
            </a:pPr>
            <a:r>
              <a:rPr kumimoji="1" lang="ja-JP" altLang="en-US" b="1" kern="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　</a:t>
            </a:r>
            <a:r>
              <a:rPr kumimoji="1" lang="ja-JP" altLang="en-US" b="1" kern="0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　少し</a:t>
            </a:r>
            <a:r>
              <a:rPr kumimoji="1" lang="ja-JP" altLang="en-US" b="1" kern="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でも症状がある</a:t>
            </a:r>
            <a:r>
              <a:rPr kumimoji="1" lang="ja-JP" altLang="en-US" b="1" kern="0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場合の</a:t>
            </a:r>
            <a:r>
              <a:rPr kumimoji="1" lang="ja-JP" altLang="en-US" sz="2400" b="1" kern="0" dirty="0" smtClean="0">
                <a:solidFill>
                  <a:srgbClr val="FF0066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検査</a:t>
            </a:r>
            <a:r>
              <a:rPr kumimoji="1" lang="ja-JP" altLang="en-US" sz="2400" b="1" kern="0" dirty="0">
                <a:solidFill>
                  <a:srgbClr val="FF0066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受診</a:t>
            </a:r>
            <a:r>
              <a:rPr kumimoji="1" lang="ja-JP" altLang="en-US" b="1" kern="0" dirty="0">
                <a:latin typeface="Meiryo UI" panose="020B0604030504040204" pitchFamily="50" charset="-128"/>
                <a:ea typeface="Meiryo UI" panose="020B0604030504040204" pitchFamily="50" charset="-128"/>
              </a:rPr>
              <a:t>をお願いします。</a:t>
            </a:r>
            <a:endParaRPr kumimoji="1" lang="en-US" altLang="ja-JP" sz="2000" b="1" kern="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42" name="正方形/長方形 41"/>
          <p:cNvSpPr/>
          <p:nvPr/>
        </p:nvSpPr>
        <p:spPr>
          <a:xfrm>
            <a:off x="0" y="8979174"/>
            <a:ext cx="6858000" cy="926825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en-US" altLang="ja-JP" sz="2401" b="1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43" name="テキスト ボックス 42"/>
          <p:cNvSpPr txBox="1"/>
          <p:nvPr/>
        </p:nvSpPr>
        <p:spPr>
          <a:xfrm>
            <a:off x="793601" y="9073032"/>
            <a:ext cx="833458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6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大阪府の</a:t>
            </a:r>
            <a:r>
              <a:rPr kumimoji="1" lang="ja-JP" altLang="en-US" sz="1600" b="1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ホームページ</a:t>
            </a:r>
            <a:r>
              <a:rPr kumimoji="1" lang="ja-JP" altLang="en-US" sz="16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で</a:t>
            </a:r>
            <a:r>
              <a:rPr kumimoji="1" lang="ja-JP" altLang="en-US" sz="1600" b="1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様々</a:t>
            </a:r>
            <a:r>
              <a:rPr kumimoji="1" lang="ja-JP" altLang="en-US" sz="16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な取組みをご覧</a:t>
            </a:r>
            <a:r>
              <a:rPr kumimoji="1" lang="ja-JP" altLang="en-US" sz="1600" b="1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いただけます。</a:t>
            </a:r>
            <a:endParaRPr kumimoji="1" lang="ja-JP" altLang="en-US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pic>
        <p:nvPicPr>
          <p:cNvPr id="44" name="図 4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33962" y="9430652"/>
            <a:ext cx="4660779" cy="466609"/>
          </a:xfrm>
          <a:prstGeom prst="rect">
            <a:avLst/>
          </a:prstGeom>
        </p:spPr>
      </p:pic>
      <p:pic>
        <p:nvPicPr>
          <p:cNvPr id="45" name="図 4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7364" y="9073032"/>
            <a:ext cx="709490" cy="799423"/>
          </a:xfrm>
          <a:prstGeom prst="rect">
            <a:avLst/>
          </a:prstGeom>
        </p:spPr>
      </p:pic>
      <p:pic>
        <p:nvPicPr>
          <p:cNvPr id="3" name="図 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277525" y="2560941"/>
            <a:ext cx="1483467" cy="1577496"/>
          </a:xfrm>
          <a:prstGeom prst="rect">
            <a:avLst/>
          </a:prstGeom>
        </p:spPr>
      </p:pic>
      <p:sp>
        <p:nvSpPr>
          <p:cNvPr id="46" name="角丸四角形 45"/>
          <p:cNvSpPr/>
          <p:nvPr/>
        </p:nvSpPr>
        <p:spPr>
          <a:xfrm>
            <a:off x="184030" y="7332712"/>
            <a:ext cx="6512111" cy="1601222"/>
          </a:xfrm>
          <a:prstGeom prst="round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b="1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夜の街に関連のある施設</a:t>
            </a:r>
            <a:r>
              <a:rPr kumimoji="1" lang="en-US" altLang="ja-JP" b="1" baseline="30000" dirty="0" smtClean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※</a:t>
            </a:r>
            <a:r>
              <a:rPr kumimoji="1" lang="ja-JP" altLang="en-US" b="1" dirty="0" smtClean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で勤務されている方や利用者で</a:t>
            </a:r>
            <a:endParaRPr kumimoji="1" lang="en-US" altLang="ja-JP" b="1" dirty="0" smtClean="0">
              <a:solidFill>
                <a:schemeClr val="bg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algn="ctr"/>
            <a:r>
              <a:rPr kumimoji="1" lang="ja-JP" altLang="en-US" b="1" dirty="0" smtClean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少しでも症状がある方を対象に、積極的に検査を行っています</a:t>
            </a:r>
            <a:endParaRPr kumimoji="1" lang="en-US" altLang="ja-JP" b="1" dirty="0" smtClean="0">
              <a:solidFill>
                <a:schemeClr val="bg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algn="ctr"/>
            <a:endParaRPr kumimoji="1" lang="en-US" altLang="ja-JP" sz="1200" dirty="0">
              <a:solidFill>
                <a:schemeClr val="bg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lvl="0" algn="ctr"/>
            <a:r>
              <a:rPr kumimoji="1" lang="ja-JP" altLang="en-US" sz="1600" dirty="0" smtClean="0">
                <a:solidFill>
                  <a:prstClr val="white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お近くの</a:t>
            </a:r>
            <a:r>
              <a:rPr kumimoji="1" lang="ja-JP" altLang="en-US" sz="2000" dirty="0" smtClean="0">
                <a:solidFill>
                  <a:prstClr val="white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新型コロナ受診相談センター</a:t>
            </a:r>
            <a:r>
              <a:rPr kumimoji="1" lang="ja-JP" altLang="en-US" dirty="0" smtClean="0">
                <a:solidFill>
                  <a:prstClr val="white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まで</a:t>
            </a:r>
            <a:r>
              <a:rPr kumimoji="1" lang="ja-JP" altLang="en-US" dirty="0">
                <a:solidFill>
                  <a:prstClr val="white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、積極的にご相談ください</a:t>
            </a:r>
            <a:r>
              <a:rPr kumimoji="1" lang="ja-JP" altLang="en-US" dirty="0" smtClean="0">
                <a:solidFill>
                  <a:prstClr val="white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。</a:t>
            </a:r>
            <a:endParaRPr kumimoji="1" lang="en-US" altLang="ja-JP" sz="2000" dirty="0" smtClean="0">
              <a:solidFill>
                <a:prstClr val="white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lvl="0" algn="ctr"/>
            <a:r>
              <a:rPr kumimoji="1" lang="ja-JP" altLang="en-US" sz="2000" dirty="0">
                <a:solidFill>
                  <a:prstClr val="white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　</a:t>
            </a:r>
            <a:r>
              <a:rPr kumimoji="1" lang="ja-JP" altLang="en-US" sz="2000" dirty="0" smtClean="0">
                <a:solidFill>
                  <a:prstClr val="white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　</a:t>
            </a:r>
            <a:r>
              <a:rPr kumimoji="1" lang="ja-JP" altLang="en-US" sz="1200" i="1" dirty="0">
                <a:solidFill>
                  <a:prstClr val="white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　</a:t>
            </a:r>
            <a:r>
              <a:rPr kumimoji="1" lang="ja-JP" altLang="en-US" sz="1200" dirty="0">
                <a:solidFill>
                  <a:prstClr val="white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　</a:t>
            </a:r>
            <a:r>
              <a:rPr kumimoji="1" lang="ja-JP" altLang="en-US" sz="1200" dirty="0" smtClean="0">
                <a:solidFill>
                  <a:prstClr val="white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　　　　　　　　　　　　　　　　　　　　　　　　　</a:t>
            </a:r>
            <a:r>
              <a:rPr kumimoji="1" lang="en-US" altLang="ja-JP" sz="1200" dirty="0" smtClean="0">
                <a:solidFill>
                  <a:prstClr val="white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※</a:t>
            </a:r>
            <a:r>
              <a:rPr kumimoji="1" lang="ja-JP" altLang="en-US" sz="1200" dirty="0">
                <a:solidFill>
                  <a:prstClr val="white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バー、キャバクラ、</a:t>
            </a:r>
            <a:r>
              <a:rPr kumimoji="1" lang="ja-JP" altLang="en-US" sz="1200" dirty="0" smtClean="0">
                <a:solidFill>
                  <a:prstClr val="white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ホストクラブ等</a:t>
            </a:r>
            <a:endParaRPr kumimoji="1" lang="ja-JP" altLang="en-US" sz="2800" dirty="0">
              <a:solidFill>
                <a:schemeClr val="bg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011761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1667</TotalTime>
  <Words>232</Words>
  <Application>Microsoft Office PowerPoint</Application>
  <PresentationFormat>A4 210 x 297 mm</PresentationFormat>
  <Paragraphs>15</Paragraphs>
  <Slides>1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7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9" baseType="lpstr">
      <vt:lpstr>Meiryo UI</vt:lpstr>
      <vt:lpstr>メイリオ</vt:lpstr>
      <vt:lpstr>游ゴシック</vt:lpstr>
      <vt:lpstr>游ゴシック Light</vt:lpstr>
      <vt:lpstr>Arial</vt:lpstr>
      <vt:lpstr>Calibri</vt:lpstr>
      <vt:lpstr>Calibri Light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小原　朋子</dc:creator>
  <cp:lastModifiedBy>馬場　祐二</cp:lastModifiedBy>
  <cp:revision>168</cp:revision>
  <cp:lastPrinted>2020-07-12T12:49:40Z</cp:lastPrinted>
  <dcterms:created xsi:type="dcterms:W3CDTF">2020-07-06T05:36:51Z</dcterms:created>
  <dcterms:modified xsi:type="dcterms:W3CDTF">2020-07-15T04:21:55Z</dcterms:modified>
</cp:coreProperties>
</file>