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79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D53F3"/>
    <a:srgbClr val="48E0E8"/>
    <a:srgbClr val="3FCFF1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42" d="100"/>
          <a:sy n="42" d="100"/>
        </p:scale>
        <p:origin x="2106" y="6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1" y="2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5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1" y="9440865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191" cy="498662"/>
          </a:xfrm>
          <a:prstGeom prst="rect">
            <a:avLst/>
          </a:prstGeom>
        </p:spPr>
        <p:txBody>
          <a:bodyPr vert="horz" lIns="93213" tIns="46606" rIns="93213" bIns="466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84" y="0"/>
            <a:ext cx="2949191" cy="498662"/>
          </a:xfrm>
          <a:prstGeom prst="rect">
            <a:avLst/>
          </a:prstGeom>
        </p:spPr>
        <p:txBody>
          <a:bodyPr vert="horz" lIns="93213" tIns="46606" rIns="93213" bIns="46606" rtlCol="0"/>
          <a:lstStyle>
            <a:lvl1pPr algn="r">
              <a:defRPr sz="1200"/>
            </a:lvl1pPr>
          </a:lstStyle>
          <a:p>
            <a:fld id="{F2897EA5-3F03-4840-AA3F-EE265E1B33DD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3" tIns="46606" rIns="93213" bIns="466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10" y="4783276"/>
            <a:ext cx="5444783" cy="3913443"/>
          </a:xfrm>
          <a:prstGeom prst="rect">
            <a:avLst/>
          </a:prstGeom>
        </p:spPr>
        <p:txBody>
          <a:bodyPr vert="horz" lIns="93213" tIns="46606" rIns="93213" bIns="4660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76"/>
            <a:ext cx="2949191" cy="498662"/>
          </a:xfrm>
          <a:prstGeom prst="rect">
            <a:avLst/>
          </a:prstGeom>
        </p:spPr>
        <p:txBody>
          <a:bodyPr vert="horz" lIns="93213" tIns="46606" rIns="93213" bIns="466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84" y="9440676"/>
            <a:ext cx="2949191" cy="498662"/>
          </a:xfrm>
          <a:prstGeom prst="rect">
            <a:avLst/>
          </a:prstGeom>
        </p:spPr>
        <p:txBody>
          <a:bodyPr vert="horz" lIns="93213" tIns="46606" rIns="93213" bIns="46606" rtlCol="0" anchor="b"/>
          <a:lstStyle>
            <a:lvl1pPr algn="r">
              <a:defRPr sz="1200"/>
            </a:lvl1pPr>
          </a:lstStyle>
          <a:p>
            <a:fld id="{58AAC8DC-2228-43EC-BC06-5D89B7D825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88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507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013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2521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027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7534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5041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2547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0055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50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79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66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55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70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3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93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47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57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63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62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24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5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21563" y="1761108"/>
            <a:ext cx="6480000" cy="8418715"/>
          </a:xfrm>
          <a:prstGeom prst="roundRect">
            <a:avLst>
              <a:gd name="adj" fmla="val 56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737457" y="2137905"/>
            <a:ext cx="3527725" cy="1123712"/>
          </a:xfrm>
          <a:prstGeom prst="roundRect">
            <a:avLst/>
          </a:prstGeom>
          <a:solidFill>
            <a:srgbClr val="FF0000"/>
          </a:solidFill>
        </p:spPr>
        <p:txBody>
          <a:bodyPr wrap="square" anchor="ctr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1.Refrain from a </a:t>
            </a: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(drinking) party of 5 or   </a:t>
            </a: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more people</a:t>
            </a:r>
            <a:r>
              <a:rPr lang="ja-JP" altLang="en-US" sz="2000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</a:t>
            </a:r>
            <a:endParaRPr lang="en-US" altLang="ja-JP" sz="2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737457" y="3700510"/>
            <a:ext cx="3527725" cy="783193"/>
          </a:xfrm>
          <a:prstGeom prst="round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2.Stay home when you </a:t>
            </a: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feel sick</a:t>
            </a:r>
            <a:endParaRPr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HG創英角ｺﾞｼｯｸUB" panose="020B0909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737458" y="6102408"/>
            <a:ext cx="3527724" cy="1464231"/>
          </a:xfrm>
          <a:prstGeom prst="roundRect">
            <a:avLst/>
          </a:prstGeom>
          <a:solidFill>
            <a:srgbClr val="FF0000"/>
          </a:solidFill>
        </p:spPr>
        <p:txBody>
          <a:bodyPr wrap="square" anchor="ctr">
            <a:spAutoFit/>
          </a:bodyPr>
          <a:lstStyle/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4.Use restaurants that </a:t>
            </a:r>
            <a:endParaRPr lang="en-US" altLang="ja-JP" sz="2000" dirty="0" smtClean="0">
              <a:solidFill>
                <a:schemeClr val="bg1"/>
              </a:solidFill>
              <a:latin typeface="Arial" panose="020B0604020202020204" pitchFamily="34" charset="0"/>
              <a:ea typeface="HG創英角ｺﾞｼｯｸUB" panose="020B0909000000000000" pitchFamily="49" charset="-128"/>
              <a:cs typeface="Arial" panose="020B0604020202020204" pitchFamily="34" charset="0"/>
            </a:endParaRP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have a “declaration of </a:t>
            </a: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infection 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p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revention </a:t>
            </a: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sticker” </a:t>
            </a:r>
            <a:endParaRPr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HG創英角ｺﾞｼｯｸUB" panose="020B0909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37458" y="7654557"/>
            <a:ext cx="3527724" cy="1123712"/>
          </a:xfrm>
          <a:prstGeom prst="roundRect">
            <a:avLst/>
          </a:prstGeom>
          <a:solidFill>
            <a:srgbClr val="FF0000"/>
          </a:solidFill>
        </p:spPr>
        <p:txBody>
          <a:bodyPr wrap="square" anchor="ctr">
            <a:spAutoFit/>
          </a:bodyPr>
          <a:lstStyle/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5.Use the Osaka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COVID-</a:t>
            </a: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19 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Tracing System in a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</a:t>
            </a: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restaurant</a:t>
            </a:r>
            <a:endParaRPr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HG創英角ｺﾞｼｯｸUB" panose="020B0909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37457" y="9009708"/>
            <a:ext cx="3547756" cy="1123712"/>
          </a:xfrm>
          <a:prstGeom prst="round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6.Install 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“COCOA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,” a </a:t>
            </a: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contact confirming 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App </a:t>
            </a:r>
            <a:endParaRPr lang="en-US" altLang="ja-JP" sz="2000" dirty="0" smtClean="0">
              <a:solidFill>
                <a:schemeClr val="bg1"/>
              </a:solidFill>
              <a:latin typeface="Arial" panose="020B0604020202020204" pitchFamily="34" charset="0"/>
              <a:ea typeface="HG創英角ｺﾞｼｯｸUB" panose="020B0909000000000000" pitchFamily="49" charset="-128"/>
              <a:cs typeface="Arial" panose="020B0604020202020204" pitchFamily="34" charset="0"/>
            </a:endParaRP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of 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the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national government</a:t>
            </a:r>
            <a:endParaRPr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HG創英角ｺﾞｼｯｸUB" panose="020B0909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08262" y="10099113"/>
            <a:ext cx="76606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1599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Osaka Prefecture Website</a:t>
            </a:r>
            <a:r>
              <a:rPr lang="ja-JP" altLang="en-US" sz="159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59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http://www.pref.osaka.lg.jp/default.html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737457" y="4790493"/>
            <a:ext cx="3527725" cy="1123712"/>
          </a:xfrm>
          <a:prstGeom prst="round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3.Contact a consultation </a:t>
            </a:r>
            <a:endParaRPr lang="en-US" altLang="ja-JP" sz="2000" dirty="0" smtClean="0">
              <a:solidFill>
                <a:schemeClr val="bg1"/>
              </a:solidFill>
              <a:latin typeface="Arial" panose="020B0604020202020204" pitchFamily="34" charset="0"/>
              <a:ea typeface="HG創英角ｺﾞｼｯｸUB" panose="020B0909000000000000" pitchFamily="49" charset="-128"/>
              <a:cs typeface="Arial" panose="020B0604020202020204" pitchFamily="34" charset="0"/>
            </a:endParaRP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center 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when you have </a:t>
            </a:r>
            <a:endParaRPr lang="en-US" altLang="ja-JP" sz="2000" dirty="0" smtClean="0">
              <a:solidFill>
                <a:schemeClr val="bg1"/>
              </a:solidFill>
              <a:latin typeface="Arial" panose="020B0604020202020204" pitchFamily="34" charset="0"/>
              <a:ea typeface="HG創英角ｺﾞｼｯｸUB" panose="020B0909000000000000" pitchFamily="49" charset="-128"/>
              <a:cs typeface="Arial" panose="020B0604020202020204" pitchFamily="34" charset="0"/>
            </a:endParaRPr>
          </a:p>
          <a:p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  any symptoms</a:t>
            </a:r>
            <a:endParaRPr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HG創英角ｺﾞｼｯｸUB" panose="020B0909000000000000" pitchFamily="49" charset="-128"/>
              <a:cs typeface="Arial" panose="020B0604020202020204" pitchFamily="34" charset="0"/>
            </a:endParaRPr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582" y="1936840"/>
            <a:ext cx="2568180" cy="1571942"/>
          </a:xfrm>
          <a:prstGeom prst="rect">
            <a:avLst/>
          </a:prstGeom>
        </p:spPr>
      </p:pic>
      <p:sp>
        <p:nvSpPr>
          <p:cNvPr id="30" name="ドーナツ 29"/>
          <p:cNvSpPr/>
          <p:nvPr/>
        </p:nvSpPr>
        <p:spPr>
          <a:xfrm>
            <a:off x="5128076" y="1868641"/>
            <a:ext cx="684001" cy="684001"/>
          </a:xfrm>
          <a:prstGeom prst="donut">
            <a:avLst>
              <a:gd name="adj" fmla="val 1067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649" y="3905126"/>
            <a:ext cx="1131378" cy="1131378"/>
          </a:xfrm>
          <a:prstGeom prst="rect">
            <a:avLst/>
          </a:prstGeom>
        </p:spPr>
      </p:pic>
      <p:sp>
        <p:nvSpPr>
          <p:cNvPr id="35" name="右矢印 34"/>
          <p:cNvSpPr/>
          <p:nvPr/>
        </p:nvSpPr>
        <p:spPr>
          <a:xfrm>
            <a:off x="5375676" y="4260035"/>
            <a:ext cx="545122" cy="523285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332564" y="214109"/>
            <a:ext cx="6857999" cy="1035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Microsoft Himalaya" panose="01010100010101010101" pitchFamily="2" charset="0"/>
            </a:endParaRPr>
          </a:p>
          <a:p>
            <a:pPr algn="ctr"/>
            <a:r>
              <a:rPr lang="en-US" altLang="ja-JP" sz="2800" b="1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Asking for your Cooperation for Osaka’s Infection Prevention </a:t>
            </a:r>
          </a:p>
          <a:p>
            <a:pPr algn="ctr"/>
            <a:r>
              <a:rPr lang="en-US" altLang="ja-JP" sz="2800" b="1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Measures  </a:t>
            </a:r>
            <a:r>
              <a:rPr lang="en-US" altLang="ja-JP" sz="2000" b="1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(T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o Students)</a:t>
            </a:r>
          </a:p>
          <a:p>
            <a:pPr algn="ctr"/>
            <a:r>
              <a:rPr lang="en-US" altLang="ja-JP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[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August </a:t>
            </a:r>
            <a:r>
              <a:rPr lang="en-US" altLang="ja-JP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1 to 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20, 2020]</a:t>
            </a:r>
            <a:endParaRPr lang="en-US" altLang="ja-JP" sz="2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Microsoft Himalaya" panose="01010100010101010101" pitchFamily="2" charset="0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43" y="251427"/>
            <a:ext cx="632965" cy="577822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058" y="254642"/>
            <a:ext cx="632965" cy="577822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894" y="3928433"/>
            <a:ext cx="838559" cy="116617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483" y="5165058"/>
            <a:ext cx="790362" cy="790362"/>
          </a:xfrm>
          <a:prstGeom prst="rect">
            <a:avLst/>
          </a:prstGeom>
        </p:spPr>
      </p:pic>
      <p:sp>
        <p:nvSpPr>
          <p:cNvPr id="9" name="角丸四角形吹き出し 8"/>
          <p:cNvSpPr/>
          <p:nvPr/>
        </p:nvSpPr>
        <p:spPr>
          <a:xfrm>
            <a:off x="4309786" y="5006769"/>
            <a:ext cx="1615760" cy="1055608"/>
          </a:xfrm>
          <a:prstGeom prst="wedgeRoundRectCallout">
            <a:avLst>
              <a:gd name="adj1" fmla="val 58798"/>
              <a:gd name="adj2" fmla="val -21841"/>
              <a:gd name="adj3" fmla="val 16667"/>
            </a:avLst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List of the consultation centers</a:t>
            </a: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(Japanese)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870" y="8981959"/>
            <a:ext cx="792000" cy="792000"/>
          </a:xfrm>
          <a:prstGeom prst="rect">
            <a:avLst/>
          </a:prstGeom>
        </p:spPr>
      </p:pic>
      <p:sp>
        <p:nvSpPr>
          <p:cNvPr id="31" name="角丸四角形吹き出し 30"/>
          <p:cNvSpPr/>
          <p:nvPr/>
        </p:nvSpPr>
        <p:spPr>
          <a:xfrm>
            <a:off x="4375488" y="9080802"/>
            <a:ext cx="1272749" cy="1055608"/>
          </a:xfrm>
          <a:prstGeom prst="wedgeRoundRectCallout">
            <a:avLst>
              <a:gd name="adj1" fmla="val 65957"/>
              <a:gd name="adj2" fmla="val -9965"/>
              <a:gd name="adj3" fmla="val 16667"/>
            </a:avLst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Read the QR code for details</a:t>
            </a: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(Japanese)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705" y="6146237"/>
            <a:ext cx="1710742" cy="2189305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212" y="8216413"/>
            <a:ext cx="2653329" cy="75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76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34D15E29DDD314C892763A1095789F2" ma:contentTypeVersion="1" ma:contentTypeDescription="新しいドキュメントを作成します。" ma:contentTypeScope="" ma:versionID="dd3ba96f5ac48a83c9a8cc4ce8780869">
  <xsd:schema xmlns:xsd="http://www.w3.org/2001/XMLSchema" xmlns:xs="http://www.w3.org/2001/XMLSchema" xmlns:p="http://schemas.microsoft.com/office/2006/metadata/properties" xmlns:ns2="95b611f9-4c1d-46a1-999d-3a494f2e8c1e" targetNamespace="http://schemas.microsoft.com/office/2006/metadata/properties" ma:root="true" ma:fieldsID="fe449a3ae15200c0ced2e52268645ddf" ns2:_="">
    <xsd:import namespace="95b611f9-4c1d-46a1-999d-3a494f2e8c1e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b611f9-4c1d-46a1-999d-3a494f2e8c1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83A0DB-13E0-470F-9B49-5897779BACB7}">
  <ds:schemaRefs>
    <ds:schemaRef ds:uri="http://purl.org/dc/terms/"/>
    <ds:schemaRef ds:uri="95b611f9-4c1d-46a1-999d-3a494f2e8c1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A078D08-9685-4328-B6A6-6C98BC9AC2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ACAF9D-D063-48E6-A9A4-DC4770D270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b611f9-4c1d-46a1-999d-3a494f2e8c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118</Words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HG創英角ｺﾞｼｯｸUB</vt:lpstr>
      <vt:lpstr>Meiryo UI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Microsoft Himalaya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2020-08-03T09:14:06Z</dcterms:created>
  <dcterms:modified xsi:type="dcterms:W3CDTF">2020-08-04T05:01:53Z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0x010100734D15E29DDD314C892763A1095789F2</vt:lpwstr>
  </property>
</Properties>
</file>