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2" r:id="rId2"/>
    <p:sldId id="265" r:id="rId3"/>
    <p:sldId id="261" r:id="rId4"/>
    <p:sldId id="258" r:id="rId5"/>
    <p:sldId id="266" r:id="rId6"/>
    <p:sldId id="259" r:id="rId7"/>
    <p:sldId id="264" r:id="rId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showGuides="1">
      <p:cViewPr varScale="1">
        <p:scale>
          <a:sx n="70" d="100"/>
          <a:sy n="70" d="100"/>
        </p:scale>
        <p:origin x="1410" y="72"/>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65BC9B8-1497-4257-9ED8-2207591CC0F1}" type="datetimeFigureOut">
              <a:rPr kumimoji="1" lang="ja-JP" altLang="en-US" smtClean="0"/>
              <a:t>2020/5/21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024ABBF-8A53-48A9-95CC-4BD9BBD6979E}" type="slidenum">
              <a:rPr kumimoji="1" lang="ja-JP" altLang="en-US" smtClean="0"/>
              <a:t>‹#›</a:t>
            </a:fld>
            <a:endParaRPr kumimoji="1" lang="ja-JP" altLang="en-US"/>
          </a:p>
        </p:txBody>
      </p:sp>
    </p:spTree>
    <p:extLst>
      <p:ext uri="{BB962C8B-B14F-4D97-AF65-F5344CB8AC3E}">
        <p14:creationId xmlns:p14="http://schemas.microsoft.com/office/powerpoint/2010/main" val="7952754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20DCD99-B404-42B5-9C0D-962F6F0E3BF7}"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643827B-49CA-4A92-9432-7C18B62FDFC4}"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DC02326-3284-4604-99A3-0661F93CA4E7}"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326A0D2-D0B5-4900-A2CE-CC2377833554}"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DEDCF70-87F9-47D0-A108-37A6A6D7D89C}"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6549B49-7EBE-440B-A22B-71524C7AB334}" type="datetime1">
              <a:rPr kumimoji="1" lang="ja-JP" altLang="en-US" smtClean="0"/>
              <a:t>2020/5/21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8A9E81B-1E61-4DA5-A0E2-DAEE355FE263}" type="datetime1">
              <a:rPr kumimoji="1" lang="ja-JP" altLang="en-US" smtClean="0"/>
              <a:t>2020/5/21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98D3A83-1128-4869-935C-F35CE99A4839}" type="datetime1">
              <a:rPr kumimoji="1" lang="ja-JP" altLang="en-US" smtClean="0"/>
              <a:t>2020/5/21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21BFA-73FD-474C-9686-DBF8F87290D1}" type="datetime1">
              <a:rPr kumimoji="1" lang="ja-JP" altLang="en-US" smtClean="0"/>
              <a:t>2020/5/21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827DABC-B9C4-4609-8DB7-127D6489D758}" type="datetime1">
              <a:rPr kumimoji="1" lang="ja-JP" altLang="en-US" smtClean="0"/>
              <a:t>2020/5/21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CF8774E-BA3E-4645-AD64-E538EF3F18A5}" type="datetime1">
              <a:rPr kumimoji="1" lang="ja-JP" altLang="en-US" smtClean="0"/>
              <a:t>2020/5/21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93319-6478-467E-BE22-8719C3DA2CF2}" type="datetime1">
              <a:rPr kumimoji="1" lang="ja-JP" altLang="en-US" smtClean="0"/>
              <a:t>2020/5/21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smtClean="0">
                <a:ea typeface="メイリオ" panose="020B0604030504040204" pitchFamily="50" charset="-128"/>
                <a:cs typeface="Times New Roman" panose="02020603050405020304" pitchFamily="18" charset="0"/>
              </a:rPr>
              <a:t>学校における教育活動の再開について（</a:t>
            </a:r>
            <a:r>
              <a:rPr lang="ja-JP" altLang="en-US" sz="1600" b="1" dirty="0" smtClean="0">
                <a:ea typeface="メイリオ" panose="020B0604030504040204" pitchFamily="50" charset="-128"/>
                <a:cs typeface="Times New Roman" panose="02020603050405020304" pitchFamily="18" charset="0"/>
              </a:rPr>
              <a:t>令和２年５月</a:t>
            </a:r>
            <a:r>
              <a:rPr lang="en-US" altLang="ja-JP" sz="1600" b="1" dirty="0" smtClean="0">
                <a:ea typeface="メイリオ" panose="020B0604030504040204" pitchFamily="50" charset="-128"/>
                <a:cs typeface="Times New Roman" panose="02020603050405020304" pitchFamily="18" charset="0"/>
              </a:rPr>
              <a:t>25</a:t>
            </a:r>
            <a:r>
              <a:rPr lang="ja-JP" altLang="en-US" sz="1600" b="1" dirty="0" smtClean="0">
                <a:ea typeface="メイリオ" panose="020B0604030504040204" pitchFamily="50" charset="-128"/>
                <a:cs typeface="Times New Roman" panose="02020603050405020304" pitchFamily="18" charset="0"/>
              </a:rPr>
              <a:t>日（月）からの対応）</a:t>
            </a:r>
            <a:endParaRPr lang="ja-JP" altLang="en-US" sz="1600" dirty="0"/>
          </a:p>
        </p:txBody>
      </p:sp>
      <p:sp>
        <p:nvSpPr>
          <p:cNvPr id="5" name="角丸四角形 4"/>
          <p:cNvSpPr/>
          <p:nvPr/>
        </p:nvSpPr>
        <p:spPr>
          <a:xfrm>
            <a:off x="457200" y="858146"/>
            <a:ext cx="8229600" cy="3017818"/>
          </a:xfrm>
          <a:prstGeom prst="roundRect">
            <a:avLst>
              <a:gd name="adj" fmla="val 10816"/>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b="1" dirty="0"/>
              <a:t>新型コロナウイルス感染症対策の基本的対処</a:t>
            </a:r>
            <a:r>
              <a:rPr kumimoji="1" lang="ja-JP" altLang="en-US" sz="1600" b="1" dirty="0" smtClean="0"/>
              <a:t>方針（令和２年５月</a:t>
            </a:r>
            <a:r>
              <a:rPr kumimoji="1" lang="en-US" altLang="ja-JP" sz="1600" b="1" dirty="0" smtClean="0"/>
              <a:t>21</a:t>
            </a:r>
            <a:r>
              <a:rPr kumimoji="1" lang="ja-JP" altLang="en-US" sz="1600" b="1" dirty="0" smtClean="0"/>
              <a:t>日）</a:t>
            </a:r>
            <a:r>
              <a:rPr kumimoji="1" lang="en-US" altLang="ja-JP" sz="1600" b="1" dirty="0" smtClean="0"/>
              <a:t>【</a:t>
            </a:r>
            <a:r>
              <a:rPr kumimoji="1" lang="ja-JP" altLang="en-US" sz="1600" b="1" dirty="0" smtClean="0"/>
              <a:t>抜粋</a:t>
            </a:r>
            <a:r>
              <a:rPr kumimoji="1" lang="en-US" altLang="ja-JP" sz="1600" b="1" dirty="0" smtClean="0"/>
              <a:t>】</a:t>
            </a:r>
          </a:p>
          <a:p>
            <a:pPr marL="180000" indent="-457200"/>
            <a:r>
              <a:rPr kumimoji="1" lang="ja-JP" altLang="en-US" sz="1600" dirty="0" smtClean="0"/>
              <a:t>（序文）</a:t>
            </a:r>
            <a:endParaRPr kumimoji="1" lang="en-US" altLang="ja-JP" sz="1600" dirty="0" smtClean="0"/>
          </a:p>
          <a:p>
            <a:r>
              <a:rPr kumimoji="1" lang="ja-JP" altLang="en-US" sz="1600" dirty="0" smtClean="0"/>
              <a:t>〇　</a:t>
            </a:r>
            <a:r>
              <a:rPr lang="ja-JP" altLang="en-US" sz="1600" dirty="0"/>
              <a:t>令和</a:t>
            </a:r>
            <a:r>
              <a:rPr lang="en-US" altLang="ja-JP" sz="1600" dirty="0"/>
              <a:t>2</a:t>
            </a:r>
            <a:r>
              <a:rPr lang="ja-JP" altLang="en-US" sz="1600" dirty="0"/>
              <a:t>年</a:t>
            </a:r>
            <a:r>
              <a:rPr lang="en-US" altLang="ja-JP" sz="1600" dirty="0"/>
              <a:t>5</a:t>
            </a:r>
            <a:r>
              <a:rPr lang="ja-JP" altLang="en-US" sz="1600" dirty="0"/>
              <a:t>月</a:t>
            </a:r>
            <a:r>
              <a:rPr lang="en-US" altLang="ja-JP" sz="1600" dirty="0"/>
              <a:t>14</a:t>
            </a:r>
            <a:r>
              <a:rPr lang="ja-JP" altLang="en-US" sz="1600" dirty="0"/>
              <a:t>日には、その時点での改めて感染状況の変化等について分析・評価を行い、後述する緊急事態措置を実施すべき区域の判断にあたっての考え方（以下「区域判断にあたっての考え方」という。）を踏まえて総合的に判断し、同日、法第</a:t>
            </a:r>
            <a:r>
              <a:rPr lang="en-US" altLang="ja-JP" sz="1600" dirty="0"/>
              <a:t>32</a:t>
            </a:r>
            <a:r>
              <a:rPr lang="ja-JP" altLang="en-US" sz="1600" dirty="0"/>
              <a:t>条第</a:t>
            </a:r>
            <a:r>
              <a:rPr lang="en-US" altLang="ja-JP" sz="1600" dirty="0"/>
              <a:t>3</a:t>
            </a:r>
            <a:r>
              <a:rPr lang="ja-JP" altLang="en-US" sz="1600" dirty="0"/>
              <a:t>項に基づき、緊急事態措置を実施すべき区域を北海道、埼玉県、千葉県、東京都、神奈川県、京都府、大阪府及び兵庫県とする変更</a:t>
            </a:r>
            <a:r>
              <a:rPr lang="ja-JP" altLang="en-US" sz="1600" dirty="0" smtClean="0"/>
              <a:t>を行った。</a:t>
            </a:r>
            <a:endParaRPr lang="ja-JP" altLang="en-US" sz="1600" dirty="0"/>
          </a:p>
          <a:p>
            <a:r>
              <a:rPr lang="ja-JP" altLang="en-US" sz="1600" dirty="0" smtClean="0"/>
              <a:t>〇　その後</a:t>
            </a:r>
            <a:r>
              <a:rPr lang="ja-JP" altLang="en-US" sz="1600" dirty="0"/>
              <a:t>、令和</a:t>
            </a:r>
            <a:r>
              <a:rPr lang="en-US" altLang="ja-JP" sz="1600" dirty="0"/>
              <a:t>2</a:t>
            </a:r>
            <a:r>
              <a:rPr lang="ja-JP" altLang="en-US" sz="1600" dirty="0"/>
              <a:t>年</a:t>
            </a:r>
            <a:r>
              <a:rPr lang="en-US" altLang="ja-JP" sz="1600" dirty="0"/>
              <a:t>5</a:t>
            </a:r>
            <a:r>
              <a:rPr lang="ja-JP" altLang="en-US" sz="1600" dirty="0"/>
              <a:t>月</a:t>
            </a:r>
            <a:r>
              <a:rPr lang="en-US" altLang="ja-JP" sz="1600" dirty="0"/>
              <a:t>21</a:t>
            </a:r>
            <a:r>
              <a:rPr lang="ja-JP" altLang="en-US" sz="1600" dirty="0"/>
              <a:t>日に改めて感染状況の変化等について分析・評価を行い、「区域判断にあたっての考え方」を踏まえて総合的に判断し、同日、法第</a:t>
            </a:r>
            <a:r>
              <a:rPr lang="en-US" altLang="ja-JP" sz="1600" dirty="0"/>
              <a:t>32</a:t>
            </a:r>
            <a:r>
              <a:rPr lang="ja-JP" altLang="en-US" sz="1600" dirty="0"/>
              <a:t>条第</a:t>
            </a:r>
            <a:r>
              <a:rPr lang="en-US" altLang="ja-JP" sz="1600" dirty="0"/>
              <a:t>3</a:t>
            </a:r>
            <a:r>
              <a:rPr lang="ja-JP" altLang="en-US" sz="1600" dirty="0"/>
              <a:t>項に基づき、</a:t>
            </a:r>
            <a:r>
              <a:rPr lang="ja-JP" altLang="en-US" sz="1600" u="sng" dirty="0"/>
              <a:t>緊急事態措置を実施すべき区域を北海道、埼玉県、千葉県、東京都及び神奈川県とする変更を行う</a:t>
            </a:r>
            <a:r>
              <a:rPr lang="ja-JP" altLang="en-US" sz="1600" dirty="0"/>
              <a:t>こととする。</a:t>
            </a:r>
            <a:endParaRPr kumimoji="1" lang="en-US" altLang="ja-JP" sz="1600" dirty="0"/>
          </a:p>
        </p:txBody>
      </p:sp>
      <p:sp>
        <p:nvSpPr>
          <p:cNvPr id="3" name="スライド番号プレースホルダー 2"/>
          <p:cNvSpPr>
            <a:spLocks noGrp="1"/>
          </p:cNvSpPr>
          <p:nvPr>
            <p:ph type="sldNum" sz="quarter" idx="12"/>
          </p:nvPr>
        </p:nvSpPr>
        <p:spPr/>
        <p:txBody>
          <a:bodyPr/>
          <a:lstStyle/>
          <a:p>
            <a:fld id="{086EFFCB-A5BA-4DA2-B9F2-C9B8559729DD}" type="slidenum">
              <a:rPr kumimoji="1" lang="ja-JP" altLang="en-US" sz="1400" smtClean="0"/>
              <a:t>1</a:t>
            </a:fld>
            <a:endParaRPr kumimoji="1" lang="ja-JP" altLang="en-US" sz="1400" dirty="0"/>
          </a:p>
        </p:txBody>
      </p:sp>
    </p:spTree>
    <p:extLst>
      <p:ext uri="{BB962C8B-B14F-4D97-AF65-F5344CB8AC3E}">
        <p14:creationId xmlns:p14="http://schemas.microsoft.com/office/powerpoint/2010/main" val="3699786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smtClean="0">
                <a:ea typeface="メイリオ" panose="020B0604030504040204" pitchFamily="50" charset="-128"/>
                <a:cs typeface="Times New Roman" panose="02020603050405020304" pitchFamily="18" charset="0"/>
              </a:rPr>
              <a:t>学校における教育活動の再開について（</a:t>
            </a:r>
            <a:r>
              <a:rPr lang="ja-JP" altLang="en-US" sz="1600" b="1" dirty="0" smtClean="0">
                <a:ea typeface="メイリオ" panose="020B0604030504040204" pitchFamily="50" charset="-128"/>
                <a:cs typeface="Times New Roman" panose="02020603050405020304" pitchFamily="18" charset="0"/>
              </a:rPr>
              <a:t>令和２年５月</a:t>
            </a:r>
            <a:r>
              <a:rPr lang="en-US" altLang="ja-JP" sz="1600" b="1" dirty="0" smtClean="0">
                <a:ea typeface="メイリオ" panose="020B0604030504040204" pitchFamily="50" charset="-128"/>
                <a:cs typeface="Times New Roman" panose="02020603050405020304" pitchFamily="18" charset="0"/>
              </a:rPr>
              <a:t>25</a:t>
            </a:r>
            <a:r>
              <a:rPr lang="ja-JP" altLang="en-US" sz="1600" b="1" dirty="0" smtClean="0">
                <a:ea typeface="メイリオ" panose="020B0604030504040204" pitchFamily="50" charset="-128"/>
                <a:cs typeface="Times New Roman" panose="02020603050405020304" pitchFamily="18" charset="0"/>
              </a:rPr>
              <a:t>日（月）からの対応）</a:t>
            </a:r>
            <a:endParaRPr lang="ja-JP" altLang="en-US" sz="1600" dirty="0"/>
          </a:p>
        </p:txBody>
      </p:sp>
      <p:sp>
        <p:nvSpPr>
          <p:cNvPr id="5" name="角丸四角形 4"/>
          <p:cNvSpPr/>
          <p:nvPr/>
        </p:nvSpPr>
        <p:spPr>
          <a:xfrm>
            <a:off x="293309" y="690705"/>
            <a:ext cx="8557381" cy="5943826"/>
          </a:xfrm>
          <a:prstGeom prst="roundRect">
            <a:avLst>
              <a:gd name="adj" fmla="val 4890"/>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b="1" dirty="0" smtClean="0"/>
              <a:t>学校における新型コロナウイルス感染症に関する衛生管理マニュアル（案）</a:t>
            </a:r>
            <a:endParaRPr kumimoji="1" lang="en-US" altLang="ja-JP" sz="1600" b="1" dirty="0" smtClean="0"/>
          </a:p>
          <a:p>
            <a:pPr marL="180000" indent="-457200" algn="r"/>
            <a:r>
              <a:rPr kumimoji="1" lang="ja-JP" altLang="en-US" sz="1600" b="1" dirty="0" smtClean="0"/>
              <a:t>（令和２年５月</a:t>
            </a:r>
            <a:r>
              <a:rPr kumimoji="1" lang="en-US" altLang="ja-JP" sz="1600" b="1" dirty="0" smtClean="0"/>
              <a:t>2</a:t>
            </a:r>
            <a:r>
              <a:rPr kumimoji="1" lang="ja-JP" altLang="en-US" sz="1600" b="1" dirty="0" smtClean="0"/>
              <a:t>２日）</a:t>
            </a:r>
            <a:r>
              <a:rPr kumimoji="1" lang="en-US" altLang="ja-JP" sz="1600" b="1" dirty="0" smtClean="0"/>
              <a:t>【</a:t>
            </a:r>
            <a:r>
              <a:rPr kumimoji="1" lang="ja-JP" altLang="en-US" sz="1600" b="1" dirty="0" smtClean="0"/>
              <a:t>抜粋</a:t>
            </a:r>
            <a:r>
              <a:rPr kumimoji="1" lang="en-US" altLang="ja-JP" sz="1600" b="1" dirty="0" smtClean="0"/>
              <a:t>】</a:t>
            </a:r>
          </a:p>
          <a:p>
            <a:pPr marL="180000" indent="-457200"/>
            <a:r>
              <a:rPr lang="ja-JP" altLang="en-US" sz="1600" b="1" dirty="0" smtClean="0"/>
              <a:t>２．地域ごとの行動指針</a:t>
            </a:r>
            <a:endParaRPr lang="en-US" altLang="ja-JP" sz="1600" b="1" dirty="0" smtClean="0"/>
          </a:p>
          <a:p>
            <a:pPr marL="180000" indent="-457200"/>
            <a:r>
              <a:rPr lang="ja-JP" altLang="en-US" sz="1600" dirty="0" smtClean="0"/>
              <a:t>〇</a:t>
            </a:r>
            <a:r>
              <a:rPr lang="ja-JP" altLang="en-US" sz="1600" dirty="0"/>
              <a:t>　新型コロナウイルス感染症とともに生きていく社会を作るためには、感染リスクはゼロにならないということを受け入れつつ、感染レベルを可能な限り低減させながら学校教育活動を継続していくことが重要です。このような考えから、５月</a:t>
            </a:r>
            <a:r>
              <a:rPr lang="en-US" altLang="ja-JP" sz="1600" dirty="0"/>
              <a:t>14</a:t>
            </a:r>
            <a:r>
              <a:rPr lang="ja-JP" altLang="en-US" sz="1600" dirty="0"/>
              <a:t>日の新型コロナウイルス感染症対策専門家</a:t>
            </a:r>
            <a:r>
              <a:rPr lang="ja-JP" altLang="en-US" sz="1600" dirty="0" smtClean="0"/>
              <a:t>会議の</a:t>
            </a:r>
            <a:r>
              <a:rPr lang="ja-JP" altLang="en-US" sz="1600" dirty="0"/>
              <a:t>提言で示された地域区分を踏まえ、</a:t>
            </a:r>
            <a:r>
              <a:rPr lang="ja-JP" altLang="en-US" sz="1600" u="sng" dirty="0"/>
              <a:t>それぞれの地域区分を学校の生活圏に当てはめた場合の行動基準を下記のとおり作成</a:t>
            </a:r>
            <a:r>
              <a:rPr lang="ja-JP" altLang="en-US" sz="1600" dirty="0"/>
              <a:t>しました。</a:t>
            </a:r>
            <a:endParaRPr lang="en-US" altLang="ja-JP" sz="1600" dirty="0" smtClean="0"/>
          </a:p>
          <a:p>
            <a:pPr marL="180000" indent="-457200" algn="ctr"/>
            <a:endParaRPr lang="en-US" altLang="ja-JP" sz="1600" dirty="0"/>
          </a:p>
          <a:p>
            <a:pPr marL="180000" indent="-457200" algn="ctr">
              <a:lnSpc>
                <a:spcPct val="50000"/>
              </a:lnSpc>
            </a:pPr>
            <a:r>
              <a:rPr lang="ja-JP" altLang="ja-JP" sz="1600" b="1" dirty="0" smtClean="0"/>
              <a:t>「</a:t>
            </a:r>
            <a:r>
              <a:rPr lang="ja-JP" altLang="ja-JP" sz="1600" b="1" dirty="0"/>
              <a:t>新しい生活様式」を踏まえた学校の行動</a:t>
            </a:r>
            <a:r>
              <a:rPr lang="ja-JP" altLang="ja-JP" sz="1600" b="1" dirty="0" smtClean="0"/>
              <a:t>基準</a:t>
            </a:r>
            <a:endParaRPr lang="en-US" altLang="ja-JP" sz="1600" b="1" dirty="0" smtClean="0"/>
          </a:p>
          <a:p>
            <a:pPr marL="180000" indent="-457200" algn="ctr"/>
            <a:endParaRPr lang="en-US" altLang="ja-JP" b="1" dirty="0"/>
          </a:p>
          <a:p>
            <a:pPr marL="180000" indent="-457200" algn="ctr"/>
            <a:endParaRPr lang="en-US" altLang="ja-JP" b="1" dirty="0" smtClean="0"/>
          </a:p>
          <a:p>
            <a:pPr marL="180000" indent="-457200" algn="ctr"/>
            <a:endParaRPr lang="en-US" altLang="ja-JP" dirty="0"/>
          </a:p>
          <a:p>
            <a:pPr marL="180000" indent="-457200" algn="ctr"/>
            <a:endParaRPr lang="en-US" altLang="ja-JP" dirty="0" smtClean="0"/>
          </a:p>
          <a:p>
            <a:pPr marL="180000" indent="-457200" algn="ctr"/>
            <a:endParaRPr lang="en-US" altLang="ja-JP" dirty="0"/>
          </a:p>
          <a:p>
            <a:pPr marL="180000" indent="-457200" algn="ctr"/>
            <a:endParaRPr lang="en-US" altLang="ja-JP" dirty="0" smtClean="0"/>
          </a:p>
          <a:p>
            <a:pPr marL="852170" indent="-853440">
              <a:spcBef>
                <a:spcPts val="600"/>
              </a:spcBef>
            </a:pPr>
            <a:endParaRPr lang="en-US" altLang="ja-JP" sz="1000" kern="100" dirty="0" smtClean="0">
              <a:latin typeface="游明朝" panose="02020400000000000000" pitchFamily="18" charset="-128"/>
              <a:ea typeface="ＭＳ ゴシック" panose="020B0609070205080204" pitchFamily="49" charset="-128"/>
              <a:cs typeface="Times New Roman" panose="02020603050405020304" pitchFamily="18" charset="0"/>
            </a:endParaRPr>
          </a:p>
          <a:p>
            <a:pPr marL="852170" indent="-853440">
              <a:spcBef>
                <a:spcPts val="600"/>
              </a:spcBef>
            </a:pPr>
            <a:r>
              <a:rPr lang="en-US" altLang="ja-JP" sz="1000" kern="100" dirty="0" smtClean="0">
                <a:ea typeface="ＭＳ ゴシック" panose="020B0609070205080204" pitchFamily="49" charset="-128"/>
                <a:cs typeface="Times New Roman" panose="02020603050405020304" pitchFamily="18" charset="0"/>
              </a:rPr>
              <a:t>	</a:t>
            </a:r>
          </a:p>
          <a:p>
            <a:pPr marL="852170" indent="-853440">
              <a:spcBef>
                <a:spcPts val="600"/>
              </a:spcBef>
            </a:pPr>
            <a:endParaRPr lang="ja-JP" altLang="ja-JP" sz="1000" kern="100" dirty="0">
              <a:ea typeface="游明朝" panose="02020400000000000000" pitchFamily="18" charset="-128"/>
              <a:cs typeface="Times New Roman" panose="02020603050405020304" pitchFamily="18" charset="0"/>
            </a:endParaRPr>
          </a:p>
          <a:p>
            <a:pPr marL="180000" indent="-457200"/>
            <a:endParaRPr lang="en-US" altLang="ja-JP" dirty="0"/>
          </a:p>
          <a:p>
            <a:pPr marL="180000" indent="-457200" algn="ctr"/>
            <a:endParaRPr lang="en-US" altLang="ja-JP" dirty="0" smtClean="0"/>
          </a:p>
          <a:p>
            <a:pPr marL="180000" indent="-457200" algn="ctr"/>
            <a:endParaRPr lang="en-US" altLang="ja-JP" dirty="0"/>
          </a:p>
          <a:p>
            <a:pPr marL="180000" indent="-457200" algn="ctr"/>
            <a:endParaRPr lang="ja-JP" altLang="ja-JP" dirty="0"/>
          </a:p>
          <a:p>
            <a:pPr marL="180000" indent="-457200"/>
            <a:endParaRPr kumimoji="1" lang="en-US" altLang="ja-JP" sz="1600" b="1" dirty="0" smtClean="0"/>
          </a:p>
          <a:p>
            <a:pPr marL="180000" indent="-457200"/>
            <a:endParaRPr kumimoji="1" lang="en-US" altLang="ja-JP" sz="1600" b="1" dirty="0"/>
          </a:p>
          <a:p>
            <a:pPr marL="180000" indent="-457200"/>
            <a:endParaRPr kumimoji="1" lang="en-US" altLang="ja-JP" sz="1600" b="1" dirty="0" smtClean="0"/>
          </a:p>
        </p:txBody>
      </p:sp>
      <p:graphicFrame>
        <p:nvGraphicFramePr>
          <p:cNvPr id="13" name="表 12"/>
          <p:cNvGraphicFramePr>
            <a:graphicFrameLocks noGrp="1"/>
          </p:cNvGraphicFramePr>
          <p:nvPr>
            <p:extLst/>
          </p:nvPr>
        </p:nvGraphicFramePr>
        <p:xfrm>
          <a:off x="747153" y="3209805"/>
          <a:ext cx="7844112" cy="1669733"/>
        </p:xfrm>
        <a:graphic>
          <a:graphicData uri="http://schemas.openxmlformats.org/drawingml/2006/table">
            <a:tbl>
              <a:tblPr firstRow="1" lastRow="1"/>
              <a:tblGrid>
                <a:gridCol w="1233447">
                  <a:extLst>
                    <a:ext uri="{9D8B030D-6E8A-4147-A177-3AD203B41FA5}">
                      <a16:colId xmlns:a16="http://schemas.microsoft.com/office/drawing/2014/main" val="2909268219"/>
                    </a:ext>
                  </a:extLst>
                </a:gridCol>
                <a:gridCol w="2074460">
                  <a:extLst>
                    <a:ext uri="{9D8B030D-6E8A-4147-A177-3AD203B41FA5}">
                      <a16:colId xmlns:a16="http://schemas.microsoft.com/office/drawing/2014/main" val="1084611109"/>
                    </a:ext>
                  </a:extLst>
                </a:gridCol>
                <a:gridCol w="1433015">
                  <a:extLst>
                    <a:ext uri="{9D8B030D-6E8A-4147-A177-3AD203B41FA5}">
                      <a16:colId xmlns:a16="http://schemas.microsoft.com/office/drawing/2014/main" val="3471064685"/>
                    </a:ext>
                  </a:extLst>
                </a:gridCol>
                <a:gridCol w="3103190">
                  <a:extLst>
                    <a:ext uri="{9D8B030D-6E8A-4147-A177-3AD203B41FA5}">
                      <a16:colId xmlns:a16="http://schemas.microsoft.com/office/drawing/2014/main" val="739382444"/>
                    </a:ext>
                  </a:extLst>
                </a:gridCol>
              </a:tblGrid>
              <a:tr h="336233">
                <a:tc>
                  <a:txBody>
                    <a:bodyPr/>
                    <a:lstStyle/>
                    <a:p>
                      <a:pPr algn="ctr">
                        <a:spcAft>
                          <a:spcPts val="0"/>
                        </a:spcAft>
                      </a:pPr>
                      <a:r>
                        <a:rPr lang="ja-JP" sz="1050" b="1" kern="0" dirty="0">
                          <a:effectLst/>
                          <a:latin typeface="游明朝" panose="02020400000000000000" pitchFamily="18" charset="-128"/>
                          <a:ea typeface="Meiryo UI" panose="020B0604030504040204" pitchFamily="50" charset="-128"/>
                          <a:cs typeface="Times New Roman" panose="02020603050405020304" pitchFamily="18" charset="0"/>
                        </a:rPr>
                        <a:t>地域の感染レベル</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B9BD5"/>
                    </a:solidFill>
                  </a:tcPr>
                </a:tc>
                <a:tc>
                  <a:txBody>
                    <a:bodyPr/>
                    <a:lstStyle/>
                    <a:p>
                      <a:pPr algn="ctr">
                        <a:spcAft>
                          <a:spcPts val="0"/>
                        </a:spcAft>
                      </a:pPr>
                      <a:r>
                        <a:rPr lang="ja-JP" sz="1050" b="1" kern="0" dirty="0">
                          <a:effectLst/>
                          <a:latin typeface="游明朝" panose="02020400000000000000" pitchFamily="18" charset="-128"/>
                          <a:ea typeface="Meiryo UI" panose="020B0604030504040204" pitchFamily="50" charset="-128"/>
                          <a:cs typeface="Times New Roman" panose="02020603050405020304" pitchFamily="18" charset="0"/>
                        </a:rPr>
                        <a:t>身体的距離の確保</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B9BD5"/>
                    </a:solidFill>
                  </a:tcPr>
                </a:tc>
                <a:tc>
                  <a:txBody>
                    <a:bodyPr/>
                    <a:lstStyle/>
                    <a:p>
                      <a:pPr algn="ctr">
                        <a:lnSpc>
                          <a:spcPct val="75000"/>
                        </a:lnSpc>
                        <a:spcAft>
                          <a:spcPts val="0"/>
                        </a:spcAft>
                      </a:pPr>
                      <a:r>
                        <a:rPr lang="ja-JP" sz="1050" b="1" kern="0" dirty="0">
                          <a:effectLst/>
                          <a:latin typeface="游明朝" panose="02020400000000000000" pitchFamily="18" charset="-128"/>
                          <a:ea typeface="Meiryo UI" panose="020B0604030504040204" pitchFamily="50" charset="-128"/>
                          <a:cs typeface="Times New Roman" panose="02020603050405020304" pitchFamily="18" charset="0"/>
                        </a:rPr>
                        <a:t>感染リスクの高い</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ct val="75000"/>
                        </a:lnSpc>
                        <a:spcAft>
                          <a:spcPts val="0"/>
                        </a:spcAft>
                      </a:pPr>
                      <a:r>
                        <a:rPr lang="ja-JP" sz="1050" b="1" kern="0" dirty="0">
                          <a:effectLst/>
                          <a:latin typeface="游明朝" panose="02020400000000000000" pitchFamily="18" charset="-128"/>
                          <a:ea typeface="Meiryo UI" panose="020B0604030504040204" pitchFamily="50" charset="-128"/>
                          <a:cs typeface="Times New Roman" panose="02020603050405020304" pitchFamily="18" charset="0"/>
                        </a:rPr>
                        <a:t>教科活動</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B9BD5"/>
                    </a:solidFill>
                  </a:tcPr>
                </a:tc>
                <a:tc>
                  <a:txBody>
                    <a:bodyPr/>
                    <a:lstStyle/>
                    <a:p>
                      <a:pPr algn="ctr">
                        <a:spcAft>
                          <a:spcPts val="0"/>
                        </a:spcAft>
                      </a:pPr>
                      <a:r>
                        <a:rPr lang="ja-JP" sz="1050" b="1" kern="0" dirty="0" smtClean="0">
                          <a:effectLst/>
                          <a:latin typeface="游明朝" panose="02020400000000000000" pitchFamily="18" charset="-128"/>
                          <a:ea typeface="Meiryo UI" panose="020B0604030504040204" pitchFamily="50" charset="-128"/>
                          <a:cs typeface="Times New Roman" panose="02020603050405020304" pitchFamily="18" charset="0"/>
                        </a:rPr>
                        <a:t>部活動（</a:t>
                      </a:r>
                      <a:r>
                        <a:rPr lang="ja-JP" sz="1050" b="1" kern="0" dirty="0">
                          <a:effectLst/>
                          <a:latin typeface="游明朝" panose="02020400000000000000" pitchFamily="18" charset="-128"/>
                          <a:ea typeface="Meiryo UI" panose="020B0604030504040204" pitchFamily="50" charset="-128"/>
                          <a:cs typeface="Times New Roman" panose="02020603050405020304" pitchFamily="18" charset="0"/>
                        </a:rPr>
                        <a:t>自由意思の活動）</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158443061"/>
                  </a:ext>
                </a:extLst>
              </a:tr>
              <a:tr h="449580">
                <a:tc>
                  <a:txBody>
                    <a:bodyPr/>
                    <a:lstStyle/>
                    <a:p>
                      <a:pPr algn="ctr">
                        <a:spcAft>
                          <a:spcPts val="0"/>
                        </a:spcAft>
                      </a:pPr>
                      <a:r>
                        <a:rPr lang="ja-JP" sz="1200" kern="0" dirty="0">
                          <a:effectLst/>
                          <a:latin typeface="游明朝" panose="02020400000000000000" pitchFamily="18" charset="-128"/>
                          <a:ea typeface="Meiryo UI" panose="020B0604030504040204" pitchFamily="50" charset="-128"/>
                          <a:cs typeface="Times New Roman" panose="02020603050405020304" pitchFamily="18" charset="0"/>
                        </a:rPr>
                        <a:t>レベル３</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28575"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algn="ctr">
                        <a:lnSpc>
                          <a:spcPct val="75000"/>
                        </a:lnSpc>
                        <a:spcAft>
                          <a:spcPts val="0"/>
                        </a:spcAft>
                      </a:pPr>
                      <a:r>
                        <a:rPr lang="ja-JP" sz="1200" i="1" kern="0" dirty="0">
                          <a:effectLst/>
                          <a:latin typeface="游明朝" panose="02020400000000000000" pitchFamily="18" charset="-128"/>
                          <a:ea typeface="Meiryo UI" panose="020B0604030504040204" pitchFamily="50" charset="-128"/>
                          <a:cs typeface="Times New Roman" panose="02020603050405020304" pitchFamily="18" charset="0"/>
                        </a:rPr>
                        <a:t>できるだけ２</a:t>
                      </a:r>
                      <a:r>
                        <a:rPr lang="en-US" sz="1200" i="1" kern="0" dirty="0">
                          <a:effectLst/>
                          <a:latin typeface="游明朝" panose="02020400000000000000" pitchFamily="18" charset="-128"/>
                          <a:ea typeface="Meiryo UI" panose="020B0604030504040204" pitchFamily="50" charset="-128"/>
                          <a:cs typeface="Times New Roman" panose="02020603050405020304" pitchFamily="18" charset="0"/>
                        </a:rPr>
                        <a:t>m</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ct val="75000"/>
                        </a:lnSpc>
                        <a:spcAft>
                          <a:spcPts val="0"/>
                        </a:spcAft>
                      </a:pPr>
                      <a:r>
                        <a:rPr lang="ja-JP" sz="1200" i="1" kern="0" dirty="0">
                          <a:effectLst/>
                          <a:latin typeface="游明朝" panose="02020400000000000000" pitchFamily="18" charset="-128"/>
                          <a:ea typeface="Meiryo UI" panose="020B0604030504040204" pitchFamily="50" charset="-128"/>
                          <a:cs typeface="Times New Roman" panose="02020603050405020304" pitchFamily="18" charset="0"/>
                        </a:rPr>
                        <a:t>程度（最低１</a:t>
                      </a:r>
                      <a:r>
                        <a:rPr lang="en-US" sz="1200" i="1" kern="0" dirty="0">
                          <a:effectLst/>
                          <a:latin typeface="游明朝" panose="02020400000000000000" pitchFamily="18" charset="-128"/>
                          <a:ea typeface="Meiryo UI" panose="020B0604030504040204" pitchFamily="50" charset="-128"/>
                          <a:cs typeface="Times New Roman" panose="02020603050405020304" pitchFamily="18" charset="0"/>
                        </a:rPr>
                        <a:t>m</a:t>
                      </a:r>
                      <a:r>
                        <a:rPr lang="ja-JP" sz="1200" i="1" kern="0" dirty="0">
                          <a:effectLst/>
                          <a:latin typeface="游明朝" panose="02020400000000000000" pitchFamily="18" charset="-128"/>
                          <a:ea typeface="Meiryo UI" panose="020B0604030504040204" pitchFamily="50" charset="-128"/>
                          <a:cs typeface="Times New Roman" panose="02020603050405020304" pitchFamily="18" charset="0"/>
                        </a:rPr>
                        <a:t>）</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28575"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algn="ctr">
                        <a:lnSpc>
                          <a:spcPct val="75000"/>
                        </a:lnSpc>
                        <a:spcAft>
                          <a:spcPts val="0"/>
                        </a:spcAft>
                      </a:pPr>
                      <a:r>
                        <a:rPr lang="ja-JP" sz="1200" kern="0" dirty="0">
                          <a:effectLst/>
                          <a:latin typeface="游明朝" panose="02020400000000000000" pitchFamily="18" charset="-128"/>
                          <a:ea typeface="Meiryo UI" panose="020B0604030504040204" pitchFamily="50" charset="-128"/>
                          <a:cs typeface="Times New Roman" panose="02020603050405020304" pitchFamily="18" charset="0"/>
                        </a:rPr>
                        <a:t>行わない</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28575"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algn="l">
                        <a:lnSpc>
                          <a:spcPct val="75000"/>
                        </a:lnSpc>
                        <a:spcAft>
                          <a:spcPts val="0"/>
                        </a:spcAft>
                      </a:pPr>
                      <a:r>
                        <a:rPr lang="ja-JP" sz="1200" kern="0" dirty="0">
                          <a:effectLst/>
                          <a:latin typeface="游明朝" panose="02020400000000000000" pitchFamily="18" charset="-128"/>
                          <a:ea typeface="Meiryo UI" panose="020B0604030504040204" pitchFamily="50" charset="-128"/>
                          <a:cs typeface="Times New Roman" panose="02020603050405020304" pitchFamily="18" charset="0"/>
                        </a:rPr>
                        <a:t>個人や少人数で</a:t>
                      </a:r>
                      <a:r>
                        <a:rPr lang="ja-JP" sz="1200" kern="0" dirty="0" smtClean="0">
                          <a:effectLst/>
                          <a:latin typeface="游明朝" panose="02020400000000000000" pitchFamily="18" charset="-128"/>
                          <a:ea typeface="Meiryo UI" panose="020B0604030504040204" pitchFamily="50" charset="-128"/>
                          <a:cs typeface="Times New Roman" panose="02020603050405020304" pitchFamily="18" charset="0"/>
                        </a:rPr>
                        <a:t>のリスク</a:t>
                      </a:r>
                      <a:r>
                        <a:rPr lang="ja-JP" sz="1200" kern="0" dirty="0">
                          <a:effectLst/>
                          <a:latin typeface="游明朝" panose="02020400000000000000" pitchFamily="18" charset="-128"/>
                          <a:ea typeface="Meiryo UI" panose="020B0604030504040204" pitchFamily="50" charset="-128"/>
                          <a:cs typeface="Times New Roman" panose="02020603050405020304" pitchFamily="18" charset="0"/>
                        </a:rPr>
                        <a:t>の低い活動で短時間での活動に限定</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1417209"/>
                  </a:ext>
                </a:extLst>
              </a:tr>
              <a:tr h="464820">
                <a:tc>
                  <a:txBody>
                    <a:bodyPr/>
                    <a:lstStyle/>
                    <a:p>
                      <a:pPr algn="ctr">
                        <a:spcAft>
                          <a:spcPts val="0"/>
                        </a:spcAft>
                      </a:pPr>
                      <a:r>
                        <a:rPr lang="ja-JP" sz="1200" b="1" kern="0" dirty="0">
                          <a:effectLst/>
                          <a:latin typeface="游明朝" panose="02020400000000000000" pitchFamily="18" charset="-128"/>
                          <a:ea typeface="Meiryo UI" panose="020B0604030504040204" pitchFamily="50" charset="-128"/>
                          <a:cs typeface="Times New Roman" panose="02020603050405020304" pitchFamily="18" charset="0"/>
                        </a:rPr>
                        <a:t>レベル２</a:t>
                      </a:r>
                      <a:endParaRPr lang="ja-JP" sz="12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4"/>
                    </a:solidFill>
                  </a:tcPr>
                </a:tc>
                <a:tc>
                  <a:txBody>
                    <a:bodyPr/>
                    <a:lstStyle/>
                    <a:p>
                      <a:pPr algn="ctr">
                        <a:lnSpc>
                          <a:spcPct val="75000"/>
                        </a:lnSpc>
                        <a:spcAft>
                          <a:spcPts val="0"/>
                        </a:spcAft>
                        <a:tabLst>
                          <a:tab pos="228600" algn="dec"/>
                        </a:tabLst>
                      </a:pPr>
                      <a:r>
                        <a:rPr lang="ja-JP" sz="1200" b="1" dirty="0">
                          <a:effectLst/>
                          <a:latin typeface="游明朝" panose="02020400000000000000" pitchFamily="18" charset="-128"/>
                          <a:ea typeface="Meiryo UI" panose="020B0604030504040204" pitchFamily="50" charset="-128"/>
                          <a:cs typeface="Times New Roman" panose="02020603050405020304" pitchFamily="18" charset="0"/>
                        </a:rPr>
                        <a:t>できるだけ２m</a:t>
                      </a:r>
                      <a:endParaRPr lang="ja-JP" sz="1200" b="1"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ct val="75000"/>
                        </a:lnSpc>
                        <a:spcAft>
                          <a:spcPts val="0"/>
                        </a:spcAft>
                        <a:tabLst>
                          <a:tab pos="228600" algn="dec"/>
                        </a:tabLst>
                      </a:pPr>
                      <a:r>
                        <a:rPr lang="ja-JP" sz="1200" b="1" dirty="0">
                          <a:effectLst/>
                          <a:latin typeface="游明朝" panose="02020400000000000000" pitchFamily="18" charset="-128"/>
                          <a:ea typeface="Meiryo UI" panose="020B0604030504040204" pitchFamily="50" charset="-128"/>
                          <a:cs typeface="Times New Roman" panose="02020603050405020304" pitchFamily="18" charset="0"/>
                        </a:rPr>
                        <a:t>程度（最低１m）</a:t>
                      </a:r>
                      <a:endParaRPr lang="ja-JP" sz="1200" b="1"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4"/>
                    </a:solidFill>
                  </a:tcPr>
                </a:tc>
                <a:tc>
                  <a:txBody>
                    <a:bodyPr/>
                    <a:lstStyle/>
                    <a:p>
                      <a:pPr algn="ctr">
                        <a:lnSpc>
                          <a:spcPct val="75000"/>
                        </a:lnSpc>
                        <a:spcAft>
                          <a:spcPts val="1000"/>
                        </a:spcAft>
                        <a:tabLst>
                          <a:tab pos="228600" algn="dec"/>
                        </a:tabLst>
                      </a:pPr>
                      <a:r>
                        <a:rPr lang="ja-JP" sz="1200" b="1" dirty="0">
                          <a:effectLst/>
                          <a:latin typeface="游明朝" panose="02020400000000000000" pitchFamily="18" charset="-128"/>
                          <a:ea typeface="Meiryo UI" panose="020B0604030504040204" pitchFamily="50" charset="-128"/>
                          <a:cs typeface="Times New Roman" panose="02020603050405020304" pitchFamily="18" charset="0"/>
                        </a:rPr>
                        <a:t>リスクの低い</a:t>
                      </a:r>
                      <a:r>
                        <a:rPr lang="ja-JP" sz="1200" b="1" dirty="0" smtClean="0">
                          <a:effectLst/>
                          <a:latin typeface="游明朝" panose="02020400000000000000" pitchFamily="18" charset="-128"/>
                          <a:ea typeface="Meiryo UI" panose="020B0604030504040204" pitchFamily="50" charset="-128"/>
                          <a:cs typeface="Times New Roman" panose="02020603050405020304" pitchFamily="18" charset="0"/>
                        </a:rPr>
                        <a:t>活動</a:t>
                      </a:r>
                      <a:r>
                        <a:rPr lang="en-US" altLang="ja-JP" sz="1200" b="1" dirty="0" smtClean="0">
                          <a:effectLst/>
                          <a:latin typeface="游明朝" panose="02020400000000000000" pitchFamily="18" charset="-128"/>
                          <a:ea typeface="Meiryo UI" panose="020B0604030504040204" pitchFamily="50" charset="-128"/>
                          <a:cs typeface="Times New Roman" panose="02020603050405020304" pitchFamily="18" charset="0"/>
                        </a:rPr>
                        <a:t/>
                      </a:r>
                      <a:br>
                        <a:rPr lang="en-US" altLang="ja-JP" sz="1200" b="1" dirty="0" smtClean="0">
                          <a:effectLst/>
                          <a:latin typeface="游明朝" panose="02020400000000000000" pitchFamily="18" charset="-128"/>
                          <a:ea typeface="Meiryo UI" panose="020B0604030504040204" pitchFamily="50" charset="-128"/>
                          <a:cs typeface="Times New Roman" panose="02020603050405020304" pitchFamily="18" charset="0"/>
                        </a:rPr>
                      </a:br>
                      <a:r>
                        <a:rPr lang="ja-JP" sz="1200" b="1" dirty="0" smtClean="0">
                          <a:effectLst/>
                          <a:latin typeface="游明朝" panose="02020400000000000000" pitchFamily="18" charset="-128"/>
                          <a:ea typeface="Meiryo UI" panose="020B0604030504040204" pitchFamily="50" charset="-128"/>
                          <a:cs typeface="Times New Roman" panose="02020603050405020304" pitchFamily="18" charset="0"/>
                        </a:rPr>
                        <a:t>から</a:t>
                      </a:r>
                      <a:r>
                        <a:rPr lang="ja-JP" sz="1200" b="1" dirty="0">
                          <a:effectLst/>
                          <a:latin typeface="游明朝" panose="02020400000000000000" pitchFamily="18" charset="-128"/>
                          <a:ea typeface="Meiryo UI" panose="020B0604030504040204" pitchFamily="50" charset="-128"/>
                          <a:cs typeface="Times New Roman" panose="02020603050405020304" pitchFamily="18" charset="0"/>
                        </a:rPr>
                        <a:t>徐々に実施</a:t>
                      </a:r>
                      <a:endParaRPr lang="ja-JP" sz="1200" b="1"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4"/>
                    </a:solidFill>
                  </a:tcPr>
                </a:tc>
                <a:tc>
                  <a:txBody>
                    <a:bodyPr/>
                    <a:lstStyle/>
                    <a:p>
                      <a:pPr algn="l">
                        <a:lnSpc>
                          <a:spcPct val="75000"/>
                        </a:lnSpc>
                        <a:spcAft>
                          <a:spcPts val="1000"/>
                        </a:spcAft>
                        <a:tabLst>
                          <a:tab pos="228600" algn="dec"/>
                        </a:tabLst>
                      </a:pPr>
                      <a:r>
                        <a:rPr lang="ja-JP" sz="1200" b="1" dirty="0">
                          <a:effectLst/>
                          <a:latin typeface="游明朝" panose="02020400000000000000" pitchFamily="18" charset="-128"/>
                          <a:ea typeface="Meiryo UI" panose="020B0604030504040204" pitchFamily="50" charset="-128"/>
                          <a:cs typeface="Times New Roman" panose="02020603050405020304" pitchFamily="18" charset="0"/>
                        </a:rPr>
                        <a:t>リスクの低い活動から徐々に実施し、教師等が活動状況の確認を徹底</a:t>
                      </a:r>
                      <a:endParaRPr lang="ja-JP" sz="1200" b="1"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28575"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3439969166"/>
                  </a:ext>
                </a:extLst>
              </a:tr>
              <a:tr h="419100">
                <a:tc>
                  <a:txBody>
                    <a:bodyPr/>
                    <a:lstStyle/>
                    <a:p>
                      <a:pPr algn="ctr">
                        <a:spcAft>
                          <a:spcPts val="0"/>
                        </a:spcAft>
                      </a:pPr>
                      <a:r>
                        <a:rPr lang="ja-JP" sz="1200" kern="0" dirty="0">
                          <a:effectLst/>
                          <a:latin typeface="游明朝" panose="02020400000000000000" pitchFamily="18" charset="-128"/>
                          <a:ea typeface="Meiryo UI" panose="020B0604030504040204" pitchFamily="50" charset="-128"/>
                          <a:cs typeface="Times New Roman" panose="02020603050405020304" pitchFamily="18" charset="0"/>
                        </a:rPr>
                        <a:t>レベル１</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ctr">
                        <a:lnSpc>
                          <a:spcPct val="75000"/>
                        </a:lnSpc>
                        <a:spcAft>
                          <a:spcPts val="0"/>
                        </a:spcAft>
                        <a:tabLst>
                          <a:tab pos="228600" algn="dec"/>
                        </a:tabLst>
                      </a:pPr>
                      <a:r>
                        <a:rPr lang="ja-JP" sz="1200" dirty="0">
                          <a:effectLst/>
                          <a:latin typeface="游明朝" panose="02020400000000000000" pitchFamily="18" charset="-128"/>
                          <a:ea typeface="Meiryo UI" panose="020B0604030504040204" pitchFamily="50" charset="-128"/>
                          <a:cs typeface="Times New Roman" panose="02020603050405020304" pitchFamily="18" charset="0"/>
                        </a:rPr>
                        <a:t>１ｍを目安</a:t>
                      </a:r>
                      <a:r>
                        <a:rPr lang="ja-JP" sz="1200" dirty="0" smtClean="0">
                          <a:effectLst/>
                          <a:latin typeface="游明朝" panose="02020400000000000000" pitchFamily="18" charset="-128"/>
                          <a:ea typeface="Meiryo UI" panose="020B0604030504040204" pitchFamily="50" charset="-128"/>
                          <a:cs typeface="Times New Roman" panose="02020603050405020304" pitchFamily="18" charset="0"/>
                        </a:rPr>
                        <a:t>に学級内</a:t>
                      </a:r>
                      <a:r>
                        <a:rPr lang="ja-JP" sz="1200" dirty="0">
                          <a:effectLst/>
                          <a:latin typeface="游明朝" panose="02020400000000000000" pitchFamily="18" charset="-128"/>
                          <a:ea typeface="Meiryo UI" panose="020B0604030504040204" pitchFamily="50" charset="-128"/>
                          <a:cs typeface="Times New Roman" panose="02020603050405020304" pitchFamily="18" charset="0"/>
                        </a:rPr>
                        <a:t>で最大限</a:t>
                      </a:r>
                      <a:r>
                        <a:rPr lang="ja-JP" sz="1200" dirty="0" smtClean="0">
                          <a:effectLst/>
                          <a:latin typeface="游明朝" panose="02020400000000000000" pitchFamily="18" charset="-128"/>
                          <a:ea typeface="Meiryo UI" panose="020B0604030504040204" pitchFamily="50" charset="-128"/>
                          <a:cs typeface="Times New Roman" panose="02020603050405020304" pitchFamily="18" charset="0"/>
                        </a:rPr>
                        <a:t>の間隔</a:t>
                      </a:r>
                      <a:r>
                        <a:rPr lang="ja-JP" sz="1200" dirty="0">
                          <a:effectLst/>
                          <a:latin typeface="游明朝" panose="02020400000000000000" pitchFamily="18" charset="-128"/>
                          <a:ea typeface="Meiryo UI" panose="020B0604030504040204" pitchFamily="50" charset="-128"/>
                          <a:cs typeface="Times New Roman" panose="02020603050405020304" pitchFamily="18" charset="0"/>
                        </a:rPr>
                        <a:t>を取ること</a:t>
                      </a:r>
                      <a:endParaRPr lang="ja-JP" sz="12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ctr">
                        <a:lnSpc>
                          <a:spcPct val="75000"/>
                        </a:lnSpc>
                        <a:spcAft>
                          <a:spcPts val="1000"/>
                        </a:spcAft>
                        <a:tabLst>
                          <a:tab pos="228600" algn="dec"/>
                        </a:tabLst>
                      </a:pPr>
                      <a:r>
                        <a:rPr lang="ja-JP" sz="1200" dirty="0">
                          <a:effectLst/>
                          <a:latin typeface="游明朝" panose="02020400000000000000" pitchFamily="18" charset="-128"/>
                          <a:ea typeface="Meiryo UI" panose="020B0604030504040204" pitchFamily="50" charset="-128"/>
                          <a:cs typeface="Times New Roman" panose="02020603050405020304" pitchFamily="18" charset="0"/>
                        </a:rPr>
                        <a:t>十分な感染対策を行った上で実施</a:t>
                      </a:r>
                      <a:endParaRPr lang="ja-JP" sz="12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l">
                        <a:lnSpc>
                          <a:spcPct val="75000"/>
                        </a:lnSpc>
                        <a:spcAft>
                          <a:spcPts val="1000"/>
                        </a:spcAft>
                        <a:tabLst>
                          <a:tab pos="228600" algn="dec"/>
                        </a:tabLst>
                      </a:pPr>
                      <a:r>
                        <a:rPr lang="ja-JP" sz="1200" dirty="0">
                          <a:effectLst/>
                          <a:latin typeface="游明朝" panose="02020400000000000000" pitchFamily="18" charset="-128"/>
                          <a:ea typeface="Meiryo UI" panose="020B0604030504040204" pitchFamily="50" charset="-128"/>
                          <a:cs typeface="Times New Roman" panose="02020603050405020304" pitchFamily="18" charset="0"/>
                        </a:rPr>
                        <a:t>十分な感染対策を行った上で実施</a:t>
                      </a:r>
                      <a:endParaRPr lang="ja-JP" sz="12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28575"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70587356"/>
                  </a:ext>
                </a:extLst>
              </a:tr>
            </a:tbl>
          </a:graphicData>
        </a:graphic>
      </p:graphicFrame>
      <p:sp>
        <p:nvSpPr>
          <p:cNvPr id="14" name="Rectangle 7"/>
          <p:cNvSpPr>
            <a:spLocks noChangeArrowheads="1"/>
          </p:cNvSpPr>
          <p:nvPr/>
        </p:nvSpPr>
        <p:spPr bwMode="auto">
          <a:xfrm>
            <a:off x="649288" y="2990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9" name="正方形/長方形 8"/>
          <p:cNvSpPr/>
          <p:nvPr/>
        </p:nvSpPr>
        <p:spPr>
          <a:xfrm>
            <a:off x="649287" y="4879538"/>
            <a:ext cx="8180813" cy="1569660"/>
          </a:xfrm>
          <a:prstGeom prst="rect">
            <a:avLst/>
          </a:prstGeom>
        </p:spPr>
        <p:txBody>
          <a:bodyPr wrap="square">
            <a:spAutoFit/>
          </a:bodyPr>
          <a:lstStyle/>
          <a:p>
            <a:r>
              <a:rPr lang="ja-JP" altLang="en-US" sz="1200" dirty="0"/>
              <a:t>「レベル３」・・生活圏内の状況が、「特定警戒都道府県」に相当する感染状況である</a:t>
            </a:r>
            <a:r>
              <a:rPr lang="ja-JP" altLang="en-US" sz="1200" dirty="0" smtClean="0"/>
              <a:t>地域</a:t>
            </a:r>
            <a:r>
              <a:rPr lang="en-US" altLang="ja-JP" sz="1200" dirty="0" smtClean="0"/>
              <a:t/>
            </a:r>
            <a:br>
              <a:rPr lang="en-US" altLang="ja-JP" sz="1200" dirty="0" smtClean="0"/>
            </a:br>
            <a:r>
              <a:rPr lang="en-US" altLang="ja-JP" sz="1200" dirty="0" smtClean="0"/>
              <a:t>	</a:t>
            </a:r>
            <a:r>
              <a:rPr lang="ja-JP" altLang="en-US" sz="1200" dirty="0" smtClean="0"/>
              <a:t>　　　　（</a:t>
            </a:r>
            <a:r>
              <a:rPr lang="ja-JP" altLang="en-US" sz="1200" dirty="0"/>
              <a:t>特措法第</a:t>
            </a:r>
            <a:r>
              <a:rPr lang="en-US" altLang="ja-JP" sz="1200" dirty="0"/>
              <a:t>45</a:t>
            </a:r>
            <a:r>
              <a:rPr lang="ja-JP" altLang="en-US" sz="1200" dirty="0"/>
              <a:t>条に基づき新規感染者数を抑え込む地域</a:t>
            </a:r>
            <a:r>
              <a:rPr lang="ja-JP" altLang="en-US" sz="1200" dirty="0" smtClean="0"/>
              <a:t>）</a:t>
            </a:r>
            <a:endParaRPr lang="en-US" altLang="ja-JP" sz="1200" dirty="0" smtClean="0"/>
          </a:p>
          <a:p>
            <a:r>
              <a:rPr lang="ja-JP" altLang="en-US" sz="1200" b="1" dirty="0" smtClean="0"/>
              <a:t>「</a:t>
            </a:r>
            <a:r>
              <a:rPr lang="ja-JP" altLang="en-US" sz="1200" b="1" dirty="0"/>
              <a:t>レベル２」・・生活圏内の状況が、</a:t>
            </a:r>
          </a:p>
          <a:p>
            <a:r>
              <a:rPr lang="en-US" altLang="ja-JP" sz="1200" b="1" dirty="0" smtClean="0"/>
              <a:t>	</a:t>
            </a:r>
            <a:r>
              <a:rPr lang="ja-JP" altLang="en-US" sz="1200" b="1" dirty="0" smtClean="0"/>
              <a:t>　　　①</a:t>
            </a:r>
            <a:r>
              <a:rPr lang="ja-JP" altLang="en-US" sz="1200" b="1" dirty="0"/>
              <a:t>「感染拡大注意都道府県」に相当する感染状況である</a:t>
            </a:r>
            <a:r>
              <a:rPr lang="ja-JP" altLang="en-US" sz="1200" b="1" dirty="0" smtClean="0"/>
              <a:t>地域</a:t>
            </a:r>
            <a:r>
              <a:rPr lang="en-US" altLang="ja-JP" sz="1200" b="1" dirty="0" smtClean="0"/>
              <a:t/>
            </a:r>
            <a:br>
              <a:rPr lang="en-US" altLang="ja-JP" sz="1200" b="1" dirty="0" smtClean="0"/>
            </a:br>
            <a:r>
              <a:rPr lang="en-US" altLang="ja-JP" sz="1200" b="1" dirty="0"/>
              <a:t>	</a:t>
            </a:r>
            <a:r>
              <a:rPr lang="ja-JP" altLang="en-US" sz="1200" b="1" dirty="0" smtClean="0"/>
              <a:t>　　　　（必要に応じ、知事が特措法第</a:t>
            </a:r>
            <a:r>
              <a:rPr lang="en-US" altLang="ja-JP" sz="1200" b="1" dirty="0" smtClean="0"/>
              <a:t>24</a:t>
            </a:r>
            <a:r>
              <a:rPr lang="ja-JP" altLang="en-US" sz="1200" b="1" dirty="0" smtClean="0"/>
              <a:t>条</a:t>
            </a:r>
            <a:r>
              <a:rPr lang="en-US" altLang="ja-JP" sz="1200" b="1" dirty="0" smtClean="0"/>
              <a:t>9</a:t>
            </a:r>
            <a:r>
              <a:rPr lang="ja-JP" altLang="en-US" sz="1200" b="1" dirty="0" smtClean="0"/>
              <a:t>項基づく協力要請を実施する地域）</a:t>
            </a:r>
            <a:endParaRPr lang="en-US" altLang="ja-JP" sz="1200" b="1" dirty="0" smtClean="0"/>
          </a:p>
          <a:p>
            <a:r>
              <a:rPr lang="en-US" altLang="ja-JP" sz="1200" b="1" dirty="0" smtClean="0"/>
              <a:t>	</a:t>
            </a:r>
            <a:r>
              <a:rPr lang="ja-JP" altLang="en-US" sz="1200" b="1" dirty="0" smtClean="0"/>
              <a:t>　　　②</a:t>
            </a:r>
            <a:r>
              <a:rPr lang="ja-JP" altLang="en-US" sz="1200" b="1" dirty="0"/>
              <a:t>「感染観察都道府県」に相当する感染状況である地域のうち、感染経路が不明な感染者が過去に一定程度</a:t>
            </a:r>
            <a:r>
              <a:rPr lang="ja-JP" altLang="en-US" sz="1200" b="1" dirty="0" smtClean="0"/>
              <a:t>存在</a:t>
            </a:r>
            <a:r>
              <a:rPr lang="en-US" altLang="ja-JP" sz="1200" b="1" dirty="0" smtClean="0"/>
              <a:t/>
            </a:r>
            <a:br>
              <a:rPr lang="en-US" altLang="ja-JP" sz="1200" b="1" dirty="0" smtClean="0"/>
            </a:br>
            <a:r>
              <a:rPr lang="en-US" altLang="ja-JP" sz="1200" b="1" dirty="0"/>
              <a:t>	</a:t>
            </a:r>
            <a:r>
              <a:rPr lang="ja-JP" altLang="en-US" sz="1200" b="1" dirty="0" smtClean="0"/>
              <a:t>　　　　していた</a:t>
            </a:r>
            <a:r>
              <a:rPr lang="ja-JP" altLang="en-US" sz="1200" b="1" dirty="0"/>
              <a:t>ことなどにより当面の間注意を要する地域</a:t>
            </a:r>
          </a:p>
          <a:p>
            <a:r>
              <a:rPr lang="ja-JP" altLang="en-US" sz="1200" dirty="0"/>
              <a:t>「レベル１」・・生活圏内の状況が、感染観察都道府県に相当する感染状況である地域のうち、レベル２にあたらないもの</a:t>
            </a:r>
          </a:p>
        </p:txBody>
      </p:sp>
      <p:sp>
        <p:nvSpPr>
          <p:cNvPr id="10" name="テキスト ボックス 9"/>
          <p:cNvSpPr txBox="1"/>
          <p:nvPr/>
        </p:nvSpPr>
        <p:spPr>
          <a:xfrm>
            <a:off x="272720" y="3957268"/>
            <a:ext cx="573206" cy="523220"/>
          </a:xfrm>
          <a:prstGeom prst="rect">
            <a:avLst/>
          </a:prstGeom>
          <a:noFill/>
        </p:spPr>
        <p:txBody>
          <a:bodyPr wrap="square" rtlCol="0">
            <a:spAutoFit/>
          </a:bodyPr>
          <a:lstStyle/>
          <a:p>
            <a:r>
              <a:rPr kumimoji="1" lang="ja-JP" altLang="en-US" sz="2800" dirty="0" smtClean="0"/>
              <a:t>➡</a:t>
            </a:r>
            <a:endParaRPr kumimoji="1" lang="ja-JP" altLang="en-US" sz="2800" dirty="0"/>
          </a:p>
        </p:txBody>
      </p:sp>
      <p:sp>
        <p:nvSpPr>
          <p:cNvPr id="12" name="正方形/長方形 11"/>
          <p:cNvSpPr/>
          <p:nvPr/>
        </p:nvSpPr>
        <p:spPr>
          <a:xfrm>
            <a:off x="635130" y="6398497"/>
            <a:ext cx="7941977" cy="261610"/>
          </a:xfrm>
          <a:prstGeom prst="rect">
            <a:avLst/>
          </a:prstGeom>
        </p:spPr>
        <p:txBody>
          <a:bodyPr wrap="square">
            <a:spAutoFit/>
          </a:bodyPr>
          <a:lstStyle/>
          <a:p>
            <a:r>
              <a:rPr lang="en-US" altLang="ja-JP" sz="1100" dirty="0"/>
              <a:t>※</a:t>
            </a:r>
            <a:r>
              <a:rPr lang="ja-JP" altLang="en-US" sz="1100" dirty="0"/>
              <a:t>　上記のいずれの地域に該当するかは、地域のまん延状況や医療提供体制等の状況を踏まえ、自治体の衛生主管部局と相談の上、判断</a:t>
            </a:r>
          </a:p>
        </p:txBody>
      </p:sp>
      <p:sp>
        <p:nvSpPr>
          <p:cNvPr id="15" name="正方形/長方形 14"/>
          <p:cNvSpPr/>
          <p:nvPr/>
        </p:nvSpPr>
        <p:spPr>
          <a:xfrm>
            <a:off x="649286" y="5284471"/>
            <a:ext cx="8018464" cy="90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2"/>
          <p:cNvSpPr txBox="1">
            <a:spLocks/>
          </p:cNvSpPr>
          <p:nvPr/>
        </p:nvSpPr>
        <p:spPr>
          <a:xfrm>
            <a:off x="6956946" y="6509008"/>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400" dirty="0" smtClean="0"/>
              <a:t>２</a:t>
            </a:r>
            <a:endParaRPr kumimoji="1" lang="ja-JP" altLang="en-US" sz="1400" dirty="0"/>
          </a:p>
        </p:txBody>
      </p:sp>
    </p:spTree>
    <p:extLst>
      <p:ext uri="{BB962C8B-B14F-4D97-AF65-F5344CB8AC3E}">
        <p14:creationId xmlns:p14="http://schemas.microsoft.com/office/powerpoint/2010/main" val="3913174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29" name="正方形/長方形 28"/>
          <p:cNvSpPr/>
          <p:nvPr/>
        </p:nvSpPr>
        <p:spPr>
          <a:xfrm>
            <a:off x="436325" y="2511047"/>
            <a:ext cx="8498737" cy="1874872"/>
          </a:xfrm>
          <a:prstGeom prst="rect">
            <a:avLst/>
          </a:prstGeom>
          <a:ln>
            <a:noFill/>
          </a:ln>
        </p:spPr>
        <p:txBody>
          <a:bodyPr wrap="square">
            <a:spAutoFit/>
          </a:bodyPr>
          <a:lstStyle/>
          <a:p>
            <a:pPr>
              <a:lnSpc>
                <a:spcPts val="2000"/>
              </a:lnSpc>
            </a:pPr>
            <a:r>
              <a:rPr lang="ja-JP" altLang="en-US" sz="1400" b="1" u="sng" dirty="0" smtClean="0">
                <a:latin typeface="メイリオ" panose="020B0604030504040204" pitchFamily="50" charset="-128"/>
                <a:ea typeface="メイリオ" panose="020B0604030504040204" pitchFamily="50" charset="-128"/>
              </a:rPr>
              <a:t>① ６月１日（月）から</a:t>
            </a:r>
            <a:r>
              <a:rPr lang="en-US" altLang="ja-JP" sz="1400" b="1" u="sng" dirty="0" smtClean="0">
                <a:latin typeface="メイリオ" panose="020B0604030504040204" pitchFamily="50" charset="-128"/>
                <a:ea typeface="メイリオ" panose="020B0604030504040204" pitchFamily="50" charset="-128"/>
              </a:rPr>
              <a:t>12</a:t>
            </a:r>
            <a:r>
              <a:rPr lang="ja-JP" altLang="en-US" sz="1400" b="1" u="sng" dirty="0" smtClean="0">
                <a:latin typeface="メイリオ" panose="020B0604030504040204" pitchFamily="50" charset="-128"/>
                <a:ea typeface="メイリオ" panose="020B0604030504040204" pitchFamily="50" charset="-128"/>
              </a:rPr>
              <a:t>日（金）＜スタートアップ期間＞　　　</a:t>
            </a:r>
            <a:endParaRPr lang="ja-JP" altLang="ja-JP" sz="1400" u="sng" dirty="0">
              <a:latin typeface="メイリオ" panose="020B0604030504040204" pitchFamily="50" charset="-128"/>
              <a:ea typeface="メイリオ" panose="020B0604030504040204" pitchFamily="50" charset="-128"/>
            </a:endParaRPr>
          </a:p>
          <a:p>
            <a:pPr marL="538163" indent="-538163">
              <a:lnSpc>
                <a:spcPts val="1700"/>
              </a:lnSpc>
            </a:pPr>
            <a:r>
              <a:rPr lang="ja-JP" altLang="en-US" sz="1200" dirty="0" smtClean="0">
                <a:latin typeface="メイリオ" panose="020B0604030504040204" pitchFamily="50" charset="-128"/>
                <a:ea typeface="メイリオ" panose="020B0604030504040204" pitchFamily="50" charset="-128"/>
              </a:rPr>
              <a:t>（１）１教室あたりの人数を</a:t>
            </a:r>
            <a:r>
              <a:rPr lang="en-US" altLang="ja-JP" sz="1200" dirty="0" smtClean="0">
                <a:latin typeface="メイリオ" panose="020B0604030504040204" pitchFamily="50" charset="-128"/>
                <a:ea typeface="メイリオ" panose="020B0604030504040204" pitchFamily="50" charset="-128"/>
              </a:rPr>
              <a:t>20</a:t>
            </a:r>
            <a:r>
              <a:rPr lang="ja-JP" altLang="en-US" sz="1200" dirty="0" smtClean="0">
                <a:latin typeface="メイリオ" panose="020B0604030504040204" pitchFamily="50" charset="-128"/>
                <a:ea typeface="メイリオ" panose="020B0604030504040204" pitchFamily="50" charset="-128"/>
              </a:rPr>
              <a:t>人程度までとした分散・短縮授業を行う。</a:t>
            </a:r>
            <a:r>
              <a:rPr lang="en-US" altLang="ja-JP" sz="1200" dirty="0" smtClean="0">
                <a:latin typeface="メイリオ" panose="020B0604030504040204" pitchFamily="50" charset="-128"/>
                <a:ea typeface="メイリオ" panose="020B0604030504040204" pitchFamily="50" charset="-128"/>
              </a:rPr>
              <a:t/>
            </a:r>
            <a:br>
              <a:rPr lang="en-US" altLang="ja-JP" sz="1200" dirty="0" smtClean="0">
                <a:latin typeface="メイリオ" panose="020B0604030504040204" pitchFamily="50" charset="-128"/>
                <a:ea typeface="メイリオ" panose="020B0604030504040204" pitchFamily="50" charset="-128"/>
              </a:rPr>
            </a:br>
            <a:r>
              <a:rPr lang="ja-JP" altLang="ja-JP" sz="1200" dirty="0">
                <a:latin typeface="メイリオ" panose="020B0604030504040204" pitchFamily="50" charset="-128"/>
                <a:ea typeface="メイリオ" panose="020B0604030504040204" pitchFamily="50" charset="-128"/>
              </a:rPr>
              <a:t>【例】　全学年</a:t>
            </a:r>
            <a:r>
              <a:rPr lang="ja-JP" altLang="ja-JP" sz="1200" dirty="0" smtClean="0">
                <a:latin typeface="メイリオ" panose="020B0604030504040204" pitchFamily="50" charset="-128"/>
                <a:ea typeface="メイリオ" panose="020B0604030504040204" pitchFamily="50" charset="-128"/>
              </a:rPr>
              <a:t>とも</a:t>
            </a:r>
            <a:r>
              <a:rPr lang="ja-JP" altLang="en-US" sz="1200" dirty="0">
                <a:latin typeface="メイリオ" panose="020B0604030504040204" pitchFamily="50" charset="-128"/>
                <a:ea typeface="メイリオ" panose="020B0604030504040204" pitchFamily="50" charset="-128"/>
              </a:rPr>
              <a:t>毎日</a:t>
            </a:r>
            <a:r>
              <a:rPr lang="ja-JP" altLang="ja-JP" sz="1200" dirty="0">
                <a:latin typeface="メイリオ" panose="020B0604030504040204" pitchFamily="50" charset="-128"/>
                <a:ea typeface="メイリオ" panose="020B0604030504040204" pitchFamily="50" charset="-128"/>
              </a:rPr>
              <a:t>　午前：出席番号１～</a:t>
            </a:r>
            <a:r>
              <a:rPr lang="en-US" altLang="ja-JP" sz="1200" dirty="0">
                <a:latin typeface="メイリオ" panose="020B0604030504040204" pitchFamily="50" charset="-128"/>
                <a:ea typeface="メイリオ" panose="020B0604030504040204" pitchFamily="50" charset="-128"/>
              </a:rPr>
              <a:t>20</a:t>
            </a:r>
            <a:r>
              <a:rPr lang="ja-JP" altLang="ja-JP" sz="1200" dirty="0">
                <a:latin typeface="メイリオ" panose="020B0604030504040204" pitchFamily="50" charset="-128"/>
                <a:ea typeface="メイリオ" panose="020B0604030504040204" pitchFamily="50" charset="-128"/>
              </a:rPr>
              <a:t>　　午後：出席番号</a:t>
            </a:r>
            <a:r>
              <a:rPr lang="en-US" altLang="ja-JP" sz="1200" dirty="0">
                <a:latin typeface="メイリオ" panose="020B0604030504040204" pitchFamily="50" charset="-128"/>
                <a:ea typeface="メイリオ" panose="020B0604030504040204" pitchFamily="50" charset="-128"/>
              </a:rPr>
              <a:t>21</a:t>
            </a:r>
            <a:r>
              <a:rPr lang="ja-JP" altLang="ja-JP"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40</a:t>
            </a:r>
            <a:endParaRPr lang="ja-JP" altLang="ja-JP" sz="1200" dirty="0">
              <a:latin typeface="メイリオ" panose="020B0604030504040204" pitchFamily="50" charset="-128"/>
              <a:ea typeface="メイリオ" panose="020B0604030504040204" pitchFamily="50" charset="-128"/>
            </a:endParaRPr>
          </a:p>
          <a:p>
            <a:pPr marL="538163" indent="-538163">
              <a:lnSpc>
                <a:spcPts val="1700"/>
              </a:lnSpc>
            </a:pPr>
            <a:r>
              <a:rPr lang="ja-JP" altLang="en-US" sz="1200" dirty="0" smtClean="0">
                <a:latin typeface="メイリオ" panose="020B0604030504040204" pitchFamily="50" charset="-128"/>
                <a:ea typeface="メイリオ" panose="020B0604030504040204" pitchFamily="50" charset="-128"/>
              </a:rPr>
              <a:t>（２）</a:t>
            </a:r>
            <a:r>
              <a:rPr lang="ja-JP" altLang="ja-JP" sz="1200" dirty="0" smtClean="0">
                <a:latin typeface="メイリオ" panose="020B0604030504040204" pitchFamily="50" charset="-128"/>
                <a:ea typeface="メイリオ" panose="020B0604030504040204" pitchFamily="50" charset="-128"/>
              </a:rPr>
              <a:t>６月</a:t>
            </a:r>
            <a:r>
              <a:rPr lang="ja-JP" altLang="ja-JP" sz="1200" dirty="0">
                <a:latin typeface="メイリオ" panose="020B0604030504040204" pitchFamily="50" charset="-128"/>
                <a:ea typeface="メイリオ" panose="020B0604030504040204" pitchFamily="50" charset="-128"/>
              </a:rPr>
              <a:t>１日の週</a:t>
            </a:r>
            <a:r>
              <a:rPr lang="ja-JP" altLang="ja-JP" sz="1200" dirty="0" smtClean="0">
                <a:latin typeface="メイリオ" panose="020B0604030504040204" pitchFamily="50" charset="-128"/>
                <a:ea typeface="メイリオ" panose="020B0604030504040204" pitchFamily="50" charset="-128"/>
              </a:rPr>
              <a:t>は３</a:t>
            </a:r>
            <a:r>
              <a:rPr lang="ja-JP" altLang="en-US" sz="1200" dirty="0">
                <a:latin typeface="メイリオ" panose="020B0604030504040204" pitchFamily="50" charset="-128"/>
                <a:ea typeface="メイリオ" panose="020B0604030504040204" pitchFamily="50" charset="-128"/>
              </a:rPr>
              <a:t>時間</a:t>
            </a:r>
            <a:r>
              <a:rPr lang="ja-JP" altLang="ja-JP" sz="1200" dirty="0" smtClean="0">
                <a:latin typeface="メイリオ" panose="020B0604030504040204" pitchFamily="50" charset="-128"/>
                <a:ea typeface="メイリオ" panose="020B0604030504040204" pitchFamily="50" charset="-128"/>
              </a:rPr>
              <a:t>程度</a:t>
            </a:r>
            <a:r>
              <a:rPr lang="ja-JP" altLang="ja-JP" sz="1200" dirty="0">
                <a:latin typeface="メイリオ" panose="020B0604030504040204" pitchFamily="50" charset="-128"/>
                <a:ea typeface="メイリオ" panose="020B0604030504040204" pitchFamily="50" charset="-128"/>
              </a:rPr>
              <a:t>、６月８日の週</a:t>
            </a:r>
            <a:r>
              <a:rPr lang="ja-JP" altLang="ja-JP" sz="1200" dirty="0" smtClean="0">
                <a:latin typeface="メイリオ" panose="020B0604030504040204" pitchFamily="50" charset="-128"/>
                <a:ea typeface="メイリオ" panose="020B0604030504040204" pitchFamily="50" charset="-128"/>
              </a:rPr>
              <a:t>は３～４</a:t>
            </a:r>
            <a:r>
              <a:rPr lang="ja-JP" altLang="en-US" sz="1200" dirty="0">
                <a:latin typeface="メイリオ" panose="020B0604030504040204" pitchFamily="50" charset="-128"/>
                <a:ea typeface="メイリオ" panose="020B0604030504040204" pitchFamily="50" charset="-128"/>
              </a:rPr>
              <a:t>時間</a:t>
            </a:r>
            <a:r>
              <a:rPr lang="ja-JP" altLang="ja-JP" sz="1200" dirty="0" smtClean="0">
                <a:latin typeface="メイリオ" panose="020B0604030504040204" pitchFamily="50" charset="-128"/>
                <a:ea typeface="メイリオ" panose="020B0604030504040204" pitchFamily="50" charset="-128"/>
              </a:rPr>
              <a:t>程度</a:t>
            </a:r>
            <a:r>
              <a:rPr lang="ja-JP" altLang="en-US" sz="1200" dirty="0" smtClean="0">
                <a:latin typeface="メイリオ" panose="020B0604030504040204" pitchFamily="50" charset="-128"/>
                <a:ea typeface="メイリオ" panose="020B0604030504040204" pitchFamily="50" charset="-128"/>
              </a:rPr>
              <a:t>の</a:t>
            </a:r>
            <a:r>
              <a:rPr lang="ja-JP" altLang="ja-JP" sz="1200" dirty="0" smtClean="0">
                <a:latin typeface="メイリオ" panose="020B0604030504040204" pitchFamily="50" charset="-128"/>
                <a:ea typeface="メイリオ" panose="020B0604030504040204" pitchFamily="50" charset="-128"/>
              </a:rPr>
              <a:t>授業</a:t>
            </a:r>
            <a:r>
              <a:rPr lang="ja-JP" altLang="ja-JP" sz="1200" dirty="0">
                <a:latin typeface="メイリオ" panose="020B0604030504040204" pitchFamily="50" charset="-128"/>
                <a:ea typeface="メイリオ" panose="020B0604030504040204" pitchFamily="50" charset="-128"/>
              </a:rPr>
              <a:t>を実施</a:t>
            </a:r>
            <a:r>
              <a:rPr lang="ja-JP" altLang="ja-JP" sz="1200" dirty="0" smtClean="0">
                <a:latin typeface="メイリオ" panose="020B0604030504040204" pitchFamily="50" charset="-128"/>
                <a:ea typeface="メイリオ" panose="020B0604030504040204" pitchFamily="50" charset="-128"/>
              </a:rPr>
              <a:t>する</a:t>
            </a:r>
            <a:r>
              <a:rPr lang="ja-JP" altLang="en-US" sz="1200" dirty="0" smtClean="0">
                <a:latin typeface="メイリオ" panose="020B0604030504040204" pitchFamily="50" charset="-128"/>
                <a:ea typeface="メイリオ" panose="020B0604030504040204" pitchFamily="50" charset="-128"/>
              </a:rPr>
              <a:t>（最終学年を優先して授業時数を確保すること）。</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700"/>
              </a:lnSpc>
            </a:pP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３</a:t>
            </a:r>
            <a:r>
              <a:rPr lang="ja-JP" altLang="en-US" sz="1200" dirty="0" smtClean="0">
                <a:latin typeface="メイリオ" panose="020B0604030504040204" pitchFamily="50" charset="-128"/>
                <a:ea typeface="メイリオ" panose="020B0604030504040204" pitchFamily="50" charset="-128"/>
              </a:rPr>
              <a:t>）</a:t>
            </a:r>
            <a:r>
              <a:rPr lang="ja-JP" altLang="ja-JP" sz="1200" dirty="0">
                <a:latin typeface="メイリオ" panose="020B0604030504040204" pitchFamily="50" charset="-128"/>
                <a:ea typeface="メイリオ" panose="020B0604030504040204" pitchFamily="50" charset="-128"/>
              </a:rPr>
              <a:t>公共交通機関を利用する生徒が、混雑時を避けることができるよう、登下校時間を設定する。また、活動終了後は速やかに下校</a:t>
            </a:r>
            <a:r>
              <a:rPr lang="ja-JP" altLang="ja-JP" sz="1200" dirty="0" smtClean="0">
                <a:latin typeface="メイリオ" panose="020B0604030504040204" pitchFamily="50" charset="-128"/>
                <a:ea typeface="メイリオ" panose="020B0604030504040204" pitchFamily="50" charset="-128"/>
              </a:rPr>
              <a:t>させる</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700"/>
              </a:lnSpc>
            </a:pPr>
            <a:r>
              <a:rPr lang="ja-JP" altLang="en-US" sz="1200" dirty="0" smtClean="0">
                <a:latin typeface="メイリオ" panose="020B0604030504040204" pitchFamily="50" charset="-128"/>
                <a:ea typeface="メイリオ" panose="020B0604030504040204" pitchFamily="50" charset="-128"/>
              </a:rPr>
              <a:t>（４）</a:t>
            </a:r>
            <a:r>
              <a:rPr lang="ja-JP" altLang="ja-JP" sz="1200" dirty="0">
                <a:latin typeface="メイリオ" panose="020B0604030504040204" pitchFamily="50" charset="-128"/>
                <a:ea typeface="メイリオ" panose="020B0604030504040204" pitchFamily="50" charset="-128"/>
              </a:rPr>
              <a:t>学校行事、部活動は実施</a:t>
            </a:r>
            <a:r>
              <a:rPr lang="ja-JP" altLang="ja-JP" sz="1200" dirty="0" smtClean="0">
                <a:latin typeface="メイリオ" panose="020B0604030504040204" pitchFamily="50" charset="-128"/>
                <a:ea typeface="メイリオ" panose="020B0604030504040204" pitchFamily="50" charset="-128"/>
              </a:rPr>
              <a:t>しない</a:t>
            </a:r>
            <a:r>
              <a:rPr kumimoji="1" lang="ja-JP" altLang="en-US" sz="1200" dirty="0" smtClean="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64713" y="1168458"/>
            <a:ext cx="8498737" cy="338554"/>
          </a:xfrm>
          <a:prstGeom prst="rect">
            <a:avLst/>
          </a:prstGeom>
          <a:noFill/>
        </p:spPr>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５月</a:t>
            </a:r>
            <a:r>
              <a:rPr kumimoji="1" lang="en-US" altLang="ja-JP" sz="1600" b="1" dirty="0" smtClean="0">
                <a:latin typeface="メイリオ" panose="020B0604030504040204" pitchFamily="50" charset="-128"/>
                <a:ea typeface="メイリオ" panose="020B0604030504040204" pitchFamily="50" charset="-128"/>
              </a:rPr>
              <a:t>31</a:t>
            </a:r>
            <a:r>
              <a:rPr kumimoji="1" lang="ja-JP" altLang="en-US" sz="1600" b="1" dirty="0" smtClean="0">
                <a:latin typeface="メイリオ" panose="020B0604030504040204" pitchFamily="50" charset="-128"/>
                <a:ea typeface="メイリオ" panose="020B0604030504040204" pitchFamily="50" charset="-128"/>
              </a:rPr>
              <a:t>日（日）まで臨時休業を継続し、６月</a:t>
            </a:r>
            <a:r>
              <a:rPr kumimoji="1" lang="ja-JP" altLang="en-US" sz="1600" b="1" dirty="0">
                <a:latin typeface="メイリオ" panose="020B0604030504040204" pitchFamily="50" charset="-128"/>
                <a:ea typeface="メイリオ" panose="020B0604030504040204" pitchFamily="50" charset="-128"/>
              </a:rPr>
              <a:t>１</a:t>
            </a:r>
            <a:r>
              <a:rPr kumimoji="1" lang="ja-JP" altLang="en-US" sz="1600" b="1" dirty="0" smtClean="0">
                <a:latin typeface="メイリオ" panose="020B0604030504040204" pitchFamily="50" charset="-128"/>
                <a:ea typeface="メイリオ" panose="020B0604030504040204" pitchFamily="50" charset="-128"/>
              </a:rPr>
              <a:t>日（月）から段階的に教育活動を再開する。</a:t>
            </a:r>
            <a:endParaRPr kumimoji="1" lang="ja-JP" altLang="en-US" sz="16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364713" y="1419187"/>
            <a:ext cx="8570349" cy="646331"/>
          </a:xfrm>
          <a:prstGeom prst="rect">
            <a:avLst/>
          </a:prstGeom>
          <a:noFill/>
        </p:spPr>
        <p:txBody>
          <a:bodyPr wrap="square" rtlCol="0">
            <a:spAutoFit/>
          </a:bodyPr>
          <a:lstStyle/>
          <a:p>
            <a:pPr>
              <a:spcBef>
                <a:spcPts val="300"/>
              </a:spcBef>
              <a:spcAft>
                <a:spcPts val="300"/>
              </a:spcAft>
            </a:pPr>
            <a:r>
              <a:rPr kumimoji="1" lang="ja-JP" altLang="en-US" sz="1200" dirty="0" smtClean="0">
                <a:latin typeface="メイリオ" panose="020B0604030504040204" pitchFamily="50" charset="-128"/>
                <a:ea typeface="メイリオ" panose="020B0604030504040204" pitchFamily="50" charset="-128"/>
              </a:rPr>
              <a:t>・ただし、最終学年については、５月</a:t>
            </a:r>
            <a:r>
              <a:rPr kumimoji="1" lang="en-US" altLang="ja-JP" sz="1200" dirty="0">
                <a:latin typeface="メイリオ" panose="020B0604030504040204" pitchFamily="50" charset="-128"/>
                <a:ea typeface="メイリオ" panose="020B0604030504040204" pitchFamily="50" charset="-128"/>
              </a:rPr>
              <a:t>25</a:t>
            </a:r>
            <a:r>
              <a:rPr kumimoji="1" lang="ja-JP" altLang="en-US" sz="1200" dirty="0">
                <a:latin typeface="メイリオ" panose="020B0604030504040204" pitchFamily="50" charset="-128"/>
                <a:ea typeface="メイリオ" panose="020B0604030504040204" pitchFamily="50" charset="-128"/>
              </a:rPr>
              <a:t>日（月）から５月</a:t>
            </a:r>
            <a:r>
              <a:rPr kumimoji="1" lang="en-US" altLang="ja-JP" sz="1200" dirty="0">
                <a:latin typeface="メイリオ" panose="020B0604030504040204" pitchFamily="50" charset="-128"/>
                <a:ea typeface="メイリオ" panose="020B0604030504040204" pitchFamily="50" charset="-128"/>
              </a:rPr>
              <a:t>29</a:t>
            </a:r>
            <a:r>
              <a:rPr kumimoji="1" lang="ja-JP" altLang="en-US" sz="1200" dirty="0">
                <a:latin typeface="メイリオ" panose="020B0604030504040204" pitchFamily="50" charset="-128"/>
                <a:ea typeface="メイリオ" panose="020B0604030504040204" pitchFamily="50" charset="-128"/>
              </a:rPr>
              <a:t>日（金）</a:t>
            </a:r>
            <a:r>
              <a:rPr kumimoji="1" lang="ja-JP" altLang="en-US" sz="1200" dirty="0" smtClean="0">
                <a:latin typeface="メイリオ" panose="020B0604030504040204" pitchFamily="50" charset="-128"/>
                <a:ea typeface="メイリオ" panose="020B0604030504040204" pitchFamily="50" charset="-128"/>
              </a:rPr>
              <a:t>の臨時休業期間中の登校日を「授業日」とすることができる（１教室あたりの人数は</a:t>
            </a:r>
            <a:r>
              <a:rPr kumimoji="1" lang="en-US" altLang="ja-JP" sz="1200" dirty="0" smtClean="0">
                <a:latin typeface="メイリオ" panose="020B0604030504040204" pitchFamily="50" charset="-128"/>
                <a:ea typeface="メイリオ" panose="020B0604030504040204" pitchFamily="50" charset="-128"/>
              </a:rPr>
              <a:t>20</a:t>
            </a:r>
            <a:r>
              <a:rPr kumimoji="1" lang="ja-JP" altLang="en-US" sz="1200" dirty="0" smtClean="0">
                <a:latin typeface="メイリオ" panose="020B0604030504040204" pitchFamily="50" charset="-128"/>
                <a:ea typeface="メイリオ" panose="020B0604030504040204" pitchFamily="50" charset="-128"/>
              </a:rPr>
              <a:t>人程度まで）。その際、感染への不安等により登校しない場合、欠席扱いとはしない。</a:t>
            </a:r>
            <a:r>
              <a:rPr kumimoji="1" lang="en-US" altLang="ja-JP" sz="1200" dirty="0">
                <a:latin typeface="メイリオ" panose="020B0604030504040204" pitchFamily="50" charset="-128"/>
                <a:ea typeface="メイリオ" panose="020B0604030504040204" pitchFamily="50" charset="-128"/>
              </a:rPr>
              <a:t/>
            </a:r>
            <a:br>
              <a:rPr kumimoji="1" lang="en-US" altLang="ja-JP" sz="1200" dirty="0">
                <a:latin typeface="メイリオ" panose="020B0604030504040204" pitchFamily="50" charset="-128"/>
                <a:ea typeface="メイリオ" panose="020B0604030504040204" pitchFamily="50" charset="-128"/>
              </a:rPr>
            </a:br>
            <a:r>
              <a:rPr kumimoji="1" lang="ja-JP" altLang="en-US" sz="1200" dirty="0" smtClean="0">
                <a:latin typeface="メイリオ" panose="020B0604030504040204" pitchFamily="50" charset="-128"/>
                <a:ea typeface="メイリオ" panose="020B0604030504040204" pitchFamily="50" charset="-128"/>
              </a:rPr>
              <a:t>・今後の府域の感染状況によっては、学校再開に向けた対応を変更することがある。</a:t>
            </a:r>
            <a:endParaRPr kumimoji="1" lang="en-US" altLang="ja-JP" sz="1200" dirty="0" smtClean="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211217" y="958530"/>
            <a:ext cx="1826141"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sz="1600" b="1" dirty="0" smtClean="0">
                <a:latin typeface="メイリオ" panose="020B0604030504040204" pitchFamily="50" charset="-128"/>
                <a:ea typeface="メイリオ" panose="020B0604030504040204" pitchFamily="50" charset="-128"/>
              </a:rPr>
              <a:t>１　措置について</a:t>
            </a:r>
            <a:endParaRPr kumimoji="1" lang="ja-JP" altLang="en-US" sz="16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88258" y="1977692"/>
            <a:ext cx="8746804"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２　教育</a:t>
            </a:r>
            <a:r>
              <a:rPr kumimoji="1" lang="ja-JP" altLang="en-US" sz="1600" b="1" dirty="0">
                <a:latin typeface="メイリオ" panose="020B0604030504040204" pitchFamily="50" charset="-128"/>
                <a:ea typeface="メイリオ" panose="020B0604030504040204" pitchFamily="50" charset="-128"/>
              </a:rPr>
              <a:t>活動</a:t>
            </a:r>
            <a:r>
              <a:rPr kumimoji="1" lang="ja-JP" altLang="en-US" sz="1600" b="1" dirty="0" smtClean="0">
                <a:latin typeface="メイリオ" panose="020B0604030504040204" pitchFamily="50" charset="-128"/>
                <a:ea typeface="メイリオ" panose="020B0604030504040204" pitchFamily="50" charset="-128"/>
              </a:rPr>
              <a:t>の段階的な再開</a:t>
            </a:r>
            <a:endParaRPr kumimoji="1" lang="ja-JP" altLang="en-US" sz="1600" b="1" i="1" u="sng"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436325" y="2252337"/>
            <a:ext cx="2028150" cy="288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400" b="1" dirty="0" smtClean="0"/>
              <a:t>府立高校、府立中学校</a:t>
            </a:r>
            <a:endParaRPr kumimoji="1" lang="ja-JP" altLang="en-US" sz="1400" b="1" dirty="0"/>
          </a:p>
        </p:txBody>
      </p:sp>
      <p:sp>
        <p:nvSpPr>
          <p:cNvPr id="13" name="正方形/長方形 12"/>
          <p:cNvSpPr/>
          <p:nvPr/>
        </p:nvSpPr>
        <p:spPr>
          <a:xfrm>
            <a:off x="436325" y="4244099"/>
            <a:ext cx="7460059" cy="1041311"/>
          </a:xfrm>
          <a:prstGeom prst="rect">
            <a:avLst/>
          </a:prstGeom>
          <a:ln>
            <a:noFill/>
          </a:ln>
        </p:spPr>
        <p:txBody>
          <a:bodyPr wrap="square">
            <a:spAutoFit/>
          </a:bodyPr>
          <a:lstStyle/>
          <a:p>
            <a:pPr>
              <a:lnSpc>
                <a:spcPts val="2000"/>
              </a:lnSpc>
            </a:pPr>
            <a:r>
              <a:rPr lang="ja-JP" altLang="en-US" sz="1400" b="1" u="sng" dirty="0" smtClean="0">
                <a:latin typeface="メイリオ" panose="020B0604030504040204" pitchFamily="50" charset="-128"/>
                <a:ea typeface="メイリオ" panose="020B0604030504040204" pitchFamily="50" charset="-128"/>
              </a:rPr>
              <a:t>② ６月</a:t>
            </a:r>
            <a:r>
              <a:rPr lang="en-US" altLang="ja-JP" sz="1400" b="1" u="sng" dirty="0" smtClean="0">
                <a:latin typeface="メイリオ" panose="020B0604030504040204" pitchFamily="50" charset="-128"/>
                <a:ea typeface="メイリオ" panose="020B0604030504040204" pitchFamily="50" charset="-128"/>
              </a:rPr>
              <a:t>15</a:t>
            </a:r>
            <a:r>
              <a:rPr lang="ja-JP" altLang="en-US" sz="1400" b="1" u="sng" dirty="0" smtClean="0">
                <a:latin typeface="メイリオ" panose="020B0604030504040204" pitchFamily="50" charset="-128"/>
                <a:ea typeface="メイリオ" panose="020B0604030504040204" pitchFamily="50" charset="-128"/>
              </a:rPr>
              <a:t>（月）以降　＜本格再開＞　　　</a:t>
            </a:r>
            <a:endParaRPr lang="ja-JP" altLang="ja-JP" sz="1400" u="sng" dirty="0">
              <a:latin typeface="メイリオ" panose="020B0604030504040204" pitchFamily="50" charset="-128"/>
              <a:ea typeface="メイリオ" panose="020B0604030504040204" pitchFamily="50" charset="-128"/>
            </a:endParaRPr>
          </a:p>
          <a:p>
            <a:pPr marL="538163" indent="-538163">
              <a:lnSpc>
                <a:spcPts val="1700"/>
              </a:lnSpc>
            </a:pPr>
            <a:r>
              <a:rPr lang="ja-JP" altLang="en-US" sz="1200" dirty="0" smtClean="0">
                <a:latin typeface="メイリオ" panose="020B0604030504040204" pitchFamily="50" charset="-128"/>
                <a:ea typeface="メイリオ" panose="020B0604030504040204" pitchFamily="50" charset="-128"/>
              </a:rPr>
              <a:t>（１）１教室</a:t>
            </a:r>
            <a:r>
              <a:rPr lang="en-US" altLang="ja-JP" sz="1200" dirty="0" smtClean="0">
                <a:latin typeface="メイリオ" panose="020B0604030504040204" pitchFamily="50" charset="-128"/>
                <a:ea typeface="メイリオ" panose="020B0604030504040204" pitchFamily="50" charset="-128"/>
              </a:rPr>
              <a:t>40</a:t>
            </a:r>
            <a:r>
              <a:rPr lang="ja-JP" altLang="en-US" sz="1200" dirty="0" smtClean="0">
                <a:latin typeface="メイリオ" panose="020B0604030504040204" pitchFamily="50" charset="-128"/>
                <a:ea typeface="メイリオ" panose="020B0604030504040204" pitchFamily="50" charset="-128"/>
              </a:rPr>
              <a:t>人程度の通常授業の実施。</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700"/>
              </a:lnSpc>
            </a:pPr>
            <a:r>
              <a:rPr lang="ja-JP" altLang="en-US" sz="1200" dirty="0" smtClean="0">
                <a:latin typeface="メイリオ" panose="020B0604030504040204" pitchFamily="50" charset="-128"/>
                <a:ea typeface="メイリオ" panose="020B0604030504040204" pitchFamily="50" charset="-128"/>
              </a:rPr>
              <a:t>（２）学校行事・部活動の実施可能。</a:t>
            </a:r>
          </a:p>
          <a:p>
            <a:pPr marL="538163" indent="-538163">
              <a:lnSpc>
                <a:spcPts val="1700"/>
              </a:lnSpc>
            </a:pP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感染への不安等により登校しない場合、欠席扱いとはしない。</a:t>
            </a:r>
            <a:endParaRPr lang="ja-JP" altLang="ja-JP" sz="1200" dirty="0">
              <a:solidFill>
                <a:srgbClr val="FF0000"/>
              </a:solidFill>
              <a:latin typeface="メイリオ" panose="020B0604030504040204" pitchFamily="50" charset="-128"/>
              <a:ea typeface="メイリオ" panose="020B0604030504040204" pitchFamily="50" charset="-128"/>
            </a:endParaRPr>
          </a:p>
        </p:txBody>
      </p:sp>
      <p:sp>
        <p:nvSpPr>
          <p:cNvPr id="14" name="正方形/長方形 13"/>
          <p:cNvSpPr/>
          <p:nvPr/>
        </p:nvSpPr>
        <p:spPr>
          <a:xfrm>
            <a:off x="364714" y="5463428"/>
            <a:ext cx="8498737" cy="1708160"/>
          </a:xfrm>
          <a:prstGeom prst="rect">
            <a:avLst/>
          </a:prstGeom>
          <a:ln>
            <a:noFill/>
          </a:ln>
        </p:spPr>
        <p:txBody>
          <a:bodyPr wrap="square">
            <a:spAutoFit/>
          </a:bodyPr>
          <a:lstStyle/>
          <a:p>
            <a:pPr lvl="0">
              <a:lnSpc>
                <a:spcPts val="2000"/>
              </a:lnSpc>
            </a:pPr>
            <a:r>
              <a:rPr lang="ja-JP" altLang="en-US" sz="1400" b="1" u="sng" dirty="0" smtClean="0">
                <a:latin typeface="メイリオ" panose="020B0604030504040204" pitchFamily="50" charset="-128"/>
                <a:ea typeface="メイリオ" panose="020B0604030504040204" pitchFamily="50" charset="-128"/>
              </a:rPr>
              <a:t>① </a:t>
            </a:r>
            <a:r>
              <a:rPr lang="ja-JP" altLang="ja-JP" sz="1400" b="1" u="sng" dirty="0" smtClean="0">
                <a:latin typeface="メイリオ" panose="020B0604030504040204" pitchFamily="50" charset="-128"/>
                <a:ea typeface="メイリオ" panose="020B0604030504040204" pitchFamily="50" charset="-128"/>
              </a:rPr>
              <a:t>６月</a:t>
            </a:r>
            <a:r>
              <a:rPr lang="ja-JP" altLang="ja-JP" sz="1400" b="1" u="sng" dirty="0">
                <a:latin typeface="メイリオ" panose="020B0604030504040204" pitchFamily="50" charset="-128"/>
                <a:ea typeface="メイリオ" panose="020B0604030504040204" pitchFamily="50" charset="-128"/>
              </a:rPr>
              <a:t>１日（月）から、分散登校や短縮授業（３時間程度）を実施する。</a:t>
            </a:r>
          </a:p>
          <a:p>
            <a:pPr lvl="0">
              <a:lnSpc>
                <a:spcPts val="2000"/>
              </a:lnSpc>
            </a:pPr>
            <a:r>
              <a:rPr lang="ja-JP" altLang="en-US" sz="1400" b="1" u="sng" dirty="0" smtClean="0">
                <a:latin typeface="メイリオ" panose="020B0604030504040204" pitchFamily="50" charset="-128"/>
                <a:ea typeface="メイリオ" panose="020B0604030504040204" pitchFamily="50" charset="-128"/>
              </a:rPr>
              <a:t>② </a:t>
            </a:r>
            <a:r>
              <a:rPr lang="ja-JP" altLang="ja-JP" sz="1400" b="1" u="sng" dirty="0" smtClean="0">
                <a:latin typeface="メイリオ" panose="020B0604030504040204" pitchFamily="50" charset="-128"/>
                <a:ea typeface="メイリオ" panose="020B0604030504040204" pitchFamily="50" charset="-128"/>
              </a:rPr>
              <a:t>本格</a:t>
            </a:r>
            <a:r>
              <a:rPr lang="ja-JP" altLang="ja-JP" sz="1400" b="1" u="sng" dirty="0">
                <a:latin typeface="メイリオ" panose="020B0604030504040204" pitchFamily="50" charset="-128"/>
                <a:ea typeface="メイリオ" panose="020B0604030504040204" pitchFamily="50" charset="-128"/>
              </a:rPr>
              <a:t>再開は、</a:t>
            </a:r>
            <a:r>
              <a:rPr lang="ja-JP" altLang="ja-JP" sz="1400" b="1" u="sng" dirty="0" err="1">
                <a:latin typeface="メイリオ" panose="020B0604030504040204" pitchFamily="50" charset="-128"/>
                <a:ea typeface="メイリオ" panose="020B0604030504040204" pitchFamily="50" charset="-128"/>
              </a:rPr>
              <a:t>障がい</a:t>
            </a:r>
            <a:r>
              <a:rPr lang="ja-JP" altLang="ja-JP" sz="1400" b="1" u="sng" dirty="0">
                <a:latin typeface="メイリオ" panose="020B0604030504040204" pitchFamily="50" charset="-128"/>
                <a:ea typeface="メイリオ" panose="020B0604030504040204" pitchFamily="50" charset="-128"/>
              </a:rPr>
              <a:t>種別に応じて以下のとおりとする。</a:t>
            </a:r>
          </a:p>
          <a:p>
            <a:pPr>
              <a:lnSpc>
                <a:spcPts val="1700"/>
              </a:lnSpc>
            </a:pPr>
            <a:r>
              <a:rPr lang="ja-JP" altLang="en-US" sz="1200" dirty="0" smtClean="0">
                <a:latin typeface="メイリオ" panose="020B0604030504040204" pitchFamily="50" charset="-128"/>
                <a:ea typeface="メイリオ" panose="020B0604030504040204" pitchFamily="50" charset="-128"/>
              </a:rPr>
              <a:t>　</a:t>
            </a:r>
            <a:r>
              <a:rPr lang="ja-JP" altLang="ja-JP" sz="1200" dirty="0" smtClean="0">
                <a:latin typeface="メイリオ" panose="020B0604030504040204" pitchFamily="50" charset="-128"/>
                <a:ea typeface="メイリオ" panose="020B0604030504040204" pitchFamily="50" charset="-128"/>
              </a:rPr>
              <a:t>・</a:t>
            </a:r>
            <a:r>
              <a:rPr lang="ja-JP" altLang="ja-JP" sz="1200" dirty="0">
                <a:latin typeface="メイリオ" panose="020B0604030504040204" pitchFamily="50" charset="-128"/>
                <a:ea typeface="メイリオ" panose="020B0604030504040204" pitchFamily="50" charset="-128"/>
              </a:rPr>
              <a:t>視覚・聴覚・病弱支援学校及び職業学科を置く高等支援学校は、６月</a:t>
            </a:r>
            <a:r>
              <a:rPr lang="en-US" altLang="ja-JP" sz="1200" dirty="0">
                <a:latin typeface="メイリオ" panose="020B0604030504040204" pitchFamily="50" charset="-128"/>
                <a:ea typeface="メイリオ" panose="020B0604030504040204" pitchFamily="50" charset="-128"/>
              </a:rPr>
              <a:t>15</a:t>
            </a:r>
            <a:r>
              <a:rPr lang="ja-JP" altLang="ja-JP" sz="1200" dirty="0">
                <a:latin typeface="メイリオ" panose="020B0604030504040204" pitchFamily="50" charset="-128"/>
                <a:ea typeface="メイリオ" panose="020B0604030504040204" pitchFamily="50" charset="-128"/>
              </a:rPr>
              <a:t>日（月）</a:t>
            </a:r>
            <a:r>
              <a:rPr lang="ja-JP" altLang="ja-JP" sz="1200" dirty="0" smtClean="0">
                <a:latin typeface="メイリオ" panose="020B0604030504040204" pitchFamily="50" charset="-128"/>
                <a:ea typeface="メイリオ" panose="020B0604030504040204" pitchFamily="50" charset="-128"/>
              </a:rPr>
              <a:t>から</a:t>
            </a:r>
            <a:r>
              <a:rPr lang="ja-JP" altLang="en-US" sz="1200" dirty="0" smtClean="0">
                <a:latin typeface="メイリオ" panose="020B0604030504040204" pitchFamily="50" charset="-128"/>
                <a:ea typeface="メイリオ" panose="020B0604030504040204" pitchFamily="50" charset="-128"/>
              </a:rPr>
              <a:t>とする</a:t>
            </a:r>
            <a:r>
              <a:rPr lang="ja-JP" altLang="ja-JP" sz="1200" dirty="0" smtClean="0">
                <a:latin typeface="メイリオ" panose="020B0604030504040204" pitchFamily="50" charset="-128"/>
                <a:ea typeface="メイリオ" panose="020B0604030504040204" pitchFamily="50" charset="-128"/>
              </a:rPr>
              <a:t>。</a:t>
            </a:r>
            <a:endParaRPr lang="ja-JP" altLang="ja-JP" sz="1200" dirty="0">
              <a:latin typeface="メイリオ" panose="020B0604030504040204" pitchFamily="50" charset="-128"/>
              <a:ea typeface="メイリオ" panose="020B0604030504040204" pitchFamily="50" charset="-128"/>
            </a:endParaRPr>
          </a:p>
          <a:p>
            <a:pPr>
              <a:lnSpc>
                <a:spcPts val="1700"/>
              </a:lnSpc>
            </a:pPr>
            <a:r>
              <a:rPr lang="ja-JP" altLang="en-US" sz="1200" dirty="0" smtClean="0">
                <a:latin typeface="メイリオ" panose="020B0604030504040204" pitchFamily="50" charset="-128"/>
                <a:ea typeface="メイリオ" panose="020B0604030504040204" pitchFamily="50" charset="-128"/>
              </a:rPr>
              <a:t>　</a:t>
            </a:r>
            <a:r>
              <a:rPr lang="ja-JP" altLang="ja-JP" sz="1200" dirty="0" smtClean="0">
                <a:latin typeface="メイリオ" panose="020B0604030504040204" pitchFamily="50" charset="-128"/>
                <a:ea typeface="メイリオ" panose="020B0604030504040204" pitchFamily="50" charset="-128"/>
              </a:rPr>
              <a:t>・</a:t>
            </a:r>
            <a:r>
              <a:rPr lang="ja-JP" altLang="ja-JP" sz="1200" dirty="0">
                <a:latin typeface="メイリオ" panose="020B0604030504040204" pitchFamily="50" charset="-128"/>
                <a:ea typeface="メイリオ" panose="020B0604030504040204" pitchFamily="50" charset="-128"/>
              </a:rPr>
              <a:t>知的・肢体不自由校は、重症化リスクが高い児童生徒</a:t>
            </a:r>
            <a:r>
              <a:rPr lang="ja-JP" altLang="ja-JP" sz="1200" dirty="0" smtClean="0">
                <a:latin typeface="メイリオ" panose="020B0604030504040204" pitchFamily="50" charset="-128"/>
                <a:ea typeface="メイリオ" panose="020B0604030504040204" pitchFamily="50" charset="-128"/>
              </a:rPr>
              <a:t>へ</a:t>
            </a:r>
            <a:r>
              <a:rPr lang="ja-JP" altLang="ja-JP" sz="1200" dirty="0">
                <a:latin typeface="メイリオ" panose="020B0604030504040204" pitchFamily="50" charset="-128"/>
                <a:ea typeface="メイリオ" panose="020B0604030504040204" pitchFamily="50" charset="-128"/>
              </a:rPr>
              <a:t>より慎重な対応を期す必要があるため</a:t>
            </a:r>
            <a:r>
              <a:rPr lang="ja-JP" altLang="ja-JP" sz="1200" dirty="0" smtClean="0">
                <a:latin typeface="メイリオ" panose="020B0604030504040204" pitchFamily="50" charset="-128"/>
                <a:ea typeface="メイリオ" panose="020B0604030504040204" pitchFamily="50" charset="-128"/>
              </a:rPr>
              <a:t>、６月</a:t>
            </a:r>
            <a:r>
              <a:rPr lang="en-US" altLang="ja-JP" sz="1200" dirty="0">
                <a:latin typeface="メイリオ" panose="020B0604030504040204" pitchFamily="50" charset="-128"/>
                <a:ea typeface="メイリオ" panose="020B0604030504040204" pitchFamily="50" charset="-128"/>
              </a:rPr>
              <a:t>22</a:t>
            </a:r>
            <a:r>
              <a:rPr lang="ja-JP" altLang="ja-JP" sz="1200" dirty="0">
                <a:latin typeface="メイリオ" panose="020B0604030504040204" pitchFamily="50" charset="-128"/>
                <a:ea typeface="メイリオ" panose="020B0604030504040204" pitchFamily="50" charset="-128"/>
              </a:rPr>
              <a:t>日（月</a:t>
            </a:r>
            <a:r>
              <a:rPr lang="ja-JP" altLang="ja-JP" sz="1200" dirty="0" smtClean="0">
                <a:latin typeface="メイリオ" panose="020B0604030504040204" pitchFamily="50" charset="-128"/>
                <a:ea typeface="メイリオ" panose="020B0604030504040204" pitchFamily="50" charset="-128"/>
              </a:rPr>
              <a:t>）から</a:t>
            </a:r>
            <a:r>
              <a:rPr lang="en-US" altLang="ja-JP" sz="1200" dirty="0" smtClean="0">
                <a:latin typeface="メイリオ" panose="020B0604030504040204" pitchFamily="50" charset="-128"/>
                <a:ea typeface="メイリオ" panose="020B0604030504040204" pitchFamily="50" charset="-128"/>
              </a:rPr>
              <a:t/>
            </a:r>
            <a:br>
              <a:rPr lang="en-US" altLang="ja-JP" sz="1200" dirty="0" smtClean="0">
                <a:latin typeface="メイリオ" panose="020B0604030504040204" pitchFamily="50" charset="-128"/>
                <a:ea typeface="メイリオ" panose="020B0604030504040204" pitchFamily="50" charset="-128"/>
              </a:rPr>
            </a:br>
            <a:r>
              <a:rPr lang="ja-JP" altLang="en-US" sz="1200" dirty="0" smtClean="0">
                <a:latin typeface="メイリオ" panose="020B0604030504040204" pitchFamily="50" charset="-128"/>
                <a:ea typeface="メイリオ" panose="020B0604030504040204" pitchFamily="50" charset="-128"/>
              </a:rPr>
              <a:t>　　とする。</a:t>
            </a:r>
            <a:endParaRPr lang="ja-JP" altLang="ja-JP" sz="1200" dirty="0">
              <a:latin typeface="メイリオ" panose="020B0604030504040204" pitchFamily="50" charset="-128"/>
              <a:ea typeface="メイリオ" panose="020B0604030504040204" pitchFamily="50" charset="-128"/>
            </a:endParaRPr>
          </a:p>
          <a:p>
            <a:pPr>
              <a:lnSpc>
                <a:spcPts val="1700"/>
              </a:lnSpc>
            </a:pPr>
            <a:r>
              <a:rPr lang="en-US" altLang="ja-JP" sz="1200" dirty="0" smtClean="0">
                <a:latin typeface="メイリオ" panose="020B0604030504040204" pitchFamily="50" charset="-128"/>
                <a:ea typeface="メイリオ" panose="020B0604030504040204" pitchFamily="50" charset="-128"/>
              </a:rPr>
              <a:t>※</a:t>
            </a:r>
            <a:r>
              <a:rPr lang="ja-JP" altLang="ja-JP" sz="1200" dirty="0" smtClean="0">
                <a:latin typeface="メイリオ" panose="020B0604030504040204" pitchFamily="50" charset="-128"/>
                <a:ea typeface="メイリオ" panose="020B0604030504040204" pitchFamily="50" charset="-128"/>
              </a:rPr>
              <a:t>感染</a:t>
            </a:r>
            <a:r>
              <a:rPr lang="ja-JP" altLang="en-US" sz="1200" dirty="0" smtClean="0">
                <a:latin typeface="メイリオ" panose="020B0604030504040204" pitchFamily="50" charset="-128"/>
                <a:ea typeface="メイリオ" panose="020B0604030504040204" pitchFamily="50" charset="-128"/>
              </a:rPr>
              <a:t>への不安等により登校しない場合、欠席扱いとはしない。</a:t>
            </a:r>
            <a:endParaRPr lang="ja-JP" altLang="ja-JP" sz="1200" dirty="0">
              <a:latin typeface="メイリオ" panose="020B0604030504040204" pitchFamily="50" charset="-128"/>
              <a:ea typeface="メイリオ" panose="020B0604030504040204" pitchFamily="50" charset="-128"/>
            </a:endParaRPr>
          </a:p>
          <a:p>
            <a:pPr>
              <a:lnSpc>
                <a:spcPts val="1800"/>
              </a:lnSpc>
            </a:pPr>
            <a:endParaRPr lang="ja-JP" altLang="ja-JP" sz="1200" dirty="0">
              <a:latin typeface="メイリオ" panose="020B0604030504040204" pitchFamily="50" charset="-128"/>
              <a:ea typeface="メイリオ" panose="020B0604030504040204" pitchFamily="50" charset="-128"/>
            </a:endParaRPr>
          </a:p>
        </p:txBody>
      </p:sp>
      <p:sp>
        <p:nvSpPr>
          <p:cNvPr id="15" name="正方形/長方形 14"/>
          <p:cNvSpPr/>
          <p:nvPr/>
        </p:nvSpPr>
        <p:spPr>
          <a:xfrm>
            <a:off x="436325" y="5230020"/>
            <a:ext cx="2028150" cy="288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400" b="1" dirty="0" smtClean="0"/>
              <a:t>府立支援学校</a:t>
            </a:r>
            <a:endParaRPr kumimoji="1" lang="ja-JP" altLang="en-US" sz="1400" b="1" dirty="0"/>
          </a:p>
        </p:txBody>
      </p:sp>
      <p:sp>
        <p:nvSpPr>
          <p:cNvPr id="17" name="正方形/長方形 16"/>
          <p:cNvSpPr/>
          <p:nvPr/>
        </p:nvSpPr>
        <p:spPr>
          <a:xfrm>
            <a:off x="98259" y="588101"/>
            <a:ext cx="1640543" cy="39061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b="1" dirty="0"/>
              <a:t>府</a:t>
            </a:r>
            <a:r>
              <a:rPr kumimoji="1" lang="ja-JP" altLang="en-US" b="1" dirty="0" smtClean="0"/>
              <a:t>立学校</a:t>
            </a:r>
            <a:endParaRPr kumimoji="1" lang="ja-JP" altLang="en-US" b="1" dirty="0"/>
          </a:p>
        </p:txBody>
      </p:sp>
      <p:sp>
        <p:nvSpPr>
          <p:cNvPr id="18" name="正方形/長方形 17"/>
          <p:cNvSpPr/>
          <p:nvPr/>
        </p:nvSpPr>
        <p:spPr>
          <a:xfrm>
            <a:off x="0" y="-27132"/>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smtClean="0">
                <a:ea typeface="メイリオ" panose="020B0604030504040204" pitchFamily="50" charset="-128"/>
                <a:cs typeface="Times New Roman" panose="02020603050405020304" pitchFamily="18" charset="0"/>
              </a:rPr>
              <a:t>学校における教育活動の再開について</a:t>
            </a:r>
            <a:r>
              <a:rPr lang="ja-JP" altLang="en-US" sz="1600" b="1" dirty="0" smtClean="0">
                <a:ea typeface="メイリオ" panose="020B0604030504040204" pitchFamily="50" charset="-128"/>
                <a:cs typeface="Times New Roman" panose="02020603050405020304" pitchFamily="18" charset="0"/>
              </a:rPr>
              <a:t>　（令和２年５月</a:t>
            </a:r>
            <a:r>
              <a:rPr lang="en-US" altLang="ja-JP" sz="1600" b="1" dirty="0" smtClean="0">
                <a:ea typeface="メイリオ" panose="020B0604030504040204" pitchFamily="50" charset="-128"/>
                <a:cs typeface="Times New Roman" panose="02020603050405020304" pitchFamily="18" charset="0"/>
              </a:rPr>
              <a:t>25</a:t>
            </a:r>
            <a:r>
              <a:rPr lang="ja-JP" altLang="en-US" sz="1600" b="1" dirty="0" smtClean="0">
                <a:ea typeface="メイリオ" panose="020B0604030504040204" pitchFamily="50" charset="-128"/>
                <a:cs typeface="Times New Roman" panose="02020603050405020304" pitchFamily="18" charset="0"/>
              </a:rPr>
              <a:t>日（月）からの対応）</a:t>
            </a:r>
            <a:endParaRPr lang="ja-JP" altLang="en-US" sz="1600" dirty="0"/>
          </a:p>
        </p:txBody>
      </p:sp>
      <p:sp>
        <p:nvSpPr>
          <p:cNvPr id="2" name="スライド番号プレースホルダー 1"/>
          <p:cNvSpPr>
            <a:spLocks noGrp="1"/>
          </p:cNvSpPr>
          <p:nvPr>
            <p:ph type="sldNum" sz="quarter" idx="12"/>
          </p:nvPr>
        </p:nvSpPr>
        <p:spPr>
          <a:xfrm>
            <a:off x="6452118" y="6492875"/>
            <a:ext cx="2057400" cy="365125"/>
          </a:xfrm>
        </p:spPr>
        <p:txBody>
          <a:bodyPr/>
          <a:lstStyle/>
          <a:p>
            <a:r>
              <a:rPr kumimoji="1" lang="ja-JP" altLang="en-US" sz="1400" dirty="0" smtClean="0"/>
              <a:t>３</a:t>
            </a:r>
            <a:endParaRPr kumimoji="1" lang="ja-JP" altLang="en-US" sz="1400" dirty="0"/>
          </a:p>
        </p:txBody>
      </p:sp>
    </p:spTree>
    <p:extLst>
      <p:ext uri="{BB962C8B-B14F-4D97-AF65-F5344CB8AC3E}">
        <p14:creationId xmlns:p14="http://schemas.microsoft.com/office/powerpoint/2010/main" val="3824892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29" name="正方形/長方形 28"/>
          <p:cNvSpPr/>
          <p:nvPr/>
        </p:nvSpPr>
        <p:spPr>
          <a:xfrm>
            <a:off x="551175" y="2948585"/>
            <a:ext cx="6002023" cy="1631216"/>
          </a:xfrm>
          <a:prstGeom prst="rect">
            <a:avLst/>
          </a:prstGeom>
          <a:ln>
            <a:noFill/>
          </a:ln>
        </p:spPr>
        <p:txBody>
          <a:bodyPr wrap="square">
            <a:spAutoFit/>
          </a:bodyPr>
          <a:lstStyle/>
          <a:p>
            <a:pPr>
              <a:lnSpc>
                <a:spcPts val="2000"/>
              </a:lnSpc>
            </a:pPr>
            <a:r>
              <a:rPr lang="ja-JP" altLang="en-US" sz="1400" b="1" u="sng" dirty="0" smtClean="0">
                <a:latin typeface="メイリオ" panose="020B0604030504040204" pitchFamily="50" charset="-128"/>
                <a:ea typeface="メイリオ" panose="020B0604030504040204" pitchFamily="50" charset="-128"/>
              </a:rPr>
              <a:t>① ６月１日（月）から</a:t>
            </a:r>
            <a:r>
              <a:rPr lang="en-US" altLang="ja-JP" sz="1400" b="1" u="sng" dirty="0" smtClean="0">
                <a:latin typeface="メイリオ" panose="020B0604030504040204" pitchFamily="50" charset="-128"/>
                <a:ea typeface="メイリオ" panose="020B0604030504040204" pitchFamily="50" charset="-128"/>
              </a:rPr>
              <a:t>12</a:t>
            </a:r>
            <a:r>
              <a:rPr lang="ja-JP" altLang="en-US" sz="1400" b="1" u="sng" dirty="0" smtClean="0">
                <a:latin typeface="メイリオ" panose="020B0604030504040204" pitchFamily="50" charset="-128"/>
                <a:ea typeface="メイリオ" panose="020B0604030504040204" pitchFamily="50" charset="-128"/>
              </a:rPr>
              <a:t>日（金）＜スタートアップ期間＞　　　</a:t>
            </a:r>
            <a:endParaRPr lang="ja-JP" altLang="ja-JP" sz="1400" u="sng" dirty="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（１）１教室あたりの人数を</a:t>
            </a:r>
            <a:r>
              <a:rPr lang="en-US" altLang="ja-JP" sz="1200" dirty="0" smtClean="0">
                <a:latin typeface="メイリオ" panose="020B0604030504040204" pitchFamily="50" charset="-128"/>
                <a:ea typeface="メイリオ" panose="020B0604030504040204" pitchFamily="50" charset="-128"/>
              </a:rPr>
              <a:t>20</a:t>
            </a:r>
            <a:r>
              <a:rPr lang="ja-JP" altLang="en-US" sz="1200" dirty="0" smtClean="0">
                <a:latin typeface="メイリオ" panose="020B0604030504040204" pitchFamily="50" charset="-128"/>
                <a:ea typeface="メイリオ" panose="020B0604030504040204" pitchFamily="50" charset="-128"/>
              </a:rPr>
              <a:t>人程度とした分散・短縮授業を行う。</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（２）分散登校とするため、学年や学級ごとに登校する時間や曜日等を決める。</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（３）最終学年等の授業時間</a:t>
            </a:r>
            <a:r>
              <a:rPr lang="ja-JP" altLang="en-US" sz="1200" dirty="0">
                <a:latin typeface="メイリオ" panose="020B0604030504040204" pitchFamily="50" charset="-128"/>
                <a:ea typeface="メイリオ" panose="020B0604030504040204" pitchFamily="50" charset="-128"/>
              </a:rPr>
              <a:t>の増加</a:t>
            </a:r>
            <a:r>
              <a:rPr lang="ja-JP" altLang="en-US" sz="1200" dirty="0" smtClean="0">
                <a:latin typeface="メイリオ" panose="020B0604030504040204" pitchFamily="50" charset="-128"/>
                <a:ea typeface="メイリオ" panose="020B0604030504040204" pitchFamily="50" charset="-128"/>
              </a:rPr>
              <a:t>も</a:t>
            </a:r>
            <a:r>
              <a:rPr lang="ja-JP" altLang="en-US" sz="1200" dirty="0">
                <a:latin typeface="メイリオ" panose="020B0604030504040204" pitchFamily="50" charset="-128"/>
                <a:ea typeface="メイリオ" panose="020B0604030504040204" pitchFamily="50" charset="-128"/>
              </a:rPr>
              <a:t>可能</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（４）十分な配慮のうえ、給食の実施は可能</a:t>
            </a:r>
            <a:r>
              <a:rPr kumimoji="1"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（５）</a:t>
            </a:r>
            <a:r>
              <a:rPr kumimoji="1" lang="ja-JP" altLang="en-US" sz="1200" dirty="0" smtClean="0">
                <a:latin typeface="メイリオ" panose="020B0604030504040204" pitchFamily="50" charset="-128"/>
                <a:ea typeface="メイリオ" panose="020B0604030504040204" pitchFamily="50" charset="-128"/>
              </a:rPr>
              <a:t>学校行事・部活動は実施しない。</a:t>
            </a:r>
            <a:endParaRPr lang="en-US" altLang="ja-JP" sz="1200"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709103" y="4511483"/>
            <a:ext cx="7900987" cy="836126"/>
          </a:xfrm>
          <a:prstGeom prst="rect">
            <a:avLst/>
          </a:prstGeom>
          <a:ln w="12700">
            <a:solidFill>
              <a:schemeClr val="tx1"/>
            </a:solidFill>
            <a:prstDash val="dash"/>
          </a:ln>
        </p:spPr>
        <p:txBody>
          <a:bodyPr wrap="square">
            <a:spAutoFit/>
          </a:bodyPr>
          <a:lstStyle/>
          <a:p>
            <a:pPr marL="363538" indent="-363538">
              <a:lnSpc>
                <a:spcPts val="2200"/>
              </a:lnSpc>
            </a:pPr>
            <a:r>
              <a:rPr lang="ja-JP" altLang="en-US" sz="1200" u="sng" dirty="0">
                <a:latin typeface="メイリオ" panose="020B0604030504040204" pitchFamily="50" charset="-128"/>
                <a:ea typeface="メイリオ" panose="020B0604030504040204" pitchFamily="50" charset="-128"/>
              </a:rPr>
              <a:t>例１）午前・午後の</a:t>
            </a:r>
            <a:r>
              <a:rPr lang="ja-JP" altLang="en-US" sz="1200" u="sng" dirty="0" smtClean="0">
                <a:latin typeface="メイリオ" panose="020B0604030504040204" pitchFamily="50" charset="-128"/>
                <a:ea typeface="メイリオ" panose="020B0604030504040204" pitchFamily="50" charset="-128"/>
              </a:rPr>
              <a:t>分散・短縮授業（毎日の登校）</a:t>
            </a:r>
            <a:r>
              <a:rPr lang="en-US" altLang="ja-JP" sz="1200" dirty="0" smtClean="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a:t>
            </a:r>
            <a:r>
              <a:rPr lang="ja-JP" altLang="en-US" sz="1200" u="sng" dirty="0" smtClean="0">
                <a:latin typeface="メイリオ" panose="020B0604030504040204" pitchFamily="50" charset="-128"/>
                <a:ea typeface="メイリオ" panose="020B0604030504040204" pitchFamily="50" charset="-128"/>
              </a:rPr>
              <a:t>例</a:t>
            </a:r>
            <a:r>
              <a:rPr lang="ja-JP" altLang="en-US" sz="1200" u="sng" dirty="0">
                <a:latin typeface="メイリオ" panose="020B0604030504040204" pitchFamily="50" charset="-128"/>
                <a:ea typeface="メイリオ" panose="020B0604030504040204" pitchFamily="50" charset="-128"/>
              </a:rPr>
              <a:t>２）１日おきの</a:t>
            </a:r>
            <a:r>
              <a:rPr lang="ja-JP" altLang="en-US" sz="1200" u="sng" dirty="0" smtClean="0">
                <a:latin typeface="メイリオ" panose="020B0604030504040204" pitchFamily="50" charset="-128"/>
                <a:ea typeface="メイリオ" panose="020B0604030504040204" pitchFamily="50" charset="-128"/>
              </a:rPr>
              <a:t>分散・短縮授業（</a:t>
            </a:r>
            <a:r>
              <a:rPr lang="ja-JP" altLang="en-US" sz="1200" u="sng" dirty="0">
                <a:latin typeface="メイリオ" panose="020B0604030504040204" pitchFamily="50" charset="-128"/>
                <a:ea typeface="メイリオ" panose="020B0604030504040204" pitchFamily="50" charset="-128"/>
              </a:rPr>
              <a:t>二日に</a:t>
            </a:r>
            <a:r>
              <a:rPr lang="ja-JP" altLang="en-US" sz="1200" u="sng" dirty="0" smtClean="0">
                <a:latin typeface="メイリオ" panose="020B0604030504040204" pitchFamily="50" charset="-128"/>
                <a:ea typeface="メイリオ" panose="020B0604030504040204" pitchFamily="50" charset="-128"/>
              </a:rPr>
              <a:t>一度の登校）</a:t>
            </a:r>
            <a:endParaRPr lang="ja-JP" altLang="en-US" sz="1200" u="sng" dirty="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○低学年と高学年に分ける、　　　　　　　　　　　　</a:t>
            </a:r>
            <a:r>
              <a:rPr lang="zh-TW" altLang="en-US"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学年を分ける（</a:t>
            </a:r>
            <a:r>
              <a:rPr lang="en-US" altLang="ja-JP" sz="1200" dirty="0" smtClean="0">
                <a:latin typeface="メイリオ" panose="020B0604030504040204" pitchFamily="50" charset="-128"/>
                <a:ea typeface="メイリオ" panose="020B0604030504040204" pitchFamily="50" charset="-128"/>
              </a:rPr>
              <a:t>1</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4</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6</a:t>
            </a:r>
            <a:r>
              <a:rPr lang="ja-JP" altLang="en-US" sz="1200" dirty="0" smtClean="0">
                <a:latin typeface="メイリオ" panose="020B0604030504040204" pitchFamily="50" charset="-128"/>
                <a:ea typeface="メイリオ" panose="020B0604030504040204" pitchFamily="50" charset="-128"/>
              </a:rPr>
              <a:t>年と</a:t>
            </a:r>
            <a:r>
              <a:rPr lang="en-US" altLang="ja-JP" sz="1200" dirty="0" smtClean="0">
                <a:latin typeface="メイリオ" panose="020B0604030504040204" pitchFamily="50" charset="-128"/>
                <a:ea typeface="メイリオ" panose="020B0604030504040204" pitchFamily="50" charset="-128"/>
              </a:rPr>
              <a:t>2</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5</a:t>
            </a:r>
            <a:r>
              <a:rPr lang="ja-JP" altLang="en-US" sz="1200" dirty="0" smtClean="0">
                <a:latin typeface="メイリオ" panose="020B0604030504040204" pitchFamily="50" charset="-128"/>
                <a:ea typeface="メイリオ" panose="020B0604030504040204" pitchFamily="50" charset="-128"/>
              </a:rPr>
              <a:t>年など）</a:t>
            </a:r>
            <a:endParaRPr lang="en-US" altLang="ja-JP" sz="1200" dirty="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学級を２つの</a:t>
            </a:r>
            <a:r>
              <a:rPr lang="ja-JP" altLang="en-US" sz="1200" dirty="0" smtClean="0">
                <a:latin typeface="メイリオ" panose="020B0604030504040204" pitchFamily="50" charset="-128"/>
                <a:ea typeface="メイリオ" panose="020B0604030504040204" pitchFamily="50" charset="-128"/>
              </a:rPr>
              <a:t>グループに分ける</a:t>
            </a: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など</a:t>
            </a:r>
            <a:r>
              <a:rPr lang="en-US" altLang="ja-JP" sz="1200" dirty="0" smtClean="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学級を２つのグループに分ける</a:t>
            </a: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など</a:t>
            </a:r>
            <a:endParaRPr lang="ja-JP" altLang="en-US" sz="12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551178" y="1303973"/>
            <a:ext cx="8383884" cy="584775"/>
          </a:xfrm>
          <a:prstGeom prst="rect">
            <a:avLst/>
          </a:prstGeom>
          <a:noFill/>
        </p:spPr>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　５月</a:t>
            </a:r>
            <a:r>
              <a:rPr kumimoji="1" lang="en-US" altLang="ja-JP" sz="1600" b="1" dirty="0">
                <a:latin typeface="メイリオ" panose="020B0604030504040204" pitchFamily="50" charset="-128"/>
                <a:ea typeface="メイリオ" panose="020B0604030504040204" pitchFamily="50" charset="-128"/>
              </a:rPr>
              <a:t>31</a:t>
            </a:r>
            <a:r>
              <a:rPr kumimoji="1" lang="ja-JP" altLang="en-US" sz="1600" b="1" dirty="0">
                <a:latin typeface="メイリオ" panose="020B0604030504040204" pitchFamily="50" charset="-128"/>
                <a:ea typeface="メイリオ" panose="020B0604030504040204" pitchFamily="50" charset="-128"/>
              </a:rPr>
              <a:t>日（日）まで臨時休業を継続し、６月１日（月）から段階的に教育活動を再開</a:t>
            </a:r>
            <a:r>
              <a:rPr kumimoji="1" lang="ja-JP" altLang="en-US" sz="1600" b="1" dirty="0" smtClean="0">
                <a:latin typeface="メイリオ" panose="020B0604030504040204" pitchFamily="50" charset="-128"/>
                <a:ea typeface="メイリオ" panose="020B0604030504040204" pitchFamily="50" charset="-128"/>
              </a:rPr>
              <a:t>することを要請する。</a:t>
            </a:r>
            <a:endParaRPr kumimoji="1" lang="ja-JP" altLang="en-US" sz="16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709103" y="1794337"/>
            <a:ext cx="7725793" cy="907941"/>
          </a:xfrm>
          <a:prstGeom prst="rect">
            <a:avLst/>
          </a:prstGeom>
          <a:noFill/>
        </p:spPr>
        <p:txBody>
          <a:bodyPr wrap="square" rtlCol="0">
            <a:spAutoFit/>
          </a:bodyPr>
          <a:lstStyle/>
          <a:p>
            <a:pPr marL="285750" indent="-285750">
              <a:spcBef>
                <a:spcPts val="300"/>
              </a:spcBef>
              <a:spcAft>
                <a:spcPts val="300"/>
              </a:spcAft>
              <a:buFont typeface="Arial" panose="020B0604020202020204" pitchFamily="34" charset="0"/>
              <a:buChar char="•"/>
            </a:pPr>
            <a:r>
              <a:rPr kumimoji="1" lang="ja-JP" altLang="en-US" sz="1200" dirty="0" smtClean="0">
                <a:latin typeface="メイリオ" panose="020B0604030504040204" pitchFamily="50" charset="-128"/>
                <a:ea typeface="メイリオ" panose="020B0604030504040204" pitchFamily="50" charset="-128"/>
              </a:rPr>
              <a:t>ただ</a:t>
            </a:r>
            <a:r>
              <a:rPr kumimoji="1" lang="ja-JP" altLang="en-US" sz="1200" dirty="0">
                <a:latin typeface="メイリオ" panose="020B0604030504040204" pitchFamily="50" charset="-128"/>
                <a:ea typeface="メイリオ" panose="020B0604030504040204" pitchFamily="50" charset="-128"/>
              </a:rPr>
              <a:t>し</a:t>
            </a:r>
            <a:r>
              <a:rPr kumimoji="1" lang="ja-JP" altLang="en-US" sz="1200" dirty="0" smtClean="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小学６年生、中学３年生</a:t>
            </a:r>
            <a:r>
              <a:rPr kumimoji="1" lang="ja-JP" altLang="en-US" sz="1200" dirty="0" smtClean="0">
                <a:latin typeface="メイリオ" panose="020B0604030504040204" pitchFamily="50" charset="-128"/>
                <a:ea typeface="メイリオ" panose="020B0604030504040204" pitchFamily="50" charset="-128"/>
              </a:rPr>
              <a:t>については、５月</a:t>
            </a:r>
            <a:r>
              <a:rPr kumimoji="1" lang="en-US" altLang="ja-JP" sz="1200" dirty="0">
                <a:latin typeface="メイリオ" panose="020B0604030504040204" pitchFamily="50" charset="-128"/>
                <a:ea typeface="メイリオ" panose="020B0604030504040204" pitchFamily="50" charset="-128"/>
              </a:rPr>
              <a:t>25</a:t>
            </a:r>
            <a:r>
              <a:rPr kumimoji="1" lang="ja-JP" altLang="en-US" sz="1200" dirty="0">
                <a:latin typeface="メイリオ" panose="020B0604030504040204" pitchFamily="50" charset="-128"/>
                <a:ea typeface="メイリオ" panose="020B0604030504040204" pitchFamily="50" charset="-128"/>
              </a:rPr>
              <a:t>日（月）から５月</a:t>
            </a:r>
            <a:r>
              <a:rPr kumimoji="1" lang="en-US" altLang="ja-JP" sz="1200" dirty="0">
                <a:latin typeface="メイリオ" panose="020B0604030504040204" pitchFamily="50" charset="-128"/>
                <a:ea typeface="メイリオ" panose="020B0604030504040204" pitchFamily="50" charset="-128"/>
              </a:rPr>
              <a:t>29</a:t>
            </a:r>
            <a:r>
              <a:rPr kumimoji="1" lang="ja-JP" altLang="en-US" sz="1200" dirty="0">
                <a:latin typeface="メイリオ" panose="020B0604030504040204" pitchFamily="50" charset="-128"/>
                <a:ea typeface="メイリオ" panose="020B0604030504040204" pitchFamily="50" charset="-128"/>
              </a:rPr>
              <a:t>日（金）</a:t>
            </a:r>
            <a:r>
              <a:rPr kumimoji="1" lang="ja-JP" altLang="en-US" sz="1200" dirty="0" smtClean="0">
                <a:latin typeface="メイリオ" panose="020B0604030504040204" pitchFamily="50" charset="-128"/>
                <a:ea typeface="メイリオ" panose="020B0604030504040204" pitchFamily="50" charset="-128"/>
              </a:rPr>
              <a:t>の臨時休業期間中の登校日を「授業日」とすることも可能とする（１教室あたりの人数は</a:t>
            </a:r>
            <a:r>
              <a:rPr kumimoji="1" lang="en-US" altLang="ja-JP" sz="1200" dirty="0" smtClean="0">
                <a:latin typeface="メイリオ" panose="020B0604030504040204" pitchFamily="50" charset="-128"/>
                <a:ea typeface="メイリオ" panose="020B0604030504040204" pitchFamily="50" charset="-128"/>
              </a:rPr>
              <a:t>20</a:t>
            </a:r>
            <a:r>
              <a:rPr kumimoji="1" lang="ja-JP" altLang="en-US" sz="1200" dirty="0" smtClean="0">
                <a:latin typeface="メイリオ" panose="020B0604030504040204" pitchFamily="50" charset="-128"/>
                <a:ea typeface="メイリオ" panose="020B0604030504040204" pitchFamily="50" charset="-128"/>
              </a:rPr>
              <a:t>人程度まで）</a:t>
            </a:r>
            <a:r>
              <a:rPr kumimoji="1" lang="ja-JP" altLang="en-US" sz="1200" dirty="0">
                <a:latin typeface="メイリオ" panose="020B0604030504040204" pitchFamily="50" charset="-128"/>
                <a:ea typeface="メイリオ" panose="020B0604030504040204" pitchFamily="50" charset="-128"/>
              </a:rPr>
              <a:t>。その際、感染への不安等により登校しない場合、欠席扱いとはしない。</a:t>
            </a:r>
            <a:endParaRPr kumimoji="1" lang="en-US" altLang="ja-JP" sz="1200" dirty="0" smtClean="0">
              <a:latin typeface="メイリオ" panose="020B0604030504040204" pitchFamily="50" charset="-128"/>
              <a:ea typeface="メイリオ" panose="020B0604030504040204" pitchFamily="50" charset="-128"/>
            </a:endParaRPr>
          </a:p>
          <a:p>
            <a:pPr marL="285750" indent="-285750">
              <a:spcBef>
                <a:spcPts val="300"/>
              </a:spcBef>
              <a:spcAft>
                <a:spcPts val="300"/>
              </a:spcAft>
              <a:buFont typeface="Arial" panose="020B0604020202020204" pitchFamily="34" charset="0"/>
              <a:buChar char="•"/>
            </a:pPr>
            <a:r>
              <a:rPr kumimoji="1" lang="ja-JP" altLang="en-US" sz="1200" dirty="0" smtClean="0">
                <a:latin typeface="メイリオ" panose="020B0604030504040204" pitchFamily="50" charset="-128"/>
                <a:ea typeface="メイリオ" panose="020B0604030504040204" pitchFamily="50" charset="-128"/>
              </a:rPr>
              <a:t>今後の府域の感染状況によっては、学校再開に向けた対応を変更する場合がある。</a:t>
            </a:r>
            <a:endParaRPr kumimoji="1" lang="en-US" altLang="ja-JP" sz="1200" dirty="0" smtClean="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258" y="1038853"/>
            <a:ext cx="1826141"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sz="1600" b="1" dirty="0" smtClean="0">
                <a:latin typeface="メイリオ" panose="020B0604030504040204" pitchFamily="50" charset="-128"/>
                <a:ea typeface="メイリオ" panose="020B0604030504040204" pitchFamily="50" charset="-128"/>
              </a:rPr>
              <a:t>１　措置について</a:t>
            </a:r>
            <a:endParaRPr kumimoji="1" lang="ja-JP" altLang="en-US" sz="16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88258" y="2687320"/>
            <a:ext cx="8746804"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２　教育</a:t>
            </a:r>
            <a:r>
              <a:rPr kumimoji="1" lang="ja-JP" altLang="en-US" sz="1600" b="1" dirty="0">
                <a:latin typeface="メイリオ" panose="020B0604030504040204" pitchFamily="50" charset="-128"/>
                <a:ea typeface="メイリオ" panose="020B0604030504040204" pitchFamily="50" charset="-128"/>
              </a:rPr>
              <a:t>活動</a:t>
            </a:r>
            <a:r>
              <a:rPr kumimoji="1" lang="ja-JP" altLang="en-US" sz="1600" b="1" dirty="0" smtClean="0">
                <a:latin typeface="メイリオ" panose="020B0604030504040204" pitchFamily="50" charset="-128"/>
                <a:ea typeface="メイリオ" panose="020B0604030504040204" pitchFamily="50" charset="-128"/>
              </a:rPr>
              <a:t>の段階的な再開</a:t>
            </a:r>
            <a:endParaRPr kumimoji="1" lang="ja-JP" altLang="en-US" sz="1600" b="1" i="1" u="sng"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188258" y="580031"/>
            <a:ext cx="1640543" cy="39061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b="1" dirty="0"/>
              <a:t>市町村</a:t>
            </a:r>
            <a:r>
              <a:rPr kumimoji="1" lang="ja-JP" altLang="en-US" b="1" dirty="0" smtClean="0"/>
              <a:t>立学校</a:t>
            </a:r>
            <a:endParaRPr kumimoji="1" lang="ja-JP" altLang="en-US" b="1" dirty="0"/>
          </a:p>
        </p:txBody>
      </p:sp>
      <p:sp>
        <p:nvSpPr>
          <p:cNvPr id="13" name="正方形/長方形 12"/>
          <p:cNvSpPr/>
          <p:nvPr/>
        </p:nvSpPr>
        <p:spPr>
          <a:xfrm>
            <a:off x="551177" y="5378373"/>
            <a:ext cx="7035486" cy="1118255"/>
          </a:xfrm>
          <a:prstGeom prst="rect">
            <a:avLst/>
          </a:prstGeom>
          <a:ln>
            <a:noFill/>
          </a:ln>
        </p:spPr>
        <p:txBody>
          <a:bodyPr wrap="square">
            <a:spAutoFit/>
          </a:bodyPr>
          <a:lstStyle/>
          <a:p>
            <a:pPr>
              <a:lnSpc>
                <a:spcPts val="2000"/>
              </a:lnSpc>
            </a:pPr>
            <a:r>
              <a:rPr lang="ja-JP" altLang="en-US" sz="1400" b="1" u="sng" dirty="0" smtClean="0">
                <a:latin typeface="メイリオ" panose="020B0604030504040204" pitchFamily="50" charset="-128"/>
                <a:ea typeface="メイリオ" panose="020B0604030504040204" pitchFamily="50" charset="-128"/>
              </a:rPr>
              <a:t>② ６月</a:t>
            </a:r>
            <a:r>
              <a:rPr lang="en-US" altLang="ja-JP" sz="1400" b="1" u="sng" dirty="0" smtClean="0">
                <a:latin typeface="メイリオ" panose="020B0604030504040204" pitchFamily="50" charset="-128"/>
                <a:ea typeface="メイリオ" panose="020B0604030504040204" pitchFamily="50" charset="-128"/>
              </a:rPr>
              <a:t>15</a:t>
            </a:r>
            <a:r>
              <a:rPr lang="ja-JP" altLang="en-US" sz="1400" b="1" u="sng" dirty="0" smtClean="0">
                <a:latin typeface="メイリオ" panose="020B0604030504040204" pitchFamily="50" charset="-128"/>
                <a:ea typeface="メイリオ" panose="020B0604030504040204" pitchFamily="50" charset="-128"/>
              </a:rPr>
              <a:t>日（月）以降　＜本格再開＞　　　</a:t>
            </a:r>
            <a:endParaRPr lang="ja-JP" altLang="ja-JP" sz="1400" u="sng" dirty="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（１）１</a:t>
            </a:r>
            <a:r>
              <a:rPr lang="ja-JP" altLang="en-US" sz="1200" dirty="0">
                <a:latin typeface="メイリオ" panose="020B0604030504040204" pitchFamily="50" charset="-128"/>
                <a:ea typeface="メイリオ" panose="020B0604030504040204" pitchFamily="50" charset="-128"/>
              </a:rPr>
              <a:t>教室あたりの人数</a:t>
            </a:r>
            <a:r>
              <a:rPr lang="ja-JP" altLang="en-US" sz="1200" dirty="0" smtClean="0">
                <a:latin typeface="メイリオ" panose="020B0604030504040204" pitchFamily="50" charset="-128"/>
                <a:ea typeface="メイリオ" panose="020B0604030504040204" pitchFamily="50" charset="-128"/>
              </a:rPr>
              <a:t>を</a:t>
            </a:r>
            <a:r>
              <a:rPr lang="en-US" altLang="ja-JP" sz="1200" dirty="0" smtClean="0">
                <a:latin typeface="メイリオ" panose="020B0604030504040204" pitchFamily="50" charset="-128"/>
                <a:ea typeface="メイリオ" panose="020B0604030504040204" pitchFamily="50" charset="-128"/>
              </a:rPr>
              <a:t>40</a:t>
            </a:r>
            <a:r>
              <a:rPr lang="ja-JP" altLang="en-US" sz="1200" dirty="0" smtClean="0">
                <a:latin typeface="メイリオ" panose="020B0604030504040204" pitchFamily="50" charset="-128"/>
                <a:ea typeface="メイリオ" panose="020B0604030504040204" pitchFamily="50" charset="-128"/>
              </a:rPr>
              <a:t>人程度とした通常の時間割による授業の実施。</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（２）学校行事・部活動の実施可能。</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（３）</a:t>
            </a:r>
            <a:r>
              <a:rPr lang="ja-JP" altLang="en-US" sz="1200" dirty="0">
                <a:latin typeface="メイリオ" panose="020B0604030504040204" pitchFamily="50" charset="-128"/>
                <a:ea typeface="メイリオ" panose="020B0604030504040204" pitchFamily="50" charset="-128"/>
              </a:rPr>
              <a:t>十分な配慮のうえ、</a:t>
            </a:r>
            <a:r>
              <a:rPr lang="ja-JP" altLang="en-US" sz="1200" dirty="0" smtClean="0">
                <a:latin typeface="メイリオ" panose="020B0604030504040204" pitchFamily="50" charset="-128"/>
                <a:ea typeface="メイリオ" panose="020B0604030504040204" pitchFamily="50" charset="-128"/>
              </a:rPr>
              <a:t>給食を実施。</a:t>
            </a:r>
            <a:endParaRPr lang="en-US" altLang="ja-JP" sz="1200" dirty="0" smtClean="0">
              <a:latin typeface="メイリオ" panose="020B0604030504040204" pitchFamily="50" charset="-128"/>
              <a:ea typeface="メイリオ" panose="020B0604030504040204" pitchFamily="50" charset="-128"/>
            </a:endParaRPr>
          </a:p>
        </p:txBody>
      </p:sp>
      <p:sp>
        <p:nvSpPr>
          <p:cNvPr id="16" name="正方形/長方形 15"/>
          <p:cNvSpPr/>
          <p:nvPr/>
        </p:nvSpPr>
        <p:spPr>
          <a:xfrm>
            <a:off x="470595" y="6395829"/>
            <a:ext cx="6163185" cy="330860"/>
          </a:xfrm>
          <a:prstGeom prst="rect">
            <a:avLst/>
          </a:prstGeom>
          <a:ln>
            <a:noFill/>
          </a:ln>
        </p:spPr>
        <p:txBody>
          <a:bodyPr wrap="square">
            <a:spAutoFit/>
          </a:bodyPr>
          <a:lstStyle/>
          <a:p>
            <a:pPr>
              <a:lnSpc>
                <a:spcPts val="2000"/>
              </a:lnSpc>
            </a:pPr>
            <a:r>
              <a:rPr lang="en-US" altLang="ja-JP"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感染</a:t>
            </a:r>
            <a:r>
              <a:rPr lang="ja-JP" altLang="en-US" sz="1200" dirty="0" smtClean="0">
                <a:latin typeface="メイリオ" panose="020B0604030504040204" pitchFamily="50" charset="-128"/>
                <a:ea typeface="メイリオ" panose="020B0604030504040204" pitchFamily="50" charset="-128"/>
              </a:rPr>
              <a:t>への不安等により登校しない場合、欠席扱いとはしない。</a:t>
            </a:r>
            <a:endParaRPr lang="en-US" altLang="ja-JP" sz="1200" dirty="0" smtClean="0">
              <a:latin typeface="メイリオ" panose="020B0604030504040204" pitchFamily="50" charset="-128"/>
              <a:ea typeface="メイリオ" panose="020B0604030504040204" pitchFamily="50" charset="-128"/>
            </a:endParaRPr>
          </a:p>
        </p:txBody>
      </p:sp>
      <p:sp>
        <p:nvSpPr>
          <p:cNvPr id="15" name="正方形/長方形 14"/>
          <p:cNvSpPr/>
          <p:nvPr/>
        </p:nvSpPr>
        <p:spPr>
          <a:xfrm>
            <a:off x="0" y="-2671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smtClean="0">
                <a:ea typeface="メイリオ" panose="020B0604030504040204" pitchFamily="50" charset="-128"/>
                <a:cs typeface="Times New Roman" panose="02020603050405020304" pitchFamily="18" charset="0"/>
              </a:rPr>
              <a:t>学校における教育活動の再開について</a:t>
            </a:r>
            <a:r>
              <a:rPr lang="ja-JP" altLang="en-US" sz="1600" b="1" dirty="0" smtClean="0">
                <a:ea typeface="メイリオ" panose="020B0604030504040204" pitchFamily="50" charset="-128"/>
                <a:cs typeface="Times New Roman" panose="02020603050405020304" pitchFamily="18" charset="0"/>
              </a:rPr>
              <a:t>　（令和２年５月</a:t>
            </a:r>
            <a:r>
              <a:rPr lang="en-US" altLang="ja-JP" sz="1600" b="1" dirty="0" smtClean="0">
                <a:ea typeface="メイリオ" panose="020B0604030504040204" pitchFamily="50" charset="-128"/>
                <a:cs typeface="Times New Roman" panose="02020603050405020304" pitchFamily="18" charset="0"/>
              </a:rPr>
              <a:t>25</a:t>
            </a:r>
            <a:r>
              <a:rPr lang="ja-JP" altLang="en-US" sz="1600" b="1" dirty="0" smtClean="0">
                <a:ea typeface="メイリオ" panose="020B0604030504040204" pitchFamily="50" charset="-128"/>
                <a:cs typeface="Times New Roman" panose="02020603050405020304" pitchFamily="18" charset="0"/>
              </a:rPr>
              <a:t>日（月）からの対応）</a:t>
            </a:r>
            <a:endParaRPr lang="ja-JP" altLang="en-US" sz="1600" dirty="0"/>
          </a:p>
        </p:txBody>
      </p:sp>
      <p:sp>
        <p:nvSpPr>
          <p:cNvPr id="2" name="スライド番号プレースホルダー 1"/>
          <p:cNvSpPr>
            <a:spLocks noGrp="1"/>
          </p:cNvSpPr>
          <p:nvPr>
            <p:ph type="sldNum" sz="quarter" idx="12"/>
          </p:nvPr>
        </p:nvSpPr>
        <p:spPr/>
        <p:txBody>
          <a:bodyPr/>
          <a:lstStyle/>
          <a:p>
            <a:fld id="{086EFFCB-A5BA-4DA2-B9F2-C9B8559729DD}" type="slidenum">
              <a:rPr kumimoji="1" lang="ja-JP" altLang="en-US" sz="1400" smtClean="0"/>
              <a:t>4</a:t>
            </a:fld>
            <a:endParaRPr kumimoji="1" lang="ja-JP" altLang="en-US" sz="1400" dirty="0"/>
          </a:p>
        </p:txBody>
      </p:sp>
    </p:spTree>
    <p:extLst>
      <p:ext uri="{BB962C8B-B14F-4D97-AF65-F5344CB8AC3E}">
        <p14:creationId xmlns:p14="http://schemas.microsoft.com/office/powerpoint/2010/main" val="1956920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7468846" y="358249"/>
            <a:ext cx="1675153"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令和</a:t>
            </a:r>
            <a:r>
              <a:rPr kumimoji="1" lang="ja-JP" altLang="en-US" sz="1200" b="1" dirty="0" smtClean="0">
                <a:solidFill>
                  <a:schemeClr val="tx1"/>
                </a:solidFill>
                <a:latin typeface="メイリオ" panose="020B0604030504040204" pitchFamily="50" charset="-128"/>
                <a:ea typeface="メイリオ" panose="020B0604030504040204" pitchFamily="50" charset="-128"/>
              </a:rPr>
              <a:t>２年５月</a:t>
            </a:r>
            <a:r>
              <a:rPr kumimoji="1" lang="en-US" altLang="ja-JP" sz="1200" b="1" dirty="0" smtClean="0">
                <a:solidFill>
                  <a:schemeClr val="tx1"/>
                </a:solidFill>
                <a:latin typeface="メイリオ" panose="020B0604030504040204" pitchFamily="50" charset="-128"/>
                <a:ea typeface="メイリオ" panose="020B0604030504040204" pitchFamily="50" charset="-128"/>
              </a:rPr>
              <a:t>21</a:t>
            </a:r>
            <a:r>
              <a:rPr kumimoji="1" lang="ja-JP" altLang="en-US" sz="1200" b="1" dirty="0" smtClean="0">
                <a:solidFill>
                  <a:schemeClr val="tx1"/>
                </a:solidFill>
                <a:latin typeface="メイリオ" panose="020B0604030504040204" pitchFamily="50" charset="-128"/>
                <a:ea typeface="メイリオ" panose="020B0604030504040204" pitchFamily="50" charset="-128"/>
              </a:rPr>
              <a:t>日</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520954942"/>
              </p:ext>
            </p:extLst>
          </p:nvPr>
        </p:nvGraphicFramePr>
        <p:xfrm>
          <a:off x="160369" y="737955"/>
          <a:ext cx="8879421" cy="3518795"/>
        </p:xfrm>
        <a:graphic>
          <a:graphicData uri="http://schemas.openxmlformats.org/drawingml/2006/table">
            <a:tbl>
              <a:tblPr firstRow="1" bandRow="1">
                <a:tableStyleId>{5940675A-B579-460E-94D1-54222C63F5DA}</a:tableStyleId>
              </a:tblPr>
              <a:tblGrid>
                <a:gridCol w="943905">
                  <a:extLst>
                    <a:ext uri="{9D8B030D-6E8A-4147-A177-3AD203B41FA5}">
                      <a16:colId xmlns:a16="http://schemas.microsoft.com/office/drawing/2014/main" val="2438883303"/>
                    </a:ext>
                  </a:extLst>
                </a:gridCol>
                <a:gridCol w="2080260">
                  <a:extLst>
                    <a:ext uri="{9D8B030D-6E8A-4147-A177-3AD203B41FA5}">
                      <a16:colId xmlns:a16="http://schemas.microsoft.com/office/drawing/2014/main" val="3362519635"/>
                    </a:ext>
                  </a:extLst>
                </a:gridCol>
                <a:gridCol w="1855169">
                  <a:extLst>
                    <a:ext uri="{9D8B030D-6E8A-4147-A177-3AD203B41FA5}">
                      <a16:colId xmlns:a16="http://schemas.microsoft.com/office/drawing/2014/main" val="1950359025"/>
                    </a:ext>
                  </a:extLst>
                </a:gridCol>
                <a:gridCol w="1973881">
                  <a:extLst>
                    <a:ext uri="{9D8B030D-6E8A-4147-A177-3AD203B41FA5}">
                      <a16:colId xmlns:a16="http://schemas.microsoft.com/office/drawing/2014/main" val="3839956336"/>
                    </a:ext>
                  </a:extLst>
                </a:gridCol>
                <a:gridCol w="2026206">
                  <a:extLst>
                    <a:ext uri="{9D8B030D-6E8A-4147-A177-3AD203B41FA5}">
                      <a16:colId xmlns:a16="http://schemas.microsoft.com/office/drawing/2014/main" val="225017451"/>
                    </a:ext>
                  </a:extLst>
                </a:gridCol>
              </a:tblGrid>
              <a:tr h="618419">
                <a:tc>
                  <a:txBody>
                    <a:bodyPr/>
                    <a:lstStyle/>
                    <a:p>
                      <a:pPr algn="ctr"/>
                      <a:endParaRPr kumimoji="1" lang="ja-JP" altLang="en-US" sz="1600" b="1" dirty="0">
                        <a:latin typeface="Meiryo UI" panose="020B0604030504040204" pitchFamily="50" charset="-128"/>
                        <a:ea typeface="Meiryo UI" panose="020B0604030504040204" pitchFamily="50" charset="-128"/>
                      </a:endParaRPr>
                    </a:p>
                  </a:txBody>
                  <a:tcPr anchor="ctr">
                    <a:solidFill>
                      <a:schemeClr val="bg2">
                        <a:lumMod val="90000"/>
                      </a:schemeClr>
                    </a:solidFill>
                  </a:tcPr>
                </a:tc>
                <a:tc>
                  <a:txBody>
                    <a:bodyPr/>
                    <a:lstStyle/>
                    <a:p>
                      <a:pPr algn="l"/>
                      <a:r>
                        <a:rPr kumimoji="1" lang="ja-JP" altLang="en-US" sz="1800" b="1" dirty="0" smtClean="0">
                          <a:solidFill>
                            <a:schemeClr val="tx1"/>
                          </a:solidFill>
                          <a:latin typeface="+mn-lt"/>
                          <a:ea typeface="+mn-ea"/>
                        </a:rPr>
                        <a:t>第１段階</a:t>
                      </a:r>
                      <a:r>
                        <a:rPr kumimoji="1" lang="en-US" altLang="ja-JP" sz="1600" b="1" dirty="0" smtClean="0">
                          <a:solidFill>
                            <a:schemeClr val="tx1"/>
                          </a:solidFill>
                          <a:latin typeface="+mn-lt"/>
                          <a:ea typeface="+mn-ea"/>
                        </a:rPr>
                        <a:t>5/25(</a:t>
                      </a:r>
                      <a:r>
                        <a:rPr kumimoji="1" lang="ja-JP" altLang="en-US" sz="1600" b="1" dirty="0" smtClean="0">
                          <a:solidFill>
                            <a:schemeClr val="tx1"/>
                          </a:solidFill>
                          <a:latin typeface="+mn-lt"/>
                          <a:ea typeface="+mn-ea"/>
                        </a:rPr>
                        <a:t>月</a:t>
                      </a:r>
                      <a:r>
                        <a:rPr kumimoji="1" lang="en-US" altLang="ja-JP" sz="1600" b="1" dirty="0" smtClean="0">
                          <a:solidFill>
                            <a:schemeClr val="tx1"/>
                          </a:solidFill>
                          <a:latin typeface="+mn-lt"/>
                          <a:ea typeface="+mn-ea"/>
                        </a:rPr>
                        <a:t>)~29(</a:t>
                      </a:r>
                      <a:r>
                        <a:rPr kumimoji="1" lang="ja-JP" altLang="en-US" sz="1600" b="1" dirty="0" smtClean="0">
                          <a:solidFill>
                            <a:schemeClr val="tx1"/>
                          </a:solidFill>
                          <a:latin typeface="+mn-lt"/>
                          <a:ea typeface="+mn-ea"/>
                        </a:rPr>
                        <a:t>金</a:t>
                      </a:r>
                      <a:r>
                        <a:rPr kumimoji="1" lang="en-US" altLang="ja-JP" sz="1600" b="1" dirty="0" smtClean="0">
                          <a:solidFill>
                            <a:schemeClr val="tx1"/>
                          </a:solidFill>
                          <a:latin typeface="+mn-lt"/>
                          <a:ea typeface="+mn-ea"/>
                        </a:rPr>
                        <a:t>)</a:t>
                      </a:r>
                    </a:p>
                  </a:txBody>
                  <a:tcPr anchor="ctr">
                    <a:solidFill>
                      <a:schemeClr val="bg2">
                        <a:lumMod val="90000"/>
                      </a:schemeClr>
                    </a:solidFill>
                  </a:tcPr>
                </a:tc>
                <a:tc>
                  <a:txBody>
                    <a:bodyPr/>
                    <a:lstStyle/>
                    <a:p>
                      <a:pPr algn="l"/>
                      <a:r>
                        <a:rPr kumimoji="1" lang="ja-JP" altLang="en-US" sz="1800" b="1" dirty="0" smtClean="0">
                          <a:latin typeface="+mn-lt"/>
                          <a:ea typeface="+mn-ea"/>
                        </a:rPr>
                        <a:t>第</a:t>
                      </a:r>
                      <a:r>
                        <a:rPr kumimoji="1" lang="en-US" altLang="ja-JP" sz="1800" b="1" dirty="0" smtClean="0">
                          <a:latin typeface="+mn-lt"/>
                          <a:ea typeface="+mn-ea"/>
                        </a:rPr>
                        <a:t>2</a:t>
                      </a:r>
                      <a:r>
                        <a:rPr kumimoji="1" lang="ja-JP" altLang="en-US" sz="1800" b="1" dirty="0" smtClean="0">
                          <a:latin typeface="+mn-lt"/>
                          <a:ea typeface="+mn-ea"/>
                        </a:rPr>
                        <a:t>段階</a:t>
                      </a:r>
                      <a:endParaRPr kumimoji="1" lang="en-US" altLang="ja-JP" sz="1800" b="1" dirty="0" smtClean="0">
                        <a:latin typeface="+mn-lt"/>
                        <a:ea typeface="+mn-ea"/>
                      </a:endParaRPr>
                    </a:p>
                    <a:p>
                      <a:pPr algn="l"/>
                      <a:r>
                        <a:rPr kumimoji="1" lang="ja-JP" altLang="en-US" sz="1600" b="1" dirty="0" smtClean="0">
                          <a:latin typeface="+mn-lt"/>
                          <a:ea typeface="+mn-ea"/>
                        </a:rPr>
                        <a:t>６</a:t>
                      </a:r>
                      <a:r>
                        <a:rPr kumimoji="1" lang="en-US" altLang="ja-JP" sz="1600" b="1" dirty="0" smtClean="0">
                          <a:latin typeface="+mn-lt"/>
                          <a:ea typeface="+mn-ea"/>
                        </a:rPr>
                        <a:t>/1(</a:t>
                      </a:r>
                      <a:r>
                        <a:rPr kumimoji="1" lang="ja-JP" altLang="en-US" sz="1600" b="1" dirty="0" smtClean="0">
                          <a:latin typeface="+mn-lt"/>
                          <a:ea typeface="+mn-ea"/>
                        </a:rPr>
                        <a:t>月</a:t>
                      </a:r>
                      <a:r>
                        <a:rPr kumimoji="1" lang="en-US" altLang="ja-JP" sz="1600" b="1" dirty="0" smtClean="0">
                          <a:latin typeface="+mn-lt"/>
                          <a:ea typeface="+mn-ea"/>
                        </a:rPr>
                        <a:t>)~5(</a:t>
                      </a:r>
                      <a:r>
                        <a:rPr kumimoji="1" lang="ja-JP" altLang="en-US" sz="1600" b="1" dirty="0" smtClean="0">
                          <a:latin typeface="+mn-lt"/>
                          <a:ea typeface="+mn-ea"/>
                        </a:rPr>
                        <a:t>金</a:t>
                      </a:r>
                      <a:r>
                        <a:rPr kumimoji="1" lang="en-US" altLang="ja-JP" sz="1600" b="1" dirty="0" smtClean="0">
                          <a:latin typeface="+mn-lt"/>
                          <a:ea typeface="+mn-ea"/>
                        </a:rPr>
                        <a:t>)</a:t>
                      </a:r>
                      <a:r>
                        <a:rPr kumimoji="1" lang="ja-JP" altLang="en-US" sz="1800" b="1" dirty="0" smtClean="0">
                          <a:latin typeface="+mn-lt"/>
                          <a:ea typeface="+mn-ea"/>
                        </a:rPr>
                        <a:t>　</a:t>
                      </a:r>
                      <a:endParaRPr kumimoji="1" lang="ja-JP" altLang="en-US" sz="1800" b="1"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latin typeface="+mn-lt"/>
                          <a:ea typeface="+mn-ea"/>
                        </a:rPr>
                        <a:t>第</a:t>
                      </a:r>
                      <a:r>
                        <a:rPr kumimoji="1" lang="en-US" altLang="ja-JP" sz="1800" b="1" dirty="0" smtClean="0">
                          <a:latin typeface="+mn-lt"/>
                          <a:ea typeface="+mn-ea"/>
                        </a:rPr>
                        <a:t>3</a:t>
                      </a:r>
                      <a:r>
                        <a:rPr kumimoji="1" lang="ja-JP" altLang="en-US" sz="1800" b="1" dirty="0" smtClean="0">
                          <a:latin typeface="+mn-lt"/>
                          <a:ea typeface="+mn-ea"/>
                        </a:rPr>
                        <a:t>段階</a:t>
                      </a:r>
                      <a:endParaRPr kumimoji="1" lang="en-US" altLang="ja-JP" sz="1800" b="1" dirty="0" smtClean="0">
                        <a:latin typeface="+mn-lt"/>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latin typeface="+mn-lt"/>
                          <a:ea typeface="+mn-ea"/>
                        </a:rPr>
                        <a:t>6/8(</a:t>
                      </a:r>
                      <a:r>
                        <a:rPr kumimoji="1" lang="ja-JP" altLang="en-US" sz="1600" b="1" dirty="0" smtClean="0">
                          <a:latin typeface="+mn-lt"/>
                          <a:ea typeface="+mn-ea"/>
                        </a:rPr>
                        <a:t>月</a:t>
                      </a:r>
                      <a:r>
                        <a:rPr kumimoji="1" lang="en-US" altLang="ja-JP" sz="1600" b="1" dirty="0" smtClean="0">
                          <a:latin typeface="+mn-lt"/>
                          <a:ea typeface="+mn-ea"/>
                        </a:rPr>
                        <a:t>)~12(</a:t>
                      </a:r>
                      <a:r>
                        <a:rPr kumimoji="1" lang="ja-JP" altLang="en-US" sz="1600" b="1" dirty="0" smtClean="0">
                          <a:latin typeface="+mn-lt"/>
                          <a:ea typeface="+mn-ea"/>
                        </a:rPr>
                        <a:t>金</a:t>
                      </a:r>
                      <a:r>
                        <a:rPr kumimoji="1" lang="en-US" altLang="ja-JP" sz="1600" b="1" dirty="0" smtClean="0">
                          <a:latin typeface="+mn-lt"/>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latin typeface="Meiryo UI" panose="020B0604030504040204" pitchFamily="50" charset="-128"/>
                          <a:ea typeface="Meiryo UI" panose="020B0604030504040204" pitchFamily="50" charset="-128"/>
                        </a:rPr>
                        <a:t>第４段階</a:t>
                      </a:r>
                      <a:r>
                        <a:rPr kumimoji="1" lang="en-US" altLang="ja-JP" sz="1600" b="1" dirty="0" smtClean="0">
                          <a:latin typeface="+mn-lt"/>
                          <a:ea typeface="+mn-ea"/>
                        </a:rPr>
                        <a:t>6/15(</a:t>
                      </a:r>
                      <a:r>
                        <a:rPr kumimoji="1" lang="ja-JP" altLang="en-US" sz="1600" b="1" dirty="0" smtClean="0">
                          <a:latin typeface="+mn-lt"/>
                          <a:ea typeface="+mn-ea"/>
                        </a:rPr>
                        <a:t>月</a:t>
                      </a:r>
                      <a:r>
                        <a:rPr kumimoji="1" lang="en-US" altLang="ja-JP" sz="1600" b="1" dirty="0" smtClean="0">
                          <a:latin typeface="+mn-lt"/>
                          <a:ea typeface="+mn-ea"/>
                        </a:rPr>
                        <a:t>)~</a:t>
                      </a:r>
                    </a:p>
                  </a:txBody>
                  <a:tcPr anchor="ctr">
                    <a:lnL w="12700" cap="flat" cmpd="sng" algn="ctr">
                      <a:solidFill>
                        <a:schemeClr val="tx1"/>
                      </a:solidFill>
                      <a:prstDash val="solid"/>
                      <a:round/>
                      <a:headEnd type="none" w="med" len="med"/>
                      <a:tailEnd type="none" w="med" len="med"/>
                    </a:lnL>
                    <a:solidFill>
                      <a:schemeClr val="bg2">
                        <a:lumMod val="90000"/>
                      </a:schemeClr>
                    </a:solidFill>
                  </a:tcPr>
                </a:tc>
                <a:extLst>
                  <a:ext uri="{0D108BD9-81ED-4DB2-BD59-A6C34878D82A}">
                    <a16:rowId xmlns:a16="http://schemas.microsoft.com/office/drawing/2014/main" val="1197363596"/>
                  </a:ext>
                </a:extLst>
              </a:tr>
              <a:tr h="2878715">
                <a:tc>
                  <a:txBody>
                    <a:bodyPr/>
                    <a:lstStyle/>
                    <a:p>
                      <a:pPr algn="ctr"/>
                      <a:r>
                        <a:rPr kumimoji="1" lang="ja-JP" altLang="en-US" sz="1800" b="1" dirty="0" smtClean="0">
                          <a:latin typeface="Meiryo UI" panose="020B0604030504040204" pitchFamily="50" charset="-128"/>
                          <a:ea typeface="Meiryo UI" panose="020B0604030504040204" pitchFamily="50" charset="-128"/>
                        </a:rPr>
                        <a:t>学校再開までの流れ</a:t>
                      </a:r>
                    </a:p>
                  </a:txBody>
                  <a:tcPr vert="eaVert"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1" dirty="0" smtClean="0">
                        <a:solidFill>
                          <a:srgbClr val="FF0000"/>
                        </a:solidFill>
                        <a:latin typeface="Meiryo UI" panose="020B0604030504040204" pitchFamily="50" charset="-128"/>
                        <a:ea typeface="Meiryo UI" panose="020B0604030504040204"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2000" b="1" dirty="0" smtClean="0">
                        <a:solidFill>
                          <a:schemeClr val="tx1"/>
                        </a:solidFill>
                        <a:latin typeface="+mn-lt"/>
                      </a:endParaRPr>
                    </a:p>
                  </a:txBody>
                  <a:tcPr anchor="ct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7064723"/>
                  </a:ext>
                </a:extLst>
              </a:tr>
            </a:tbl>
          </a:graphicData>
        </a:graphic>
      </p:graphicFrame>
      <p:sp>
        <p:nvSpPr>
          <p:cNvPr id="10" name="ホームベース 9"/>
          <p:cNvSpPr/>
          <p:nvPr/>
        </p:nvSpPr>
        <p:spPr>
          <a:xfrm>
            <a:off x="1209315" y="1530292"/>
            <a:ext cx="1919209" cy="2592000"/>
          </a:xfrm>
          <a:prstGeom prst="homePlate">
            <a:avLst>
              <a:gd name="adj" fmla="val 8808"/>
            </a:avLst>
          </a:prstGeom>
          <a:solidFill>
            <a:schemeClr val="bg1"/>
          </a:solidFill>
          <a:ln w="34925">
            <a:solidFill>
              <a:schemeClr val="tx1">
                <a:alpha val="8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b="1" dirty="0" smtClean="0">
                <a:solidFill>
                  <a:schemeClr val="tx1"/>
                </a:solidFill>
                <a:latin typeface="Meiryo UI" panose="020B0604030504040204" pitchFamily="50" charset="-128"/>
                <a:ea typeface="Meiryo UI" panose="020B0604030504040204" pitchFamily="50" charset="-128"/>
              </a:rPr>
              <a:t>　「</a:t>
            </a:r>
            <a:r>
              <a:rPr kumimoji="1" lang="ja-JP" altLang="en-US" b="1" dirty="0">
                <a:solidFill>
                  <a:schemeClr val="tx1"/>
                </a:solidFill>
                <a:latin typeface="Meiryo UI" panose="020B0604030504040204" pitchFamily="50" charset="-128"/>
                <a:ea typeface="Meiryo UI" panose="020B0604030504040204" pitchFamily="50" charset="-128"/>
              </a:rPr>
              <a:t>休校」継続</a:t>
            </a:r>
            <a:endParaRPr kumimoji="1" lang="en-US" altLang="ja-JP" b="1"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分散登校の実施</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・週</a:t>
            </a:r>
            <a:r>
              <a:rPr kumimoji="1" lang="en-US" altLang="ja-JP" sz="1200" dirty="0" smtClean="0">
                <a:solidFill>
                  <a:schemeClr val="tx1"/>
                </a:solidFill>
                <a:latin typeface="Meiryo UI" panose="020B0604030504040204" pitchFamily="50" charset="-128"/>
                <a:ea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rPr>
              <a:t>回程度</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15</a:t>
            </a:r>
            <a:r>
              <a:rPr kumimoji="1" lang="ja-JP" altLang="en-US" sz="1200" dirty="0" smtClean="0">
                <a:solidFill>
                  <a:schemeClr val="tx1"/>
                </a:solidFill>
                <a:latin typeface="Meiryo UI" panose="020B0604030504040204" pitchFamily="50" charset="-128"/>
                <a:ea typeface="Meiryo UI" panose="020B0604030504040204" pitchFamily="50" charset="-128"/>
              </a:rPr>
              <a:t>人</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教室</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b="1" dirty="0" smtClean="0">
              <a:solidFill>
                <a:schemeClr val="tx1"/>
              </a:solidFill>
            </a:endParaRPr>
          </a:p>
          <a:p>
            <a:pPr algn="ctr"/>
            <a:endParaRPr kumimoji="1" lang="en-US" altLang="ja-JP" b="1" dirty="0">
              <a:solidFill>
                <a:schemeClr val="tx1"/>
              </a:solidFill>
            </a:endParaRPr>
          </a:p>
          <a:p>
            <a:pPr algn="ctr"/>
            <a:endParaRPr kumimoji="1" lang="en-US" altLang="ja-JP" b="1" dirty="0" smtClean="0">
              <a:solidFill>
                <a:schemeClr val="tx1"/>
              </a:solidFill>
            </a:endParaRPr>
          </a:p>
          <a:p>
            <a:pPr algn="ctr"/>
            <a:endParaRPr kumimoji="1" lang="en-US" altLang="ja-JP" b="1" dirty="0" smtClean="0">
              <a:solidFill>
                <a:schemeClr val="tx1"/>
              </a:solidFill>
            </a:endParaRPr>
          </a:p>
        </p:txBody>
      </p:sp>
      <p:sp>
        <p:nvSpPr>
          <p:cNvPr id="12" name="ホームベース 11"/>
          <p:cNvSpPr/>
          <p:nvPr/>
        </p:nvSpPr>
        <p:spPr>
          <a:xfrm>
            <a:off x="3247569" y="1525273"/>
            <a:ext cx="3753683" cy="2592000"/>
          </a:xfrm>
          <a:prstGeom prst="homePlate">
            <a:avLst>
              <a:gd name="adj" fmla="val 8808"/>
            </a:avLst>
          </a:prstGeom>
          <a:solidFill>
            <a:schemeClr val="bg1"/>
          </a:solidFill>
          <a:ln w="34925">
            <a:solidFill>
              <a:schemeClr val="tx1">
                <a:alpha val="8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「学校再開（分散＋短縮）」</a:t>
            </a:r>
            <a:endParaRPr kumimoji="1" lang="en-US" altLang="ja-JP" b="1"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600" b="1" dirty="0" smtClean="0">
                <a:solidFill>
                  <a:schemeClr val="tx1"/>
                </a:solidFill>
                <a:latin typeface="Meiryo UI" panose="020B0604030504040204" pitchFamily="50" charset="-128"/>
                <a:ea typeface="Meiryo UI" panose="020B0604030504040204" pitchFamily="50" charset="-128"/>
              </a:rPr>
              <a:t>　</a:t>
            </a:r>
            <a:r>
              <a:rPr kumimoji="1" lang="ja-JP" altLang="en-US" sz="1600" b="1" dirty="0">
                <a:solidFill>
                  <a:schemeClr val="tx1"/>
                </a:solidFill>
                <a:latin typeface="Meiryo UI" panose="020B0604030504040204" pitchFamily="50" charset="-128"/>
                <a:ea typeface="Meiryo UI" panose="020B0604030504040204" pitchFamily="50" charset="-128"/>
              </a:rPr>
              <a:t>　</a:t>
            </a:r>
            <a:r>
              <a:rPr kumimoji="1" lang="ja-JP" altLang="en-US" sz="1600" b="1" dirty="0" smtClean="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a:t>
            </a:r>
          </a:p>
          <a:p>
            <a:pPr algn="ct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smtClean="0">
              <a:solidFill>
                <a:schemeClr val="tx1"/>
              </a:solidFill>
            </a:endParaRPr>
          </a:p>
          <a:p>
            <a:pPr algn="ctr"/>
            <a:endParaRPr kumimoji="1" lang="en-US" altLang="ja-JP" b="1" dirty="0">
              <a:solidFill>
                <a:schemeClr val="tx1"/>
              </a:solidFill>
            </a:endParaRPr>
          </a:p>
          <a:p>
            <a:pPr algn="ctr"/>
            <a:endParaRPr kumimoji="1" lang="en-US" altLang="ja-JP" b="1" dirty="0" smtClean="0">
              <a:solidFill>
                <a:schemeClr val="tx1"/>
              </a:solidFill>
            </a:endParaRPr>
          </a:p>
        </p:txBody>
      </p:sp>
      <p:sp>
        <p:nvSpPr>
          <p:cNvPr id="4" name="角丸四角形 3"/>
          <p:cNvSpPr/>
          <p:nvPr/>
        </p:nvSpPr>
        <p:spPr>
          <a:xfrm>
            <a:off x="1263147" y="2627680"/>
            <a:ext cx="1693849" cy="1412062"/>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smtClean="0">
                <a:solidFill>
                  <a:schemeClr val="tx1"/>
                </a:solidFill>
              </a:rPr>
              <a:t>※</a:t>
            </a:r>
            <a:r>
              <a:rPr kumimoji="1" lang="ja-JP" altLang="en-US" sz="1600" b="1" dirty="0" smtClean="0">
                <a:solidFill>
                  <a:schemeClr val="tx1"/>
                </a:solidFill>
              </a:rPr>
              <a:t>最終学年については、</a:t>
            </a:r>
            <a:r>
              <a:rPr kumimoji="1" lang="en-US" altLang="ja-JP" sz="1600" b="1" dirty="0" smtClean="0">
                <a:solidFill>
                  <a:schemeClr val="tx1"/>
                </a:solidFill>
              </a:rPr>
              <a:t>1</a:t>
            </a:r>
            <a:r>
              <a:rPr kumimoji="1" lang="ja-JP" altLang="en-US" sz="1600" b="1" dirty="0" smtClean="0">
                <a:solidFill>
                  <a:schemeClr val="tx1"/>
                </a:solidFill>
              </a:rPr>
              <a:t>学級</a:t>
            </a:r>
            <a:r>
              <a:rPr kumimoji="1" lang="en-US" altLang="ja-JP" sz="1600" b="1" dirty="0" smtClean="0">
                <a:solidFill>
                  <a:schemeClr val="tx1"/>
                </a:solidFill>
              </a:rPr>
              <a:t>20</a:t>
            </a:r>
            <a:r>
              <a:rPr kumimoji="1" lang="ja-JP" altLang="en-US" sz="1600" b="1" dirty="0" smtClean="0">
                <a:solidFill>
                  <a:schemeClr val="tx1"/>
                </a:solidFill>
              </a:rPr>
              <a:t>人程度による</a:t>
            </a:r>
            <a:r>
              <a:rPr kumimoji="1" lang="ja-JP" altLang="en-US" sz="1600" b="1" u="sng" dirty="0" smtClean="0">
                <a:solidFill>
                  <a:schemeClr val="tx1"/>
                </a:solidFill>
              </a:rPr>
              <a:t>授業日の設定を可能とする。</a:t>
            </a:r>
            <a:endParaRPr kumimoji="1" lang="ja-JP" altLang="en-US" sz="1600" b="1" u="sng" dirty="0">
              <a:solidFill>
                <a:schemeClr val="tx1"/>
              </a:solidFill>
            </a:endParaRPr>
          </a:p>
        </p:txBody>
      </p:sp>
      <p:sp>
        <p:nvSpPr>
          <p:cNvPr id="13" name="角丸四角形 12"/>
          <p:cNvSpPr/>
          <p:nvPr/>
        </p:nvSpPr>
        <p:spPr>
          <a:xfrm>
            <a:off x="3328358" y="2631659"/>
            <a:ext cx="1548000" cy="1008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rPr>
              <a:t>1</a:t>
            </a:r>
            <a:r>
              <a:rPr kumimoji="1" lang="ja-JP" altLang="en-US" sz="1600" b="1" dirty="0" smtClean="0">
                <a:solidFill>
                  <a:schemeClr val="tx1"/>
                </a:solidFill>
              </a:rPr>
              <a:t>学級</a:t>
            </a:r>
            <a:endParaRPr kumimoji="1" lang="en-US" altLang="ja-JP" sz="1600" b="1" dirty="0" smtClean="0">
              <a:solidFill>
                <a:schemeClr val="tx1"/>
              </a:solidFill>
            </a:endParaRPr>
          </a:p>
          <a:p>
            <a:pPr algn="ctr"/>
            <a:r>
              <a:rPr kumimoji="1" lang="en-US" altLang="ja-JP" sz="1600" b="1" dirty="0" smtClean="0">
                <a:solidFill>
                  <a:schemeClr val="tx1"/>
                </a:solidFill>
              </a:rPr>
              <a:t>20</a:t>
            </a:r>
            <a:r>
              <a:rPr kumimoji="1" lang="ja-JP" altLang="en-US" sz="1600" b="1" dirty="0" smtClean="0">
                <a:solidFill>
                  <a:schemeClr val="tx1"/>
                </a:solidFill>
              </a:rPr>
              <a:t>人程度</a:t>
            </a:r>
            <a:endParaRPr kumimoji="1" lang="en-US" altLang="ja-JP" sz="1600" b="1" dirty="0" smtClean="0">
              <a:solidFill>
                <a:schemeClr val="tx1"/>
              </a:solidFill>
            </a:endParaRPr>
          </a:p>
          <a:p>
            <a:pPr algn="ctr"/>
            <a:r>
              <a:rPr kumimoji="1" lang="ja-JP" altLang="en-US" sz="1200" b="1" dirty="0" smtClean="0">
                <a:solidFill>
                  <a:schemeClr val="tx1"/>
                </a:solidFill>
              </a:rPr>
              <a:t>分散＋短縮</a:t>
            </a:r>
            <a:r>
              <a:rPr kumimoji="1" lang="ja-JP" altLang="en-US" sz="1200" b="1" dirty="0">
                <a:solidFill>
                  <a:schemeClr val="tx1"/>
                </a:solidFill>
              </a:rPr>
              <a:t>授業</a:t>
            </a:r>
            <a:endParaRPr kumimoji="1" lang="en-US" altLang="ja-JP" sz="1200" b="1" dirty="0" smtClean="0">
              <a:solidFill>
                <a:schemeClr val="tx1"/>
              </a:solidFill>
            </a:endParaRPr>
          </a:p>
        </p:txBody>
      </p:sp>
      <p:sp>
        <p:nvSpPr>
          <p:cNvPr id="16" name="ホームベース 15"/>
          <p:cNvSpPr/>
          <p:nvPr/>
        </p:nvSpPr>
        <p:spPr>
          <a:xfrm>
            <a:off x="7120402" y="1525606"/>
            <a:ext cx="1908083" cy="2592000"/>
          </a:xfrm>
          <a:prstGeom prst="homePlate">
            <a:avLst>
              <a:gd name="adj" fmla="val 8808"/>
            </a:avLst>
          </a:prstGeom>
          <a:solidFill>
            <a:schemeClr val="bg1"/>
          </a:solidFill>
          <a:ln w="34925">
            <a:solidFill>
              <a:schemeClr val="tx1">
                <a:alpha val="8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b="1" dirty="0" smtClean="0">
                <a:solidFill>
                  <a:schemeClr val="tx1"/>
                </a:solidFill>
                <a:latin typeface="Meiryo UI" panose="020B0604030504040204" pitchFamily="50" charset="-128"/>
                <a:ea typeface="Meiryo UI" panose="020B0604030504040204" pitchFamily="50" charset="-128"/>
              </a:rPr>
              <a:t>　「学校再開</a:t>
            </a:r>
            <a:endParaRPr kumimoji="1" lang="en-US" altLang="ja-JP" b="1" dirty="0" smtClean="0">
              <a:solidFill>
                <a:schemeClr val="tx1"/>
              </a:solidFill>
              <a:latin typeface="Meiryo UI" panose="020B0604030504040204" pitchFamily="50" charset="-128"/>
              <a:ea typeface="Meiryo UI" panose="020B0604030504040204" pitchFamily="50" charset="-128"/>
            </a:endParaRPr>
          </a:p>
          <a:p>
            <a:r>
              <a:rPr kumimoji="1" lang="ja-JP" altLang="en-US" b="1" dirty="0" smtClean="0">
                <a:solidFill>
                  <a:schemeClr val="tx1"/>
                </a:solidFill>
                <a:latin typeface="Meiryo UI" panose="020B0604030504040204" pitchFamily="50" charset="-128"/>
                <a:ea typeface="Meiryo UI" panose="020B0604030504040204" pitchFamily="50" charset="-128"/>
              </a:rPr>
              <a:t>　（本格）」</a:t>
            </a:r>
            <a:endParaRPr kumimoji="1" lang="en-US" altLang="ja-JP" b="1"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通常授業の実施</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endParaRPr>
          </a:p>
          <a:p>
            <a:pPr algn="ctr"/>
            <a:endParaRPr kumimoji="1" lang="en-US" altLang="ja-JP" b="1" dirty="0" smtClean="0">
              <a:solidFill>
                <a:schemeClr val="tx1"/>
              </a:solidFill>
            </a:endParaRPr>
          </a:p>
        </p:txBody>
      </p:sp>
      <p:sp>
        <p:nvSpPr>
          <p:cNvPr id="17" name="角丸四角形 16"/>
          <p:cNvSpPr/>
          <p:nvPr/>
        </p:nvSpPr>
        <p:spPr>
          <a:xfrm>
            <a:off x="7311176" y="2596485"/>
            <a:ext cx="1476000" cy="102569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1</a:t>
            </a:r>
            <a:r>
              <a:rPr kumimoji="1" lang="ja-JP" altLang="en-US" b="1" dirty="0" smtClean="0">
                <a:solidFill>
                  <a:schemeClr val="tx1"/>
                </a:solidFill>
              </a:rPr>
              <a:t>学級</a:t>
            </a:r>
            <a:endParaRPr kumimoji="1" lang="en-US" altLang="ja-JP" b="1" dirty="0" smtClean="0">
              <a:solidFill>
                <a:schemeClr val="tx1"/>
              </a:solidFill>
            </a:endParaRPr>
          </a:p>
          <a:p>
            <a:pPr algn="ctr"/>
            <a:r>
              <a:rPr kumimoji="1" lang="en-US" altLang="ja-JP" b="1" dirty="0" smtClean="0">
                <a:solidFill>
                  <a:schemeClr val="tx1"/>
                </a:solidFill>
              </a:rPr>
              <a:t>40</a:t>
            </a:r>
            <a:r>
              <a:rPr kumimoji="1" lang="ja-JP" altLang="en-US" b="1" dirty="0" smtClean="0">
                <a:solidFill>
                  <a:schemeClr val="tx1"/>
                </a:solidFill>
              </a:rPr>
              <a:t>人程度</a:t>
            </a:r>
            <a:endParaRPr kumimoji="1" lang="en-US" altLang="ja-JP" b="1" dirty="0">
              <a:solidFill>
                <a:schemeClr val="tx1"/>
              </a:solidFill>
            </a:endParaRPr>
          </a:p>
        </p:txBody>
      </p:sp>
      <p:sp>
        <p:nvSpPr>
          <p:cNvPr id="6" name="右矢印 5"/>
          <p:cNvSpPr/>
          <p:nvPr/>
        </p:nvSpPr>
        <p:spPr>
          <a:xfrm>
            <a:off x="4899889" y="2900772"/>
            <a:ext cx="317763" cy="489397"/>
          </a:xfrm>
          <a:prstGeom prst="rightArrow">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5217652" y="2627679"/>
            <a:ext cx="1548000" cy="1008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rPr>
              <a:t>1</a:t>
            </a:r>
            <a:r>
              <a:rPr kumimoji="1" lang="ja-JP" altLang="en-US" sz="1600" b="1" dirty="0" smtClean="0">
                <a:solidFill>
                  <a:schemeClr val="tx1"/>
                </a:solidFill>
              </a:rPr>
              <a:t>学級</a:t>
            </a:r>
            <a:endParaRPr kumimoji="1" lang="en-US" altLang="ja-JP" sz="1600" b="1" dirty="0" smtClean="0">
              <a:solidFill>
                <a:schemeClr val="tx1"/>
              </a:solidFill>
            </a:endParaRPr>
          </a:p>
          <a:p>
            <a:pPr algn="ctr"/>
            <a:r>
              <a:rPr kumimoji="1" lang="en-US" altLang="ja-JP" sz="1600" b="1" dirty="0" smtClean="0">
                <a:solidFill>
                  <a:schemeClr val="tx1"/>
                </a:solidFill>
              </a:rPr>
              <a:t>20</a:t>
            </a:r>
            <a:r>
              <a:rPr kumimoji="1" lang="ja-JP" altLang="en-US" sz="1600" b="1" dirty="0" smtClean="0">
                <a:solidFill>
                  <a:schemeClr val="tx1"/>
                </a:solidFill>
              </a:rPr>
              <a:t>人程度</a:t>
            </a:r>
            <a:endParaRPr kumimoji="1" lang="en-US" altLang="ja-JP" sz="1600" b="1" dirty="0" smtClean="0">
              <a:solidFill>
                <a:schemeClr val="tx1"/>
              </a:solidFill>
            </a:endParaRPr>
          </a:p>
          <a:p>
            <a:pPr algn="ctr"/>
            <a:r>
              <a:rPr kumimoji="1" lang="ja-JP" altLang="en-US" sz="1200" b="1" dirty="0" smtClean="0">
                <a:solidFill>
                  <a:schemeClr val="tx1"/>
                </a:solidFill>
              </a:rPr>
              <a:t>分散＋短縮授業</a:t>
            </a:r>
            <a:endParaRPr kumimoji="1" lang="en-US" altLang="ja-JP" sz="1200" b="1" dirty="0" smtClean="0">
              <a:solidFill>
                <a:schemeClr val="tx1"/>
              </a:solidFill>
            </a:endParaRPr>
          </a:p>
          <a:p>
            <a:pPr algn="ctr"/>
            <a:r>
              <a:rPr kumimoji="1" lang="ja-JP" altLang="en-US" sz="1200" b="1" dirty="0" smtClean="0">
                <a:solidFill>
                  <a:schemeClr val="tx1"/>
                </a:solidFill>
              </a:rPr>
              <a:t>時間増</a:t>
            </a:r>
            <a:endParaRPr kumimoji="1" lang="en-US" altLang="ja-JP" sz="1200" b="1" dirty="0" smtClean="0">
              <a:solidFill>
                <a:schemeClr val="tx1"/>
              </a:solidFill>
            </a:endParaRPr>
          </a:p>
        </p:txBody>
      </p:sp>
      <p:graphicFrame>
        <p:nvGraphicFramePr>
          <p:cNvPr id="21" name="表 20"/>
          <p:cNvGraphicFramePr>
            <a:graphicFrameLocks noGrp="1"/>
          </p:cNvGraphicFramePr>
          <p:nvPr>
            <p:extLst>
              <p:ext uri="{D42A27DB-BD31-4B8C-83A1-F6EECF244321}">
                <p14:modId xmlns:p14="http://schemas.microsoft.com/office/powerpoint/2010/main" val="355688185"/>
              </p:ext>
            </p:extLst>
          </p:nvPr>
        </p:nvGraphicFramePr>
        <p:xfrm>
          <a:off x="149063" y="4357865"/>
          <a:ext cx="8879422" cy="1915112"/>
        </p:xfrm>
        <a:graphic>
          <a:graphicData uri="http://schemas.openxmlformats.org/drawingml/2006/table">
            <a:tbl>
              <a:tblPr firstRow="1" bandRow="1">
                <a:tableStyleId>{5940675A-B579-460E-94D1-54222C63F5DA}</a:tableStyleId>
              </a:tblPr>
              <a:tblGrid>
                <a:gridCol w="952898">
                  <a:extLst>
                    <a:ext uri="{9D8B030D-6E8A-4147-A177-3AD203B41FA5}">
                      <a16:colId xmlns:a16="http://schemas.microsoft.com/office/drawing/2014/main" val="2438883303"/>
                    </a:ext>
                  </a:extLst>
                </a:gridCol>
                <a:gridCol w="2066707">
                  <a:extLst>
                    <a:ext uri="{9D8B030D-6E8A-4147-A177-3AD203B41FA5}">
                      <a16:colId xmlns:a16="http://schemas.microsoft.com/office/drawing/2014/main" val="3362519635"/>
                    </a:ext>
                  </a:extLst>
                </a:gridCol>
                <a:gridCol w="3844246">
                  <a:extLst>
                    <a:ext uri="{9D8B030D-6E8A-4147-A177-3AD203B41FA5}">
                      <a16:colId xmlns:a16="http://schemas.microsoft.com/office/drawing/2014/main" val="1950359025"/>
                    </a:ext>
                  </a:extLst>
                </a:gridCol>
                <a:gridCol w="2015571">
                  <a:extLst>
                    <a:ext uri="{9D8B030D-6E8A-4147-A177-3AD203B41FA5}">
                      <a16:colId xmlns:a16="http://schemas.microsoft.com/office/drawing/2014/main" val="225017451"/>
                    </a:ext>
                  </a:extLst>
                </a:gridCol>
              </a:tblGrid>
              <a:tr h="1915112">
                <a:tc>
                  <a:txBody>
                    <a:bodyPr/>
                    <a:lstStyle/>
                    <a:p>
                      <a:pPr algn="ctr"/>
                      <a:r>
                        <a:rPr kumimoji="1" lang="ja-JP" altLang="en-US" sz="1800" b="1" dirty="0" smtClean="0">
                          <a:latin typeface="Meiryo UI" panose="020B0604030504040204" pitchFamily="50" charset="-128"/>
                          <a:ea typeface="Meiryo UI" panose="020B0604030504040204" pitchFamily="50" charset="-128"/>
                        </a:rPr>
                        <a:t>考え方</a:t>
                      </a:r>
                    </a:p>
                  </a:txBody>
                  <a:tcPr vert="eaVert" anchor="ctr">
                    <a:solidFill>
                      <a:schemeClr val="bg1"/>
                    </a:solidFill>
                  </a:tcPr>
                </a:tc>
                <a:tc>
                  <a:txBody>
                    <a:bodyPr/>
                    <a:lstStyle/>
                    <a:p>
                      <a:pPr algn="l"/>
                      <a:r>
                        <a:rPr kumimoji="1" lang="ja-JP" altLang="en-US" sz="1300" b="0" dirty="0" smtClean="0">
                          <a:solidFill>
                            <a:schemeClr val="tx1"/>
                          </a:solidFill>
                          <a:latin typeface="+mn-lt"/>
                          <a:ea typeface="+mn-ea"/>
                        </a:rPr>
                        <a:t>〇最終学年への配慮として、「最終学年のみ授業日」を設定することは可とするが、登校しない児童生徒は、欠席扱いとしない。（</a:t>
                      </a:r>
                      <a:r>
                        <a:rPr kumimoji="1" lang="en-US" altLang="ja-JP" sz="1300" b="0" dirty="0" smtClean="0">
                          <a:solidFill>
                            <a:schemeClr val="tx1"/>
                          </a:solidFill>
                          <a:latin typeface="+mn-lt"/>
                          <a:ea typeface="+mn-ea"/>
                        </a:rPr>
                        <a:t>※</a:t>
                      </a:r>
                      <a:r>
                        <a:rPr kumimoji="1" lang="ja-JP" altLang="en-US" sz="1300" b="0" dirty="0" smtClean="0">
                          <a:solidFill>
                            <a:schemeClr val="tx1"/>
                          </a:solidFill>
                          <a:latin typeface="+mn-lt"/>
                          <a:ea typeface="+mn-ea"/>
                        </a:rPr>
                        <a:t>）</a:t>
                      </a:r>
                      <a:endParaRPr kumimoji="1" lang="en-US" altLang="ja-JP" sz="1300" b="0" dirty="0" smtClean="0">
                        <a:solidFill>
                          <a:schemeClr val="tx1"/>
                        </a:solidFill>
                        <a:latin typeface="+mn-lt"/>
                        <a:ea typeface="+mn-ea"/>
                      </a:endParaRPr>
                    </a:p>
                    <a:p>
                      <a:pPr algn="l"/>
                      <a:endParaRPr kumimoji="1" lang="en-US" altLang="ja-JP" sz="1300" b="0" u="sng" dirty="0" smtClean="0">
                        <a:solidFill>
                          <a:schemeClr val="tx1"/>
                        </a:solidFill>
                        <a:latin typeface="+mn-lt"/>
                        <a:ea typeface="+mn-ea"/>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mn-lt"/>
                          <a:ea typeface="Meiryo UI" panose="020B0604030504040204" pitchFamily="50" charset="-128"/>
                        </a:rPr>
                        <a:t>〇学校再開スタートアップの位置づけ。</a:t>
                      </a:r>
                      <a:endParaRPr kumimoji="1" lang="en-US" altLang="ja-JP" sz="1300" b="0" dirty="0" smtClean="0">
                        <a:latin typeface="+mn-lt"/>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mn-lt"/>
                          <a:ea typeface="Meiryo UI" panose="020B0604030504040204" pitchFamily="50" charset="-128"/>
                        </a:rPr>
                        <a:t>〇「身体的距離の確保」と「滞在時間の短縮」の組み合わせによる。</a:t>
                      </a:r>
                      <a:endParaRPr kumimoji="1" lang="en-US" altLang="ja-JP" sz="1300" b="0" dirty="0" smtClean="0">
                        <a:latin typeface="+mn-lt"/>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mn-lt"/>
                          <a:ea typeface="Meiryo UI" panose="020B0604030504040204" pitchFamily="50" charset="-128"/>
                        </a:rPr>
                        <a:t>〇学校行事・部活動は実施しない。</a:t>
                      </a:r>
                      <a:endParaRPr kumimoji="1" lang="en-US" altLang="ja-JP" sz="1300" b="0" dirty="0" smtClean="0">
                        <a:latin typeface="+mn-lt"/>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mn-lt"/>
                          <a:ea typeface="Meiryo UI" panose="020B0604030504040204" pitchFamily="50" charset="-128"/>
                        </a:rPr>
                        <a:t>〇登校しない児童生徒は、欠席扱いとしない。（</a:t>
                      </a:r>
                      <a:r>
                        <a:rPr kumimoji="1" lang="en-US" altLang="ja-JP" sz="1300" b="0" dirty="0" smtClean="0">
                          <a:latin typeface="+mn-lt"/>
                          <a:ea typeface="Meiryo UI" panose="020B0604030504040204" pitchFamily="50" charset="-128"/>
                        </a:rPr>
                        <a:t>※</a:t>
                      </a:r>
                      <a:r>
                        <a:rPr kumimoji="1" lang="ja-JP" altLang="en-US" sz="1300" b="0" dirty="0" smtClean="0">
                          <a:latin typeface="+mn-lt"/>
                          <a:ea typeface="Meiryo UI" panose="020B0604030504040204" pitchFamily="50" charset="-128"/>
                        </a:rPr>
                        <a:t>）</a:t>
                      </a:r>
                      <a:endParaRPr kumimoji="1" lang="en-US" altLang="ja-JP" sz="1300" b="0" dirty="0" smtClean="0">
                        <a:latin typeface="+mn-lt"/>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b="0" dirty="0" smtClean="0">
                        <a:latin typeface="+mn-lt"/>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lt"/>
                          <a:ea typeface="Meiryo UI" panose="020B0604030504040204" pitchFamily="50" charset="-128"/>
                        </a:rPr>
                        <a:t>〇学校本格再開（学校行事・部活動等実施可）</a:t>
                      </a:r>
                      <a:endParaRPr kumimoji="1" lang="en-US" altLang="ja-JP" sz="1300" b="0" dirty="0" smtClean="0">
                        <a:solidFill>
                          <a:schemeClr val="tx1"/>
                        </a:solidFill>
                        <a:latin typeface="+mn-lt"/>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lt"/>
                          <a:ea typeface="Meiryo UI" panose="020B0604030504040204" pitchFamily="50" charset="-128"/>
                        </a:rPr>
                        <a:t>〇ソーシャルディスタンス確保の観点も踏まえ、可能な場合は、</a:t>
                      </a:r>
                      <a:r>
                        <a:rPr kumimoji="1" lang="en-US" altLang="ja-JP" sz="1300" b="0" dirty="0" smtClean="0">
                          <a:solidFill>
                            <a:schemeClr val="tx1"/>
                          </a:solidFill>
                          <a:latin typeface="+mn-lt"/>
                          <a:ea typeface="Meiryo UI" panose="020B0604030504040204" pitchFamily="50" charset="-128"/>
                        </a:rPr>
                        <a:t>35</a:t>
                      </a:r>
                      <a:r>
                        <a:rPr kumimoji="1" lang="ja-JP" altLang="en-US" sz="1300" b="0" dirty="0" smtClean="0">
                          <a:solidFill>
                            <a:schemeClr val="tx1"/>
                          </a:solidFill>
                          <a:latin typeface="+mn-lt"/>
                          <a:ea typeface="Meiryo UI" panose="020B0604030504040204" pitchFamily="50" charset="-128"/>
                        </a:rPr>
                        <a:t>人以下や少人数指導などの授業展開を検討。</a:t>
                      </a:r>
                      <a:endParaRPr kumimoji="1" lang="en-US" altLang="ja-JP" sz="1300" b="0" dirty="0" smtClean="0">
                        <a:solidFill>
                          <a:schemeClr val="tx1"/>
                        </a:solidFill>
                        <a:latin typeface="+mn-lt"/>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lt"/>
                          <a:ea typeface="Meiryo UI" panose="020B0604030504040204" pitchFamily="50" charset="-128"/>
                        </a:rPr>
                        <a:t>〇登校しない児童生徒は、欠席扱いとしない。（</a:t>
                      </a:r>
                      <a:r>
                        <a:rPr kumimoji="1" lang="en-US" altLang="ja-JP" sz="1300" b="0" dirty="0" smtClean="0">
                          <a:solidFill>
                            <a:schemeClr val="tx1"/>
                          </a:solidFill>
                          <a:latin typeface="+mn-lt"/>
                          <a:ea typeface="Meiryo UI" panose="020B0604030504040204" pitchFamily="50" charset="-128"/>
                        </a:rPr>
                        <a:t>※</a:t>
                      </a:r>
                      <a:r>
                        <a:rPr kumimoji="1" lang="ja-JP" altLang="en-US" sz="1300" b="0" dirty="0" smtClean="0">
                          <a:solidFill>
                            <a:schemeClr val="tx1"/>
                          </a:solidFill>
                          <a:latin typeface="+mn-lt"/>
                          <a:ea typeface="Meiryo UI" panose="020B0604030504040204" pitchFamily="50" charset="-128"/>
                        </a:rPr>
                        <a:t>）</a:t>
                      </a:r>
                      <a:endParaRPr kumimoji="1" lang="en-US" altLang="ja-JP" sz="1300" b="0" dirty="0" smtClean="0">
                        <a:solidFill>
                          <a:schemeClr val="tx1"/>
                        </a:solidFill>
                        <a:latin typeface="+mn-lt"/>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770828167"/>
                  </a:ext>
                </a:extLst>
              </a:tr>
            </a:tbl>
          </a:graphicData>
        </a:graphic>
      </p:graphicFrame>
      <p:sp>
        <p:nvSpPr>
          <p:cNvPr id="5" name="テキスト ボックス 4"/>
          <p:cNvSpPr txBox="1"/>
          <p:nvPr/>
        </p:nvSpPr>
        <p:spPr>
          <a:xfrm>
            <a:off x="3618931" y="3758508"/>
            <a:ext cx="2879678" cy="281233"/>
          </a:xfrm>
          <a:prstGeom prst="rect">
            <a:avLst/>
          </a:prstGeom>
          <a:noFill/>
        </p:spPr>
        <p:txBody>
          <a:bodyPr wrap="square" rtlCol="0">
            <a:spAutoFit/>
          </a:bodyPr>
          <a:lstStyle/>
          <a:p>
            <a:r>
              <a:rPr kumimoji="1" lang="ja-JP" altLang="en-US" sz="1200" dirty="0" smtClean="0"/>
              <a:t>最終学年はより多くの授業時数を確保する</a:t>
            </a:r>
            <a:endParaRPr kumimoji="1" lang="ja-JP" altLang="en-US" sz="1200" dirty="0"/>
          </a:p>
        </p:txBody>
      </p:sp>
      <p:sp>
        <p:nvSpPr>
          <p:cNvPr id="19" name="正方形/長方形 18"/>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学校における教育活動の再開について　（令和２年５月</a:t>
            </a:r>
            <a:r>
              <a:rPr lang="en-US" altLang="ja-JP" sz="1600" b="1" dirty="0" smtClean="0">
                <a:ea typeface="メイリオ" panose="020B0604030504040204" pitchFamily="50" charset="-128"/>
                <a:cs typeface="Times New Roman" panose="02020603050405020304" pitchFamily="18" charset="0"/>
              </a:rPr>
              <a:t>25</a:t>
            </a:r>
            <a:r>
              <a:rPr lang="ja-JP" altLang="en-US" sz="1600" b="1" dirty="0" smtClean="0">
                <a:ea typeface="メイリオ" panose="020B0604030504040204" pitchFamily="50" charset="-128"/>
                <a:cs typeface="Times New Roman" panose="02020603050405020304" pitchFamily="18" charset="0"/>
              </a:rPr>
              <a:t>日（月）からの対応）</a:t>
            </a:r>
            <a:endParaRPr lang="ja-JP" altLang="en-US" sz="1600" dirty="0"/>
          </a:p>
        </p:txBody>
      </p:sp>
      <p:sp>
        <p:nvSpPr>
          <p:cNvPr id="7" name="テキスト ボックス 6"/>
          <p:cNvSpPr txBox="1"/>
          <p:nvPr/>
        </p:nvSpPr>
        <p:spPr>
          <a:xfrm>
            <a:off x="201634" y="6350508"/>
            <a:ext cx="8104788" cy="276999"/>
          </a:xfrm>
          <a:prstGeom prst="rect">
            <a:avLst/>
          </a:prstGeom>
          <a:noFill/>
        </p:spPr>
        <p:txBody>
          <a:bodyPr wrap="square" rtlCol="0">
            <a:spAutoFit/>
          </a:bodyPr>
          <a:lstStyle/>
          <a:p>
            <a:r>
              <a:rPr kumimoji="1" lang="en-US" altLang="ja-JP" sz="1200" dirty="0"/>
              <a:t>※</a:t>
            </a:r>
            <a:r>
              <a:rPr kumimoji="1" lang="ja-JP" altLang="en-US" sz="1200" dirty="0"/>
              <a:t>　合理的な理由があると校長が判断する場合には（中略）欠席とはしない場合もありうる（</a:t>
            </a:r>
            <a:r>
              <a:rPr kumimoji="1" lang="en-US" altLang="ja-JP" sz="1200" dirty="0"/>
              <a:t>R2.5.13</a:t>
            </a:r>
            <a:r>
              <a:rPr kumimoji="1" lang="ja-JP" altLang="en-US" sz="1200" dirty="0"/>
              <a:t>　文科省</a:t>
            </a:r>
            <a:r>
              <a:rPr kumimoji="1" lang="ja-JP" altLang="en-US" sz="1200" dirty="0" smtClean="0"/>
              <a:t>通知）</a:t>
            </a:r>
            <a:endParaRPr kumimoji="1" lang="ja-JP" altLang="en-US" sz="1200" dirty="0"/>
          </a:p>
        </p:txBody>
      </p:sp>
      <p:sp>
        <p:nvSpPr>
          <p:cNvPr id="20" name="スライド番号プレースホルダー 3"/>
          <p:cNvSpPr>
            <a:spLocks noGrp="1"/>
          </p:cNvSpPr>
          <p:nvPr>
            <p:ph type="sldNum" sz="quarter" idx="12"/>
          </p:nvPr>
        </p:nvSpPr>
        <p:spPr>
          <a:xfrm>
            <a:off x="6765652" y="6351468"/>
            <a:ext cx="2057400" cy="365125"/>
          </a:xfrm>
        </p:spPr>
        <p:txBody>
          <a:bodyPr/>
          <a:lstStyle/>
          <a:p>
            <a:fld id="{086EFFCB-A5BA-4DA2-B9F2-C9B8559729DD}" type="slidenum">
              <a:rPr kumimoji="1" lang="ja-JP" altLang="en-US" sz="1400" smtClean="0"/>
              <a:t>5</a:t>
            </a:fld>
            <a:endParaRPr kumimoji="1" lang="ja-JP" altLang="en-US" sz="1400" dirty="0"/>
          </a:p>
        </p:txBody>
      </p:sp>
    </p:spTree>
    <p:extLst>
      <p:ext uri="{BB962C8B-B14F-4D97-AF65-F5344CB8AC3E}">
        <p14:creationId xmlns:p14="http://schemas.microsoft.com/office/powerpoint/2010/main" val="3556964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258" y="710026"/>
            <a:ext cx="8494633"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感染防止対策の徹底に係る日常の注意事項（府立学校、市町村立小中学校共通）</a:t>
            </a:r>
            <a:endParaRPr kumimoji="1" lang="ja-JP" altLang="en-US" b="1"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0" y="-4600"/>
            <a:ext cx="9144000" cy="530740"/>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pPr>
              <a:lnSpc>
                <a:spcPct val="300000"/>
              </a:lnSpc>
            </a:pPr>
            <a:r>
              <a:rPr lang="ja-JP" altLang="en-US" sz="2000" b="1" dirty="0" smtClean="0">
                <a:ea typeface="メイリオ" panose="020B0604030504040204" pitchFamily="50" charset="-128"/>
                <a:cs typeface="Times New Roman" panose="02020603050405020304" pitchFamily="18" charset="0"/>
              </a:rPr>
              <a:t>　学校の本格再開に</a:t>
            </a:r>
            <a:r>
              <a:rPr lang="ja-JP" altLang="en-US" sz="2000" b="1" dirty="0">
                <a:ea typeface="メイリオ" panose="020B0604030504040204" pitchFamily="50" charset="-128"/>
                <a:cs typeface="Times New Roman" panose="02020603050405020304" pitchFamily="18" charset="0"/>
              </a:rPr>
              <a:t>向</a:t>
            </a:r>
            <a:r>
              <a:rPr lang="ja-JP" altLang="en-US" sz="2000" b="1" dirty="0" smtClean="0">
                <a:ea typeface="メイリオ" panose="020B0604030504040204" pitchFamily="50" charset="-128"/>
                <a:cs typeface="Times New Roman" panose="02020603050405020304" pitchFamily="18" charset="0"/>
              </a:rPr>
              <a:t>けた感染防止対策の徹底</a:t>
            </a:r>
            <a:endParaRPr lang="en-US" altLang="ja-JP" sz="2000" b="1" dirty="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a:t>
            </a:r>
            <a:endParaRPr lang="ja-JP" altLang="en-US" sz="1600" dirty="0"/>
          </a:p>
        </p:txBody>
      </p:sp>
      <p:sp>
        <p:nvSpPr>
          <p:cNvPr id="2" name="テキスト ボックス 1"/>
          <p:cNvSpPr txBox="1"/>
          <p:nvPr/>
        </p:nvSpPr>
        <p:spPr>
          <a:xfrm>
            <a:off x="285750" y="2174799"/>
            <a:ext cx="8567326" cy="4154984"/>
          </a:xfrm>
          <a:prstGeom prst="rect">
            <a:avLst/>
          </a:prstGeom>
          <a:noFill/>
        </p:spPr>
        <p:txBody>
          <a:bodyPr wrap="square" rtlCol="0">
            <a:spAutoFit/>
          </a:bodyPr>
          <a:lstStyle/>
          <a:p>
            <a:pPr>
              <a:lnSpc>
                <a:spcPct val="150000"/>
              </a:lnSpc>
            </a:pPr>
            <a:r>
              <a:rPr kumimoji="1" lang="ja-JP" altLang="en-US" sz="1600" dirty="0" smtClean="0"/>
              <a:t>（例）</a:t>
            </a:r>
            <a:endParaRPr kumimoji="1" lang="en-US" altLang="ja-JP" sz="1600" dirty="0" smtClean="0"/>
          </a:p>
          <a:p>
            <a:pPr>
              <a:lnSpc>
                <a:spcPct val="150000"/>
              </a:lnSpc>
            </a:pPr>
            <a:r>
              <a:rPr kumimoji="1" lang="ja-JP" altLang="en-US" sz="1600" dirty="0" smtClean="0"/>
              <a:t>・　児童生徒、教職員等は登校前に検温、健康観察を行う</a:t>
            </a:r>
            <a:endParaRPr kumimoji="1" lang="en-US" altLang="ja-JP" sz="1600" dirty="0" smtClean="0"/>
          </a:p>
          <a:p>
            <a:pPr>
              <a:lnSpc>
                <a:spcPct val="150000"/>
              </a:lnSpc>
            </a:pPr>
            <a:r>
              <a:rPr kumimoji="1" lang="ja-JP" altLang="en-US" sz="1600" dirty="0" smtClean="0"/>
              <a:t>・　原則、自宅を出る時点から帰宅するまで、児童生徒、教職員等はマスクをつける</a:t>
            </a:r>
            <a:endParaRPr kumimoji="1" lang="en-US" altLang="ja-JP" sz="1600" dirty="0" smtClean="0"/>
          </a:p>
          <a:p>
            <a:pPr>
              <a:lnSpc>
                <a:spcPct val="150000"/>
              </a:lnSpc>
            </a:pPr>
            <a:r>
              <a:rPr kumimoji="1" lang="ja-JP" altLang="en-US" sz="1600" dirty="0" smtClean="0"/>
              <a:t>・　こまめな手洗いを徹底する</a:t>
            </a:r>
            <a:endParaRPr kumimoji="1" lang="en-US" altLang="ja-JP" sz="1600" dirty="0" smtClean="0"/>
          </a:p>
          <a:p>
            <a:pPr>
              <a:lnSpc>
                <a:spcPct val="150000"/>
              </a:lnSpc>
            </a:pPr>
            <a:r>
              <a:rPr kumimoji="1" lang="ja-JP" altLang="en-US" sz="1600" dirty="0" smtClean="0"/>
              <a:t>・　教壇から児童生徒までの距離を開ける</a:t>
            </a:r>
            <a:endParaRPr kumimoji="1" lang="en-US" altLang="ja-JP" sz="1600" dirty="0" smtClean="0"/>
          </a:p>
          <a:p>
            <a:pPr>
              <a:lnSpc>
                <a:spcPct val="150000"/>
              </a:lnSpc>
            </a:pPr>
            <a:r>
              <a:rPr kumimoji="1" lang="ja-JP" altLang="en-US" sz="1600" dirty="0" smtClean="0"/>
              <a:t>・　席配置の工夫、机や椅子</a:t>
            </a:r>
            <a:r>
              <a:rPr kumimoji="1" lang="ja-JP" altLang="en-US" sz="1600" dirty="0"/>
              <a:t>等児童生徒が共通に</a:t>
            </a:r>
            <a:r>
              <a:rPr kumimoji="1" lang="ja-JP" altLang="en-US" sz="1600" dirty="0" smtClean="0"/>
              <a:t>触れる物の清拭等に留意する</a:t>
            </a:r>
            <a:endParaRPr kumimoji="1" lang="en-US" altLang="ja-JP" sz="1600" dirty="0" smtClean="0"/>
          </a:p>
          <a:p>
            <a:pPr>
              <a:lnSpc>
                <a:spcPct val="150000"/>
              </a:lnSpc>
            </a:pPr>
            <a:r>
              <a:rPr kumimoji="1" lang="ja-JP" altLang="en-US" sz="1600" dirty="0" smtClean="0"/>
              <a:t>・　音楽など飛沫が飛ぶ可能性の高い内容や、体育における人と人が接触するような活動等は行わない</a:t>
            </a:r>
            <a:endParaRPr kumimoji="1" lang="en-US" altLang="ja-JP" sz="1600" dirty="0" smtClean="0"/>
          </a:p>
          <a:p>
            <a:pPr>
              <a:lnSpc>
                <a:spcPct val="150000"/>
              </a:lnSpc>
            </a:pPr>
            <a:r>
              <a:rPr kumimoji="1" lang="ja-JP" altLang="en-US" sz="1600" dirty="0" smtClean="0"/>
              <a:t>・　発症が疑われる場合の対応をあらかじめ定めておく（急な発熱の場合、個室を用意するなど）</a:t>
            </a:r>
            <a:endParaRPr kumimoji="1" lang="en-US" altLang="ja-JP" sz="1600" dirty="0" smtClean="0"/>
          </a:p>
          <a:p>
            <a:pPr>
              <a:lnSpc>
                <a:spcPct val="150000"/>
              </a:lnSpc>
            </a:pPr>
            <a:r>
              <a:rPr kumimoji="1" lang="ja-JP" altLang="en-US" sz="1600" dirty="0" smtClean="0"/>
              <a:t>・　給食実施の際は、机を向かい合わせにしない、会話を控える、配膳を少なくするための工夫を行う等の</a:t>
            </a:r>
            <a:endParaRPr kumimoji="1" lang="en-US" altLang="ja-JP" sz="1600" dirty="0" smtClean="0"/>
          </a:p>
          <a:p>
            <a:pPr>
              <a:lnSpc>
                <a:spcPct val="150000"/>
              </a:lnSpc>
            </a:pPr>
            <a:r>
              <a:rPr kumimoji="1" lang="ja-JP" altLang="en-US" sz="1600" dirty="0"/>
              <a:t>　</a:t>
            </a:r>
            <a:r>
              <a:rPr kumimoji="1" lang="ja-JP" altLang="en-US" sz="1600" dirty="0" smtClean="0"/>
              <a:t>　感染防止策を徹底する</a:t>
            </a:r>
            <a:endParaRPr kumimoji="1" lang="en-US" altLang="ja-JP" sz="1600" dirty="0" smtClean="0"/>
          </a:p>
          <a:p>
            <a:pPr>
              <a:lnSpc>
                <a:spcPct val="150000"/>
              </a:lnSpc>
            </a:pPr>
            <a:endParaRPr kumimoji="1" lang="ja-JP" altLang="en-US" sz="1600" dirty="0">
              <a:solidFill>
                <a:srgbClr val="FF0000"/>
              </a:solidFill>
            </a:endParaRPr>
          </a:p>
        </p:txBody>
      </p:sp>
      <p:sp>
        <p:nvSpPr>
          <p:cNvPr id="4" name="スライド番号プレースホルダー 3"/>
          <p:cNvSpPr>
            <a:spLocks noGrp="1"/>
          </p:cNvSpPr>
          <p:nvPr>
            <p:ph type="sldNum" sz="quarter" idx="12"/>
          </p:nvPr>
        </p:nvSpPr>
        <p:spPr/>
        <p:txBody>
          <a:bodyPr/>
          <a:lstStyle/>
          <a:p>
            <a:fld id="{086EFFCB-A5BA-4DA2-B9F2-C9B8559729DD}" type="slidenum">
              <a:rPr kumimoji="1" lang="ja-JP" altLang="en-US" sz="1400" smtClean="0"/>
              <a:t>6</a:t>
            </a:fld>
            <a:endParaRPr kumimoji="1" lang="ja-JP" altLang="en-US" sz="1400" dirty="0"/>
          </a:p>
        </p:txBody>
      </p:sp>
      <p:sp>
        <p:nvSpPr>
          <p:cNvPr id="8" name="テキスト ボックス 7"/>
          <p:cNvSpPr txBox="1"/>
          <p:nvPr/>
        </p:nvSpPr>
        <p:spPr>
          <a:xfrm>
            <a:off x="237003" y="1230282"/>
            <a:ext cx="8397141" cy="830997"/>
          </a:xfrm>
          <a:prstGeom prst="rect">
            <a:avLst/>
          </a:prstGeom>
          <a:noFill/>
        </p:spPr>
        <p:txBody>
          <a:bodyPr wrap="square" rtlCol="0">
            <a:spAutoFit/>
          </a:bodyPr>
          <a:lstStyle/>
          <a:p>
            <a:pPr marL="252000" indent="-457200"/>
            <a:r>
              <a:rPr kumimoji="1" lang="ja-JP" altLang="en-US" sz="1600" dirty="0" smtClean="0"/>
              <a:t>■　文部科学省「学校における新型コロナウイルス感染症に関する衛生管理マニュアル」（令和</a:t>
            </a:r>
            <a:r>
              <a:rPr kumimoji="1" lang="en-US" altLang="ja-JP" sz="1600" dirty="0" smtClean="0"/>
              <a:t>2</a:t>
            </a:r>
            <a:r>
              <a:rPr kumimoji="1" lang="ja-JP" altLang="en-US" sz="1600" dirty="0" smtClean="0"/>
              <a:t>年</a:t>
            </a:r>
            <a:r>
              <a:rPr kumimoji="1" lang="en-US" altLang="ja-JP" sz="1600" dirty="0" smtClean="0"/>
              <a:t>5</a:t>
            </a:r>
            <a:r>
              <a:rPr kumimoji="1" lang="ja-JP" altLang="en-US" sz="1600" dirty="0" smtClean="0"/>
              <a:t>月</a:t>
            </a:r>
            <a:r>
              <a:rPr kumimoji="1" lang="en-US" altLang="ja-JP" sz="1600" dirty="0" smtClean="0"/>
              <a:t>22</a:t>
            </a:r>
            <a:r>
              <a:rPr kumimoji="1" lang="ja-JP" altLang="en-US" sz="1600" dirty="0" smtClean="0"/>
              <a:t>日発出予定）や専門家のご意見を踏まえ、授業、部活動、昼食、登下校時等の注意事項に関するマニュアルを作成し、府立学校、市町村教育委員会等に通知する。</a:t>
            </a:r>
            <a:endParaRPr kumimoji="1" lang="en-US" altLang="ja-JP" sz="1600" dirty="0" smtClean="0"/>
          </a:p>
        </p:txBody>
      </p:sp>
    </p:spTree>
    <p:extLst>
      <p:ext uri="{BB962C8B-B14F-4D97-AF65-F5344CB8AC3E}">
        <p14:creationId xmlns:p14="http://schemas.microsoft.com/office/powerpoint/2010/main" val="4266374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258" y="655434"/>
            <a:ext cx="5262979"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児童生徒等</a:t>
            </a:r>
            <a:r>
              <a:rPr kumimoji="1" lang="ja-JP" altLang="en-US" b="1" dirty="0">
                <a:latin typeface="メイリオ" panose="020B0604030504040204" pitchFamily="50" charset="-128"/>
                <a:ea typeface="メイリオ" panose="020B0604030504040204" pitchFamily="50" charset="-128"/>
              </a:rPr>
              <a:t>又</a:t>
            </a:r>
            <a:r>
              <a:rPr kumimoji="1" lang="ja-JP" altLang="en-US" b="1" dirty="0" smtClean="0">
                <a:latin typeface="メイリオ" panose="020B0604030504040204" pitchFamily="50" charset="-128"/>
                <a:ea typeface="メイリオ" panose="020B0604030504040204" pitchFamily="50" charset="-128"/>
              </a:rPr>
              <a:t>は</a:t>
            </a:r>
            <a:r>
              <a:rPr kumimoji="1" lang="ja-JP" altLang="en-US" b="1" dirty="0">
                <a:latin typeface="メイリオ" panose="020B0604030504040204" pitchFamily="50" charset="-128"/>
                <a:ea typeface="メイリオ" panose="020B0604030504040204" pitchFamily="50" charset="-128"/>
              </a:rPr>
              <a:t>教職員</a:t>
            </a:r>
            <a:r>
              <a:rPr kumimoji="1" lang="ja-JP" altLang="en-US" b="1" dirty="0" smtClean="0">
                <a:latin typeface="メイリオ" panose="020B0604030504040204" pitchFamily="50" charset="-128"/>
                <a:ea typeface="メイリオ" panose="020B0604030504040204" pitchFamily="50" charset="-128"/>
              </a:rPr>
              <a:t>に</a:t>
            </a:r>
            <a:r>
              <a:rPr kumimoji="1" lang="ja-JP" altLang="en-US" b="1" dirty="0">
                <a:latin typeface="メイリオ" panose="020B0604030504040204" pitchFamily="50" charset="-128"/>
                <a:ea typeface="メイリオ" panose="020B0604030504040204" pitchFamily="50" charset="-128"/>
              </a:rPr>
              <a:t>感染者</a:t>
            </a:r>
            <a:r>
              <a:rPr kumimoji="1" lang="ja-JP" altLang="en-US" b="1" dirty="0" smtClean="0">
                <a:latin typeface="メイリオ" panose="020B0604030504040204" pitchFamily="50" charset="-128"/>
                <a:ea typeface="メイリオ" panose="020B0604030504040204" pitchFamily="50" charset="-128"/>
              </a:rPr>
              <a:t>が確認された場合</a:t>
            </a:r>
            <a:endParaRPr kumimoji="1" lang="ja-JP" altLang="en-US" b="1"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0" y="-4600"/>
            <a:ext cx="9144000" cy="530740"/>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pPr>
              <a:lnSpc>
                <a:spcPct val="300000"/>
              </a:lnSpc>
            </a:pPr>
            <a:r>
              <a:rPr lang="ja-JP" altLang="en-US" sz="2000" b="1" dirty="0" smtClean="0">
                <a:ea typeface="メイリオ" panose="020B0604030504040204" pitchFamily="50" charset="-128"/>
                <a:cs typeface="Times New Roman" panose="02020603050405020304" pitchFamily="18" charset="0"/>
              </a:rPr>
              <a:t>児童生徒等</a:t>
            </a:r>
            <a:r>
              <a:rPr lang="ja-JP" altLang="en-US" sz="2000" b="1" dirty="0">
                <a:ea typeface="メイリオ" panose="020B0604030504040204" pitchFamily="50" charset="-128"/>
                <a:cs typeface="Times New Roman" panose="02020603050405020304" pitchFamily="18" charset="0"/>
              </a:rPr>
              <a:t>又</a:t>
            </a:r>
            <a:r>
              <a:rPr lang="ja-JP" altLang="en-US" sz="2000" b="1" dirty="0" smtClean="0">
                <a:ea typeface="メイリオ" panose="020B0604030504040204" pitchFamily="50" charset="-128"/>
                <a:cs typeface="Times New Roman" panose="02020603050405020304" pitchFamily="18" charset="0"/>
              </a:rPr>
              <a:t>は教職員</a:t>
            </a:r>
            <a:r>
              <a:rPr lang="ja-JP" altLang="en-US" sz="2000" b="1" dirty="0">
                <a:ea typeface="メイリオ" panose="020B0604030504040204" pitchFamily="50" charset="-128"/>
                <a:cs typeface="Times New Roman" panose="02020603050405020304" pitchFamily="18" charset="0"/>
              </a:rPr>
              <a:t>に</a:t>
            </a:r>
            <a:r>
              <a:rPr lang="ja-JP" altLang="en-US" sz="2000" b="1" dirty="0" smtClean="0">
                <a:ea typeface="メイリオ" panose="020B0604030504040204" pitchFamily="50" charset="-128"/>
                <a:cs typeface="Times New Roman" panose="02020603050405020304" pitchFamily="18" charset="0"/>
              </a:rPr>
              <a:t>感染者が</a:t>
            </a:r>
            <a:r>
              <a:rPr lang="ja-JP" altLang="en-US" sz="2000" b="1" dirty="0">
                <a:ea typeface="メイリオ" panose="020B0604030504040204" pitchFamily="50" charset="-128"/>
                <a:cs typeface="Times New Roman" panose="02020603050405020304" pitchFamily="18" charset="0"/>
              </a:rPr>
              <a:t>確認</a:t>
            </a:r>
            <a:r>
              <a:rPr lang="ja-JP" altLang="en-US" sz="2000" b="1" dirty="0" smtClean="0">
                <a:ea typeface="メイリオ" panose="020B0604030504040204" pitchFamily="50" charset="-128"/>
                <a:cs typeface="Times New Roman" panose="02020603050405020304" pitchFamily="18" charset="0"/>
              </a:rPr>
              <a:t>された</a:t>
            </a:r>
            <a:r>
              <a:rPr lang="ja-JP" altLang="en-US" sz="2000" b="1" dirty="0">
                <a:ea typeface="メイリオ" panose="020B0604030504040204" pitchFamily="50" charset="-128"/>
                <a:cs typeface="Times New Roman" panose="02020603050405020304" pitchFamily="18" charset="0"/>
              </a:rPr>
              <a:t>場合</a:t>
            </a:r>
            <a:r>
              <a:rPr lang="ja-JP" altLang="en-US" sz="2000" b="1" dirty="0" smtClean="0">
                <a:ea typeface="メイリオ" panose="020B0604030504040204" pitchFamily="50" charset="-128"/>
                <a:cs typeface="Times New Roman" panose="02020603050405020304" pitchFamily="18" charset="0"/>
              </a:rPr>
              <a:t>の</a:t>
            </a:r>
            <a:r>
              <a:rPr lang="ja-JP" altLang="en-US" sz="2000" b="1" dirty="0">
                <a:ea typeface="メイリオ" panose="020B0604030504040204" pitchFamily="50" charset="-128"/>
                <a:cs typeface="Times New Roman" panose="02020603050405020304" pitchFamily="18" charset="0"/>
              </a:rPr>
              <a:t>対応</a:t>
            </a:r>
            <a:endParaRPr lang="en-US" altLang="ja-JP" sz="2000" b="1" dirty="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a:t>
            </a:r>
            <a:endParaRPr lang="ja-JP" altLang="en-US" sz="1600" dirty="0"/>
          </a:p>
        </p:txBody>
      </p:sp>
      <p:sp>
        <p:nvSpPr>
          <p:cNvPr id="2" name="テキスト ボックス 1"/>
          <p:cNvSpPr txBox="1"/>
          <p:nvPr/>
        </p:nvSpPr>
        <p:spPr>
          <a:xfrm>
            <a:off x="467492" y="997470"/>
            <a:ext cx="8567326" cy="1569660"/>
          </a:xfrm>
          <a:prstGeom prst="rect">
            <a:avLst/>
          </a:prstGeom>
          <a:noFill/>
        </p:spPr>
        <p:txBody>
          <a:bodyPr wrap="square" rtlCol="0">
            <a:spAutoFit/>
          </a:bodyPr>
          <a:lstStyle/>
          <a:p>
            <a:pPr marL="180000" indent="-457200">
              <a:lnSpc>
                <a:spcPct val="150000"/>
              </a:lnSpc>
            </a:pPr>
            <a:r>
              <a:rPr kumimoji="1" lang="ja-JP" altLang="en-US" sz="1600" dirty="0" smtClean="0"/>
              <a:t>・　当該学校を臨時休業とする。</a:t>
            </a:r>
            <a:endParaRPr kumimoji="1" lang="en-US" altLang="ja-JP" sz="1600" dirty="0" smtClean="0"/>
          </a:p>
          <a:p>
            <a:pPr marL="180000" indent="-457200">
              <a:lnSpc>
                <a:spcPct val="150000"/>
              </a:lnSpc>
            </a:pPr>
            <a:r>
              <a:rPr kumimoji="1" lang="ja-JP" altLang="en-US" sz="1600" dirty="0" smtClean="0"/>
              <a:t>・　保健所の指示及び助言を踏まえ、学校における感染症拡大防止に必要な対策及び学校運営上の体制整備を行うために必要な期間及び範囲を臨時休業とする。</a:t>
            </a:r>
            <a:endParaRPr kumimoji="1" lang="en-US" altLang="ja-JP" sz="1600" dirty="0" smtClean="0"/>
          </a:p>
          <a:p>
            <a:pPr marL="180000" indent="-457200">
              <a:lnSpc>
                <a:spcPct val="150000"/>
              </a:lnSpc>
            </a:pPr>
            <a:r>
              <a:rPr kumimoji="1" lang="ja-JP" altLang="en-US" sz="1600" dirty="0" smtClean="0"/>
              <a:t>・　市町村立学校については、府の考え方を示し、各市町村の判断により同様の対応を行うよう要請する。</a:t>
            </a:r>
            <a:endParaRPr kumimoji="1" lang="ja-JP" altLang="en-US" sz="1600" dirty="0"/>
          </a:p>
        </p:txBody>
      </p:sp>
      <p:sp>
        <p:nvSpPr>
          <p:cNvPr id="7" name="角丸四角形 6"/>
          <p:cNvSpPr/>
          <p:nvPr/>
        </p:nvSpPr>
        <p:spPr>
          <a:xfrm>
            <a:off x="239921" y="2676596"/>
            <a:ext cx="8695141" cy="3737059"/>
          </a:xfrm>
          <a:prstGeom prst="roundRect">
            <a:avLst>
              <a:gd name="adj" fmla="val 5854"/>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600" dirty="0" smtClean="0">
                <a:solidFill>
                  <a:schemeClr val="tx1"/>
                </a:solidFill>
                <a:latin typeface="メイリオ" panose="020B0604030504040204" pitchFamily="50" charset="-128"/>
                <a:ea typeface="メイリオ" panose="020B0604030504040204" pitchFamily="50" charset="-128"/>
              </a:rPr>
              <a:t>【</a:t>
            </a:r>
            <a:r>
              <a:rPr kumimoji="1" lang="ja-JP" altLang="en-US" sz="1600" dirty="0" smtClean="0">
                <a:solidFill>
                  <a:schemeClr val="tx1"/>
                </a:solidFill>
                <a:latin typeface="メイリオ" panose="020B0604030504040204" pitchFamily="50" charset="-128"/>
                <a:ea typeface="メイリオ" panose="020B0604030504040204" pitchFamily="50" charset="-128"/>
              </a:rPr>
              <a:t>参考：個別の児童生徒等への対応</a:t>
            </a:r>
            <a:r>
              <a:rPr kumimoji="1" lang="en-US" altLang="ja-JP" sz="1600" dirty="0" smtClean="0">
                <a:solidFill>
                  <a:schemeClr val="tx1"/>
                </a:solidFill>
                <a:latin typeface="メイリオ" panose="020B0604030504040204" pitchFamily="50" charset="-128"/>
                <a:ea typeface="メイリオ" panose="020B0604030504040204" pitchFamily="50" charset="-128"/>
              </a:rPr>
              <a:t>】</a:t>
            </a:r>
          </a:p>
          <a:p>
            <a:pPr>
              <a:lnSpc>
                <a:spcPct val="150000"/>
              </a:lnSpc>
            </a:pPr>
            <a:r>
              <a:rPr kumimoji="1" lang="ja-JP" altLang="en-US" sz="1600" dirty="0" smtClean="0">
                <a:solidFill>
                  <a:schemeClr val="tx1"/>
                </a:solidFill>
                <a:latin typeface="メイリオ" panose="020B0604030504040204" pitchFamily="50" charset="-128"/>
                <a:ea typeface="メイリオ" panose="020B0604030504040204" pitchFamily="50" charset="-128"/>
              </a:rPr>
              <a:t>■児童生徒等の感染が判明した場合</a:t>
            </a:r>
          </a:p>
          <a:p>
            <a:r>
              <a:rPr kumimoji="1" lang="ja-JP" altLang="en-US" sz="1400"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当該児童生徒等を</a:t>
            </a:r>
            <a:r>
              <a:rPr kumimoji="1" lang="ja-JP" altLang="en-US" sz="1400" dirty="0" smtClean="0">
                <a:solidFill>
                  <a:schemeClr val="tx1"/>
                </a:solidFill>
                <a:latin typeface="メイリオ" panose="020B0604030504040204" pitchFamily="50" charset="-128"/>
                <a:ea typeface="メイリオ" panose="020B0604030504040204" pitchFamily="50" charset="-128"/>
              </a:rPr>
              <a:t>、出席</a:t>
            </a:r>
            <a:r>
              <a:rPr kumimoji="1" lang="ja-JP" altLang="en-US" sz="1400" dirty="0">
                <a:solidFill>
                  <a:schemeClr val="tx1"/>
                </a:solidFill>
                <a:latin typeface="メイリオ" panose="020B0604030504040204" pitchFamily="50" charset="-128"/>
                <a:ea typeface="メイリオ" panose="020B0604030504040204" pitchFamily="50" charset="-128"/>
              </a:rPr>
              <a:t>停止とする</a:t>
            </a:r>
            <a:r>
              <a:rPr kumimoji="1" lang="ja-JP" altLang="en-US" sz="1400" dirty="0" smtClean="0">
                <a:solidFill>
                  <a:schemeClr val="tx1"/>
                </a:solidFill>
                <a:latin typeface="メイリオ" panose="020B0604030504040204" pitchFamily="50" charset="-128"/>
                <a:ea typeface="メイリオ" panose="020B0604030504040204" pitchFamily="50" charset="-128"/>
              </a:rPr>
              <a:t>。（期間は治癒するまで。）</a:t>
            </a:r>
            <a:endParaRPr kumimoji="1" lang="en-US" altLang="ja-JP" sz="1600" dirty="0" smtClean="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600" dirty="0">
                <a:solidFill>
                  <a:schemeClr val="tx1"/>
                </a:solidFill>
                <a:latin typeface="メイリオ" panose="020B0604030504040204" pitchFamily="50" charset="-128"/>
                <a:ea typeface="メイリオ" panose="020B0604030504040204" pitchFamily="50" charset="-128"/>
              </a:rPr>
              <a:t>■児童生徒</a:t>
            </a:r>
            <a:r>
              <a:rPr kumimoji="1" lang="ja-JP" altLang="en-US" sz="1600" dirty="0" smtClean="0">
                <a:solidFill>
                  <a:schemeClr val="tx1"/>
                </a:solidFill>
                <a:latin typeface="メイリオ" panose="020B0604030504040204" pitchFamily="50" charset="-128"/>
                <a:ea typeface="メイリオ" panose="020B0604030504040204" pitchFamily="50" charset="-128"/>
              </a:rPr>
              <a:t>等に濃厚接触者</a:t>
            </a:r>
            <a:r>
              <a:rPr kumimoji="1" lang="en-US" altLang="ja-JP" sz="1600" smtClean="0">
                <a:solidFill>
                  <a:schemeClr val="tx1"/>
                </a:solidFill>
                <a:latin typeface="メイリオ" panose="020B0604030504040204" pitchFamily="50" charset="-128"/>
                <a:ea typeface="メイリオ" panose="020B0604030504040204" pitchFamily="50" charset="-128"/>
              </a:rPr>
              <a:t>※</a:t>
            </a:r>
            <a:r>
              <a:rPr kumimoji="1" lang="ja-JP" altLang="en-US" sz="1600" smtClean="0">
                <a:solidFill>
                  <a:schemeClr val="tx1"/>
                </a:solidFill>
                <a:latin typeface="メイリオ" panose="020B0604030504040204" pitchFamily="50" charset="-128"/>
                <a:ea typeface="メイリオ" panose="020B0604030504040204" pitchFamily="50" charset="-128"/>
              </a:rPr>
              <a:t>が</a:t>
            </a:r>
            <a:r>
              <a:rPr kumimoji="1" lang="ja-JP" altLang="en-US" sz="1600" dirty="0">
                <a:solidFill>
                  <a:schemeClr val="tx1"/>
                </a:solidFill>
                <a:latin typeface="メイリオ" panose="020B0604030504040204" pitchFamily="50" charset="-128"/>
                <a:ea typeface="メイリオ" panose="020B0604030504040204" pitchFamily="50" charset="-128"/>
              </a:rPr>
              <a:t>確認された場合</a:t>
            </a:r>
          </a:p>
          <a:p>
            <a:r>
              <a:rPr kumimoji="1" lang="ja-JP" altLang="en-US" sz="1400" dirty="0">
                <a:solidFill>
                  <a:schemeClr val="tx1"/>
                </a:solidFill>
                <a:latin typeface="メイリオ" panose="020B0604030504040204" pitchFamily="50" charset="-128"/>
                <a:ea typeface="メイリオ" panose="020B0604030504040204" pitchFamily="50" charset="-128"/>
              </a:rPr>
              <a:t>　当該児童生徒等を、感染者と最後に濃厚接触をした日から起算して２週間の出席停止とする。</a:t>
            </a:r>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endParaRPr kumimoji="1" lang="en-US" altLang="ja-JP" sz="1600" b="1" dirty="0">
              <a:solidFill>
                <a:schemeClr val="tx1"/>
              </a:solidFill>
              <a:latin typeface="メイリオ" panose="020B0604030504040204" pitchFamily="50" charset="-128"/>
              <a:ea typeface="メイリオ" panose="020B0604030504040204" pitchFamily="50" charset="-128"/>
            </a:endParaRPr>
          </a:p>
          <a:p>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425614" y="4955195"/>
            <a:ext cx="8567812" cy="646331"/>
            <a:chOff x="351658" y="5981019"/>
            <a:chExt cx="8567812" cy="646331"/>
          </a:xfrm>
        </p:grpSpPr>
        <p:sp>
          <p:nvSpPr>
            <p:cNvPr id="8" name="正方形/長方形 7"/>
            <p:cNvSpPr/>
            <p:nvPr/>
          </p:nvSpPr>
          <p:spPr>
            <a:xfrm>
              <a:off x="351658" y="5981019"/>
              <a:ext cx="8567812" cy="646331"/>
            </a:xfrm>
            <a:prstGeom prst="rect">
              <a:avLst/>
            </a:prstGeom>
          </p:spPr>
          <p:txBody>
            <a:bodyPr wrap="square">
              <a:spAutoFit/>
            </a:bodyPr>
            <a:lstStyle/>
            <a:p>
              <a:pPr>
                <a:spcAft>
                  <a:spcPts val="0"/>
                </a:spcAft>
              </a:pP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（学校保健安全法）</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第</a:t>
              </a:r>
              <a:r>
                <a:rPr kumimoji="1"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19</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条　校長</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は、感染症に</a:t>
              </a:r>
              <a:r>
                <a:rPr kumimoji="1" lang="ja-JP" altLang="en-US" sz="1200" kern="100" dirty="0" err="1">
                  <a:latin typeface="メイリオ" panose="020B0604030504040204" pitchFamily="50" charset="-128"/>
                  <a:ea typeface="メイリオ" panose="020B0604030504040204" pitchFamily="50" charset="-128"/>
                  <a:cs typeface="Courier New" panose="02070309020205020404" pitchFamily="49" charset="0"/>
                </a:rPr>
                <a:t>か</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かつており、かかつている疑いがあり、又はかかるおそれのある児童生徒等</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があるとき</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は</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a:t>
              </a:r>
              <a:endParaRPr kumimoji="1"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　</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政令</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で定めるところにより、出席を停止させることができる。</a:t>
              </a:r>
              <a:endParaRPr kumimoji="1" lang="ja-JP" altLang="en-US" sz="1200" dirty="0">
                <a:latin typeface="メイリオ" panose="020B0604030504040204" pitchFamily="50" charset="-128"/>
                <a:ea typeface="メイリオ" panose="020B0604030504040204" pitchFamily="50" charset="-128"/>
              </a:endParaRPr>
            </a:p>
          </p:txBody>
        </p:sp>
        <p:sp>
          <p:nvSpPr>
            <p:cNvPr id="10" name="大かっこ 9"/>
            <p:cNvSpPr/>
            <p:nvPr/>
          </p:nvSpPr>
          <p:spPr>
            <a:xfrm>
              <a:off x="367307" y="5988281"/>
              <a:ext cx="8412331" cy="564408"/>
            </a:xfrm>
            <a:prstGeom prst="bracketPair">
              <a:avLst>
                <a:gd name="adj" fmla="val 1363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3" name="正方形/長方形 12"/>
          <p:cNvSpPr/>
          <p:nvPr/>
        </p:nvSpPr>
        <p:spPr>
          <a:xfrm>
            <a:off x="516614" y="4198858"/>
            <a:ext cx="8385813" cy="830997"/>
          </a:xfrm>
          <a:prstGeom prst="rect">
            <a:avLst/>
          </a:prstGeom>
        </p:spPr>
        <p:txBody>
          <a:bodyPr wrap="square">
            <a:spAutoFit/>
          </a:bodyPr>
          <a:lstStyle/>
          <a:p>
            <a:pPr>
              <a:spcAft>
                <a:spcPts val="0"/>
              </a:spcAft>
            </a:pPr>
            <a:r>
              <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濃厚接触者とは、感染者が新型</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コロナウイルス感染症を疑う</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症状を呈した</a:t>
            </a:r>
            <a:r>
              <a:rPr lang="en-US" altLang="ja-JP" sz="1200" kern="100" dirty="0">
                <a:latin typeface="メイリオ" panose="020B0604030504040204" pitchFamily="50" charset="-128"/>
                <a:ea typeface="メイリオ" panose="020B0604030504040204" pitchFamily="50" charset="-128"/>
                <a:cs typeface="Courier New" panose="02070309020205020404" pitchFamily="49" charset="0"/>
              </a:rPr>
              <a:t>2</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日前から隔離開始までの</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間に</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接触した者のうち</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「感染者」と</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同居あるいは長時間の接触（車内、航空機内等を含む）があった者 </a:t>
            </a:r>
          </a:p>
          <a:p>
            <a:pPr>
              <a:spcAft>
                <a:spcPts val="0"/>
              </a:spcAft>
            </a:pP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 </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手で触れることの出来る距離（目安として</a:t>
            </a:r>
            <a:r>
              <a:rPr lang="en-US" altLang="ja-JP" sz="1200" kern="100" dirty="0">
                <a:latin typeface="メイリオ" panose="020B0604030504040204" pitchFamily="50" charset="-128"/>
                <a:ea typeface="メイリオ" panose="020B0604030504040204" pitchFamily="50" charset="-128"/>
                <a:cs typeface="Courier New" panose="02070309020205020404" pitchFamily="49" charset="0"/>
              </a:rPr>
              <a:t>1</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メートル）で、必要な感染予防策なしで、</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「感染者」と</a:t>
            </a:r>
            <a:r>
              <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15</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分</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以上　　</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　</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の接触</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があった者（周辺の環境や接触の状況等個々の状況から患者の感染性を総合的に判断する</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など</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p:txBody>
      </p:sp>
      <p:sp>
        <p:nvSpPr>
          <p:cNvPr id="4" name="正方形/長方形 3"/>
          <p:cNvSpPr/>
          <p:nvPr/>
        </p:nvSpPr>
        <p:spPr>
          <a:xfrm>
            <a:off x="239921" y="5736547"/>
            <a:ext cx="4572000" cy="677108"/>
          </a:xfrm>
          <a:prstGeom prst="rect">
            <a:avLst/>
          </a:prstGeom>
        </p:spPr>
        <p:txBody>
          <a:bodyPr>
            <a:spAutoFit/>
          </a:bodyPr>
          <a:lstStyle/>
          <a:p>
            <a:pPr lvl="0">
              <a:lnSpc>
                <a:spcPct val="150000"/>
              </a:lnSpc>
            </a:pPr>
            <a:r>
              <a:rPr kumimoji="1" lang="en-US" altLang="ja-JP" sz="1600" dirty="0">
                <a:solidFill>
                  <a:prstClr val="black"/>
                </a:solidFill>
                <a:latin typeface="メイリオ" panose="020B0604030504040204" pitchFamily="50" charset="-128"/>
                <a:ea typeface="メイリオ" panose="020B0604030504040204" pitchFamily="50" charset="-128"/>
              </a:rPr>
              <a:t>※</a:t>
            </a:r>
            <a:r>
              <a:rPr kumimoji="1" lang="ja-JP" altLang="en-US" sz="1600" dirty="0">
                <a:solidFill>
                  <a:prstClr val="black"/>
                </a:solidFill>
                <a:latin typeface="メイリオ" panose="020B0604030504040204" pitchFamily="50" charset="-128"/>
                <a:ea typeface="メイリオ" panose="020B0604030504040204" pitchFamily="50" charset="-128"/>
              </a:rPr>
              <a:t>児童生徒等の家族に濃厚接触者がいる場合</a:t>
            </a:r>
          </a:p>
          <a:p>
            <a:pPr lvl="0"/>
            <a:r>
              <a:rPr kumimoji="1" lang="ja-JP" altLang="en-US" sz="1400" dirty="0">
                <a:solidFill>
                  <a:prstClr val="black"/>
                </a:solidFill>
                <a:latin typeface="メイリオ" panose="020B0604030504040204" pitchFamily="50" charset="-128"/>
                <a:ea typeface="メイリオ" panose="020B0604030504040204" pitchFamily="50" charset="-128"/>
              </a:rPr>
              <a:t>　保健所等関係機関と相談したうえで個別に対応する。</a:t>
            </a:r>
            <a:endParaRPr kumimoji="1" lang="en-US" altLang="ja-JP" sz="1400" dirty="0">
              <a:solidFill>
                <a:prstClr val="black"/>
              </a:solidFill>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a:xfrm>
            <a:off x="6452118" y="6413655"/>
            <a:ext cx="2057400" cy="365125"/>
          </a:xfrm>
        </p:spPr>
        <p:txBody>
          <a:bodyPr/>
          <a:lstStyle/>
          <a:p>
            <a:fld id="{086EFFCB-A5BA-4DA2-B9F2-C9B8559729DD}" type="slidenum">
              <a:rPr kumimoji="1" lang="ja-JP" altLang="en-US" sz="1400" smtClean="0"/>
              <a:t>7</a:t>
            </a:fld>
            <a:endParaRPr kumimoji="1" lang="ja-JP" altLang="en-US" sz="1400" dirty="0"/>
          </a:p>
        </p:txBody>
      </p:sp>
    </p:spTree>
    <p:extLst>
      <p:ext uri="{BB962C8B-B14F-4D97-AF65-F5344CB8AC3E}">
        <p14:creationId xmlns:p14="http://schemas.microsoft.com/office/powerpoint/2010/main" val="4001766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1247</TotalTime>
  <Words>1016</Words>
  <PresentationFormat>画面に合わせる (4:3)</PresentationFormat>
  <Paragraphs>199</Paragraphs>
  <Slides>7</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Meiryo UI</vt:lpstr>
      <vt:lpstr>ＭＳ ゴシック</vt:lpstr>
      <vt:lpstr>メイリオ</vt:lpstr>
      <vt:lpstr>游ゴシック</vt:lpstr>
      <vt:lpstr>游明朝</vt:lpstr>
      <vt:lpstr>Arial</vt:lpstr>
      <vt:lpstr>Courier New</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2020-05-21T06:32:02Z</cp:lastPrinted>
  <dcterms:created xsi:type="dcterms:W3CDTF">2020-03-31T00:25:54Z</dcterms:created>
  <dcterms:modified xsi:type="dcterms:W3CDTF">2020-05-21T10:43:01Z</dcterms:modified>
</cp:coreProperties>
</file>