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3"/>
  </p:handoutMasterIdLst>
  <p:sldIdLst>
    <p:sldId id="257" r:id="rId2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8423"/>
    <a:srgbClr val="00FF00"/>
    <a:srgbClr val="FFFF99"/>
    <a:srgbClr val="FFFFFF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2101" autoAdjust="0"/>
  </p:normalViewPr>
  <p:slideViewPr>
    <p:cSldViewPr snapToGrid="0">
      <p:cViewPr>
        <p:scale>
          <a:sx n="66" d="100"/>
          <a:sy n="66" d="100"/>
        </p:scale>
        <p:origin x="1818" y="-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190" cy="498662"/>
          </a:xfrm>
          <a:prstGeom prst="rect">
            <a:avLst/>
          </a:prstGeom>
        </p:spPr>
        <p:txBody>
          <a:bodyPr vert="horz" lIns="93212" tIns="46605" rIns="93212" bIns="466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386" y="0"/>
            <a:ext cx="2949190" cy="498662"/>
          </a:xfrm>
          <a:prstGeom prst="rect">
            <a:avLst/>
          </a:prstGeom>
        </p:spPr>
        <p:txBody>
          <a:bodyPr vert="horz" lIns="93212" tIns="46605" rIns="93212" bIns="46605" rtlCol="0"/>
          <a:lstStyle>
            <a:lvl1pPr algn="r">
              <a:defRPr sz="1200"/>
            </a:lvl1pPr>
          </a:lstStyle>
          <a:p>
            <a:fld id="{E1DABC65-6ABA-4340-B48E-B25432BBE7A8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440676"/>
            <a:ext cx="2949190" cy="498662"/>
          </a:xfrm>
          <a:prstGeom prst="rect">
            <a:avLst/>
          </a:prstGeom>
        </p:spPr>
        <p:txBody>
          <a:bodyPr vert="horz" lIns="93212" tIns="46605" rIns="93212" bIns="466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386" y="9440676"/>
            <a:ext cx="2949190" cy="498662"/>
          </a:xfrm>
          <a:prstGeom prst="rect">
            <a:avLst/>
          </a:prstGeom>
        </p:spPr>
        <p:txBody>
          <a:bodyPr vert="horz" lIns="93212" tIns="46605" rIns="93212" bIns="46605" rtlCol="0" anchor="b"/>
          <a:lstStyle>
            <a:lvl1pPr algn="r">
              <a:defRPr sz="1200"/>
            </a:lvl1pPr>
          </a:lstStyle>
          <a:p>
            <a:fld id="{500DB11B-9841-42E4-9F73-6DB5D64C0C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75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449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501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74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5259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799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52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829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472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879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70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065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522B7-5347-41FE-8340-EE55B9B2AD91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66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36221" y="70291"/>
            <a:ext cx="6865443" cy="861774"/>
          </a:xfrm>
          <a:prstGeom prst="rect">
            <a:avLst/>
          </a:prstGeom>
          <a:solidFill>
            <a:srgbClr val="168423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500" b="1" dirty="0" smtClean="0">
                <a:solidFill>
                  <a:schemeClr val="bg1"/>
                </a:solidFill>
              </a:rPr>
              <a:t>Requests to Osaka Residents</a:t>
            </a:r>
          </a:p>
          <a:p>
            <a:pPr algn="ctr"/>
            <a:r>
              <a:rPr lang="en-US" altLang="ja-JP" sz="2500" b="1" dirty="0" smtClean="0">
                <a:solidFill>
                  <a:schemeClr val="bg1"/>
                </a:solidFill>
              </a:rPr>
              <a:t>For preventing the spread of COVID-19</a:t>
            </a:r>
            <a:endParaRPr lang="ja-JP" altLang="en-US" sz="2500" b="1" dirty="0">
              <a:solidFill>
                <a:schemeClr val="bg1"/>
              </a:solidFill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91" y="218006"/>
            <a:ext cx="621293" cy="586011"/>
          </a:xfrm>
          <a:prstGeom prst="rect">
            <a:avLst/>
          </a:prstGeom>
        </p:spPr>
      </p:pic>
      <p:sp>
        <p:nvSpPr>
          <p:cNvPr id="24" name="テキスト ボックス 23"/>
          <p:cNvSpPr txBox="1"/>
          <p:nvPr/>
        </p:nvSpPr>
        <p:spPr>
          <a:xfrm>
            <a:off x="42065" y="9782466"/>
            <a:ext cx="7466553" cy="383084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50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We ask for your cooperation in helping prevent the spread of infections.</a:t>
            </a:r>
            <a:endParaRPr kumimoji="1" lang="en-US" altLang="ja-JP" sz="16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7039" y="272579"/>
            <a:ext cx="621293" cy="586011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897" y="3384383"/>
            <a:ext cx="753348" cy="778706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93" y="3399025"/>
            <a:ext cx="753348" cy="778706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973" y="3384383"/>
            <a:ext cx="753348" cy="778706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6203" y="3384383"/>
            <a:ext cx="753348" cy="778706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662" y="3384383"/>
            <a:ext cx="753348" cy="778706"/>
          </a:xfrm>
          <a:prstGeom prst="rect">
            <a:avLst/>
          </a:prstGeom>
        </p:spPr>
      </p:pic>
      <p:sp>
        <p:nvSpPr>
          <p:cNvPr id="35" name="楕円 34"/>
          <p:cNvSpPr/>
          <p:nvPr/>
        </p:nvSpPr>
        <p:spPr>
          <a:xfrm>
            <a:off x="1114582" y="2587914"/>
            <a:ext cx="961990" cy="972000"/>
          </a:xfrm>
          <a:prstGeom prst="ellipse">
            <a:avLst/>
          </a:prstGeom>
          <a:solidFill>
            <a:srgbClr val="00B0F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Crowded </a:t>
            </a: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places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36" name="楕円 35"/>
          <p:cNvSpPr/>
          <p:nvPr/>
        </p:nvSpPr>
        <p:spPr>
          <a:xfrm>
            <a:off x="1861903" y="2616981"/>
            <a:ext cx="940347" cy="972000"/>
          </a:xfrm>
          <a:prstGeom prst="ellipse">
            <a:avLst/>
          </a:prstGeom>
          <a:solidFill>
            <a:srgbClr val="FF000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Closed </a:t>
            </a: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spaces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37" name="楕円 36"/>
          <p:cNvSpPr/>
          <p:nvPr/>
        </p:nvSpPr>
        <p:spPr>
          <a:xfrm>
            <a:off x="1488242" y="1978949"/>
            <a:ext cx="940347" cy="972000"/>
          </a:xfrm>
          <a:prstGeom prst="ellipse">
            <a:avLst/>
          </a:prstGeom>
          <a:solidFill>
            <a:srgbClr val="FFFF0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Close-contact</a:t>
            </a: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settings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36221" y="1488907"/>
            <a:ext cx="3180112" cy="44267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square" rIns="0" rtlCol="0">
            <a:spAutoFit/>
          </a:bodyPr>
          <a:lstStyle/>
          <a:p>
            <a:r>
              <a:rPr kumimoji="1" lang="en-US" altLang="ja-JP" sz="2000" b="1" dirty="0">
                <a:solidFill>
                  <a:srgbClr val="C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1. Avoid the “Three Cs”</a:t>
            </a:r>
            <a:endParaRPr kumimoji="1" lang="ja-JP" altLang="en-US" sz="2000" b="1" dirty="0">
              <a:solidFill>
                <a:srgbClr val="C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36220" y="4235505"/>
            <a:ext cx="3180111" cy="61293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square" rIns="0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en-US" altLang="ja-JP" sz="2000" b="1" dirty="0">
                <a:solidFill>
                  <a:srgbClr val="C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2</a:t>
            </a:r>
            <a:r>
              <a:rPr kumimoji="1" lang="en-US" altLang="ja-JP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.</a:t>
            </a:r>
            <a:r>
              <a:rPr kumimoji="1" lang="ja-JP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kumimoji="1" lang="en-US" altLang="ja-JP" b="1" dirty="0" smtClean="0">
                <a:solidFill>
                  <a:srgbClr val="C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Keep </a:t>
            </a:r>
            <a:r>
              <a:rPr kumimoji="1" lang="en-US" altLang="ja-JP" b="1" dirty="0">
                <a:solidFill>
                  <a:srgbClr val="C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 distance </a:t>
            </a:r>
            <a:r>
              <a:rPr kumimoji="1" lang="en-US" altLang="ja-JP" b="1" dirty="0" smtClean="0">
                <a:solidFill>
                  <a:srgbClr val="C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of</a:t>
            </a:r>
          </a:p>
          <a:p>
            <a:pPr>
              <a:lnSpc>
                <a:spcPts val="1800"/>
              </a:lnSpc>
            </a:pPr>
            <a:r>
              <a:rPr kumimoji="1" lang="en-US" altLang="ja-JP" b="1">
                <a:solidFill>
                  <a:srgbClr val="C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kumimoji="1" lang="en-US" altLang="ja-JP" b="1" smtClean="0">
                <a:solidFill>
                  <a:srgbClr val="C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kumimoji="1" lang="en-US" altLang="ja-JP" b="1" smtClean="0">
                <a:solidFill>
                  <a:srgbClr val="C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two </a:t>
            </a:r>
            <a:r>
              <a:rPr kumimoji="1" lang="en-US" altLang="ja-JP" b="1" dirty="0" smtClean="0">
                <a:solidFill>
                  <a:srgbClr val="C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meters</a:t>
            </a:r>
            <a:endParaRPr kumimoji="1" lang="ja-JP" altLang="en-US" b="1" dirty="0">
              <a:solidFill>
                <a:srgbClr val="C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pic>
        <p:nvPicPr>
          <p:cNvPr id="41" name="図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04" y="4772915"/>
            <a:ext cx="1468063" cy="1517479"/>
          </a:xfrm>
          <a:prstGeom prst="rect">
            <a:avLst/>
          </a:prstGeom>
        </p:spPr>
      </p:pic>
      <p:pic>
        <p:nvPicPr>
          <p:cNvPr id="42" name="図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0279" y="4681066"/>
            <a:ext cx="1468063" cy="1517479"/>
          </a:xfrm>
          <a:prstGeom prst="rect">
            <a:avLst/>
          </a:prstGeom>
        </p:spPr>
      </p:pic>
      <p:cxnSp>
        <p:nvCxnSpPr>
          <p:cNvPr id="44" name="直線矢印コネクタ 43"/>
          <p:cNvCxnSpPr>
            <a:cxnSpLocks/>
          </p:cNvCxnSpPr>
          <p:nvPr/>
        </p:nvCxnSpPr>
        <p:spPr>
          <a:xfrm>
            <a:off x="1359398" y="5399349"/>
            <a:ext cx="1288624" cy="0"/>
          </a:xfrm>
          <a:prstGeom prst="straightConnector1">
            <a:avLst/>
          </a:prstGeom>
          <a:ln w="57150">
            <a:solidFill>
              <a:srgbClr val="168423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/>
          <p:cNvSpPr/>
          <p:nvPr/>
        </p:nvSpPr>
        <p:spPr>
          <a:xfrm>
            <a:off x="1331315" y="5603068"/>
            <a:ext cx="13516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２ </a:t>
            </a:r>
            <a:r>
              <a:rPr lang="en-US" altLang="ja-JP" sz="2000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meters</a:t>
            </a:r>
            <a:endParaRPr lang="ja-JP" altLang="en-US" sz="2000" b="1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95389" y="6948322"/>
            <a:ext cx="3162365" cy="40862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square" rIns="0" rtlCol="0">
            <a:spAutoFit/>
          </a:bodyPr>
          <a:lstStyle/>
          <a:p>
            <a:r>
              <a:rPr kumimoji="1" lang="en-US" altLang="ja-JP" b="1" dirty="0">
                <a:solidFill>
                  <a:srgbClr val="C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3.</a:t>
            </a:r>
            <a:r>
              <a:rPr kumimoji="1"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kumimoji="1" lang="en-US" altLang="ja-JP" b="1" dirty="0">
                <a:solidFill>
                  <a:srgbClr val="C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Wear a mask</a:t>
            </a:r>
            <a:endParaRPr kumimoji="1" lang="ja-JP" altLang="en-US" b="1" dirty="0">
              <a:solidFill>
                <a:srgbClr val="C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863524" y="1506300"/>
            <a:ext cx="3279195" cy="44267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square" rIns="0" rtlCol="0">
            <a:spAutoFit/>
          </a:bodyPr>
          <a:lstStyle/>
          <a:p>
            <a:r>
              <a:rPr kumimoji="1" lang="en-US" altLang="ja-JP" sz="2000" b="1" dirty="0">
                <a:solidFill>
                  <a:srgbClr val="C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4.</a:t>
            </a:r>
            <a:r>
              <a:rPr kumimoji="1" lang="ja-JP" altLang="en-US" sz="2000" b="1" dirty="0">
                <a:solidFill>
                  <a:srgbClr val="C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kumimoji="1" lang="en-US" altLang="ja-JP" sz="2000" b="1" dirty="0">
                <a:solidFill>
                  <a:srgbClr val="C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Wash</a:t>
            </a:r>
            <a:r>
              <a:rPr kumimoji="1" lang="ja-JP" altLang="en-US" sz="2000" b="1" dirty="0">
                <a:solidFill>
                  <a:srgbClr val="C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kumimoji="1" lang="en-US" altLang="ja-JP" sz="2000" b="1" dirty="0">
                <a:solidFill>
                  <a:srgbClr val="C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your</a:t>
            </a:r>
            <a:r>
              <a:rPr kumimoji="1" lang="ja-JP" altLang="en-US" sz="2000" b="1" dirty="0">
                <a:solidFill>
                  <a:srgbClr val="C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kumimoji="1" lang="en-US" altLang="ja-JP" sz="2000" b="1" dirty="0">
                <a:solidFill>
                  <a:srgbClr val="C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hands</a:t>
            </a:r>
            <a:endParaRPr kumimoji="1" lang="ja-JP" altLang="en-US" sz="2000" b="1" dirty="0">
              <a:solidFill>
                <a:srgbClr val="C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863524" y="4232530"/>
            <a:ext cx="3297729" cy="44267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square" rIns="0" rtlCol="0">
            <a:spAutoFit/>
          </a:bodyPr>
          <a:lstStyle/>
          <a:p>
            <a:r>
              <a:rPr kumimoji="1" lang="en-US" altLang="ja-JP" sz="2000" b="1" dirty="0">
                <a:solidFill>
                  <a:srgbClr val="C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5. </a:t>
            </a:r>
            <a:r>
              <a:rPr kumimoji="1" lang="en-US" altLang="ja-JP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Change working</a:t>
            </a:r>
            <a:r>
              <a:rPr kumimoji="1" lang="en-US" altLang="ja-JP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kumimoji="1" lang="en-US" altLang="ja-JP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style</a:t>
            </a:r>
            <a:endParaRPr kumimoji="1" lang="ja-JP" altLang="en-US" sz="2000" b="1" dirty="0">
              <a:solidFill>
                <a:srgbClr val="C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842580" y="6952168"/>
            <a:ext cx="3300139" cy="61293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square" rIns="0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en-US" altLang="ja-JP" sz="2000" b="1" dirty="0">
                <a:solidFill>
                  <a:srgbClr val="C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6. </a:t>
            </a:r>
            <a:r>
              <a:rPr kumimoji="1" lang="en-US" altLang="ja-JP" b="1" dirty="0">
                <a:solidFill>
                  <a:srgbClr val="C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Use </a:t>
            </a:r>
            <a:r>
              <a:rPr kumimoji="1" lang="en-US" altLang="ja-JP" b="1" dirty="0" smtClean="0">
                <a:solidFill>
                  <a:srgbClr val="C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“Osaka coronavirus </a:t>
            </a:r>
          </a:p>
          <a:p>
            <a:pPr>
              <a:lnSpc>
                <a:spcPts val="1800"/>
              </a:lnSpc>
            </a:pPr>
            <a:r>
              <a:rPr kumimoji="1" lang="en-US" altLang="ja-JP" b="1" dirty="0">
                <a:solidFill>
                  <a:srgbClr val="C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kumimoji="1" lang="en-US" altLang="ja-JP" b="1" dirty="0" smtClean="0">
                <a:solidFill>
                  <a:srgbClr val="C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kumimoji="1" lang="en-US" altLang="ja-JP" b="1" dirty="0" smtClean="0">
                <a:solidFill>
                  <a:srgbClr val="C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tracking system”</a:t>
            </a:r>
            <a:endParaRPr kumimoji="1" lang="ja-JP" altLang="en-US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2" name="図 5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7371" y="2179338"/>
            <a:ext cx="1708892" cy="1766415"/>
          </a:xfrm>
          <a:prstGeom prst="rect">
            <a:avLst/>
          </a:prstGeom>
        </p:spPr>
      </p:pic>
      <p:pic>
        <p:nvPicPr>
          <p:cNvPr id="53" name="図 5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7372" y="5295363"/>
            <a:ext cx="1298924" cy="1165606"/>
          </a:xfrm>
          <a:prstGeom prst="rect">
            <a:avLst/>
          </a:prstGeom>
          <a:ln w="38100">
            <a:solidFill>
              <a:srgbClr val="168423"/>
            </a:solidFill>
          </a:ln>
        </p:spPr>
      </p:pic>
      <p:sp>
        <p:nvSpPr>
          <p:cNvPr id="55" name="二等辺三角形 54"/>
          <p:cNvSpPr/>
          <p:nvPr/>
        </p:nvSpPr>
        <p:spPr>
          <a:xfrm>
            <a:off x="3883833" y="4899125"/>
            <a:ext cx="1637823" cy="373717"/>
          </a:xfrm>
          <a:prstGeom prst="triangle">
            <a:avLst/>
          </a:prstGeom>
          <a:noFill/>
          <a:ln w="38100">
            <a:solidFill>
              <a:srgbClr val="1684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2" name="図 6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6834" y="7437825"/>
            <a:ext cx="2149391" cy="2221741"/>
          </a:xfrm>
          <a:prstGeom prst="rect">
            <a:avLst/>
          </a:prstGeom>
        </p:spPr>
      </p:pic>
      <p:pic>
        <p:nvPicPr>
          <p:cNvPr id="63" name="図 6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35056" y="7773875"/>
            <a:ext cx="332898" cy="370986"/>
          </a:xfrm>
          <a:prstGeom prst="rect">
            <a:avLst/>
          </a:prstGeom>
        </p:spPr>
      </p:pic>
      <p:sp>
        <p:nvSpPr>
          <p:cNvPr id="66" name="正方形/長方形 65"/>
          <p:cNvSpPr/>
          <p:nvPr/>
        </p:nvSpPr>
        <p:spPr>
          <a:xfrm>
            <a:off x="5083974" y="2413979"/>
            <a:ext cx="2263299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en-US" altLang="ja-JP" sz="14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Wash your hands and face when you get home. </a:t>
            </a:r>
          </a:p>
          <a:p>
            <a:pPr>
              <a:lnSpc>
                <a:spcPts val="1400"/>
              </a:lnSpc>
            </a:pPr>
            <a:r>
              <a:rPr lang="en-US" altLang="ja-JP" sz="14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Wash your hands with soap for approx. 30 seconds.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673862" y="6115293"/>
            <a:ext cx="2882043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Keep a distance of two meters as much as possible, or at least 1 meter, from others</a:t>
            </a:r>
            <a:endParaRPr lang="en-US" altLang="ja-JP" sz="14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453966" y="999583"/>
            <a:ext cx="6688753" cy="442674"/>
          </a:xfrm>
          <a:prstGeom prst="round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2000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Practice a “New Lifestyle”</a:t>
            </a:r>
            <a:endParaRPr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5521656" y="5370844"/>
            <a:ext cx="1825617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en-US" altLang="ja-JP" sz="14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-Teleworking</a:t>
            </a:r>
          </a:p>
          <a:p>
            <a:pPr>
              <a:lnSpc>
                <a:spcPts val="1400"/>
              </a:lnSpc>
            </a:pPr>
            <a:r>
              <a:rPr lang="en-US" altLang="ja-JP" sz="14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-Rotating shift</a:t>
            </a:r>
          </a:p>
          <a:p>
            <a:pPr>
              <a:lnSpc>
                <a:spcPts val="1400"/>
              </a:lnSpc>
            </a:pPr>
            <a:r>
              <a:rPr lang="en-US" altLang="ja-JP" sz="14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-Staggered working </a:t>
            </a:r>
          </a:p>
          <a:p>
            <a:pPr>
              <a:lnSpc>
                <a:spcPts val="1400"/>
              </a:lnSpc>
            </a:pPr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hours</a:t>
            </a:r>
            <a:endParaRPr lang="en-US" altLang="ja-JP" sz="14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4529635" y="9075961"/>
            <a:ext cx="3066067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Use the system </a:t>
            </a:r>
          </a:p>
          <a:p>
            <a:pPr>
              <a:lnSpc>
                <a:spcPts val="1400"/>
              </a:lnSpc>
            </a:pPr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in preparation for </a:t>
            </a:r>
          </a:p>
          <a:p>
            <a:pPr>
              <a:lnSpc>
                <a:spcPts val="1400"/>
              </a:lnSpc>
            </a:pPr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the occurrence of infections</a:t>
            </a:r>
            <a:endParaRPr lang="en-US" altLang="ja-JP" sz="14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536991" y="10229593"/>
            <a:ext cx="7234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Osaka Prefecture’s website: http://www.pref.osaka.lg.jp/</a:t>
            </a:r>
            <a:endParaRPr kumimoji="1" lang="ja-JP" altLang="en-US" b="1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190" y="6912574"/>
            <a:ext cx="2600762" cy="2688306"/>
          </a:xfrm>
          <a:prstGeom prst="rect">
            <a:avLst/>
          </a:prstGeom>
        </p:spPr>
      </p:pic>
      <p:pic>
        <p:nvPicPr>
          <p:cNvPr id="43" name="図 4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806" y="7758363"/>
            <a:ext cx="618151" cy="524108"/>
          </a:xfrm>
          <a:prstGeom prst="rect">
            <a:avLst/>
          </a:prstGeom>
        </p:spPr>
      </p:pic>
      <p:sp>
        <p:nvSpPr>
          <p:cNvPr id="47" name="正方形/長方形 46"/>
          <p:cNvSpPr/>
          <p:nvPr/>
        </p:nvSpPr>
        <p:spPr>
          <a:xfrm>
            <a:off x="791004" y="8930622"/>
            <a:ext cx="2792901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en-US" altLang="ja-JP" sz="14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Wear a mask even if you have no symptoms</a:t>
            </a:r>
          </a:p>
        </p:txBody>
      </p:sp>
    </p:spTree>
    <p:extLst>
      <p:ext uri="{BB962C8B-B14F-4D97-AF65-F5344CB8AC3E}">
        <p14:creationId xmlns:p14="http://schemas.microsoft.com/office/powerpoint/2010/main" val="334384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1128</TotalTime>
  <Words>158</Words>
  <PresentationFormat>ユーザー設定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2020-06-04T00:23:00Z</cp:lastPrinted>
  <dcterms:created xsi:type="dcterms:W3CDTF">2020-04-02T02:14:49Z</dcterms:created>
  <dcterms:modified xsi:type="dcterms:W3CDTF">2020-06-04T00:27:50Z</dcterms:modified>
</cp:coreProperties>
</file>