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310" r:id="rId2"/>
    <p:sldId id="390" r:id="rId3"/>
    <p:sldId id="391" r:id="rId4"/>
    <p:sldId id="392" r:id="rId5"/>
    <p:sldId id="375" r:id="rId6"/>
    <p:sldId id="394" r:id="rId7"/>
    <p:sldId id="386" r:id="rId8"/>
    <p:sldId id="387" r:id="rId9"/>
    <p:sldId id="393" r:id="rId10"/>
    <p:sldId id="389" r:id="rId11"/>
    <p:sldId id="395" r:id="rId1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310"/>
            <p14:sldId id="390"/>
            <p14:sldId id="391"/>
            <p14:sldId id="392"/>
            <p14:sldId id="375"/>
            <p14:sldId id="394"/>
            <p14:sldId id="386"/>
            <p14:sldId id="387"/>
            <p14:sldId id="393"/>
            <p14:sldId id="389"/>
            <p14:sldId id="39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FF99"/>
    <a:srgbClr val="FF9966"/>
    <a:srgbClr val="FFC000"/>
    <a:srgbClr val="FFCC99"/>
    <a:srgbClr val="E54B1B"/>
    <a:srgbClr val="FFFF66"/>
    <a:srgbClr val="CCFFFF"/>
    <a:srgbClr val="5DFC24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5" autoAdjust="0"/>
    <p:restoredTop sz="92819" autoAdjust="0"/>
  </p:normalViewPr>
  <p:slideViewPr>
    <p:cSldViewPr snapToGrid="0">
      <p:cViewPr varScale="1">
        <p:scale>
          <a:sx n="69" d="100"/>
          <a:sy n="69" d="100"/>
        </p:scale>
        <p:origin x="8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764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7C765-928E-4675-AE56-075D2791C90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175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97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025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56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767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104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824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90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5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6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4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5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2E4AF-155F-49D0-A19A-79C25145625E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41140-282E-4889-BDEF-30E4FD8E2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414" y="378606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July 3, 2020</a:t>
            </a:r>
            <a:br>
              <a:rPr kumimoji="1" lang="en-US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Department of Public Health and Medical Affairs</a:t>
            </a:r>
            <a:endParaRPr kumimoji="1"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C96EDCCF-13D4-4A20-993C-3C3DCF242B1F}"/>
              </a:ext>
            </a:extLst>
          </p:cNvPr>
          <p:cNvSpPr txBox="1">
            <a:spLocks/>
          </p:cNvSpPr>
          <p:nvPr/>
        </p:nvSpPr>
        <p:spPr>
          <a:xfrm>
            <a:off x="1051414" y="20854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“Osaka Model”</a:t>
            </a:r>
          </a:p>
          <a:p>
            <a:pPr algn="ctr"/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Revised Version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348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【Reference】 Monitoring Point 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⑥</a:t>
            </a:r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Positive rate at the first PCR test</a:t>
            </a:r>
            <a:endParaRPr lang="ja-JP" altLang="en-US" sz="24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119E579-44CD-48A7-ADBD-A14A59747DBB}"/>
              </a:ext>
            </a:extLst>
          </p:cNvPr>
          <p:cNvSpPr txBox="1"/>
          <p:nvPr/>
        </p:nvSpPr>
        <p:spPr>
          <a:xfrm>
            <a:off x="11766468" y="6436279"/>
            <a:ext cx="5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9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666"/>
            <a:ext cx="12192000" cy="5974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880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【Reference】</a:t>
            </a:r>
            <a:r>
              <a:rPr lang="ja-JP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⑦</a:t>
            </a:r>
            <a: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Ratio of cases with unknown transmission route in the total number of new positive cases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119E579-44CD-48A7-ADBD-A14A59747DBB}"/>
              </a:ext>
            </a:extLst>
          </p:cNvPr>
          <p:cNvSpPr txBox="1"/>
          <p:nvPr/>
        </p:nvSpPr>
        <p:spPr>
          <a:xfrm>
            <a:off x="11766468" y="6436279"/>
            <a:ext cx="5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10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" y="554639"/>
            <a:ext cx="11399520" cy="62103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882998" y="539891"/>
            <a:ext cx="906030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The ratio of cases with unknown transmission route in the new positive cases</a:t>
            </a:r>
            <a:endParaRPr lang="ja-JP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81437" y="1606690"/>
            <a:ext cx="271358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Transmission route confirmed</a:t>
            </a:r>
            <a:endParaRPr lang="ja-JP" altLang="ja-JP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81437" y="1914467"/>
            <a:ext cx="258084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Transmission route unknown</a:t>
            </a:r>
            <a:endParaRPr lang="ja-JP" altLang="ja-JP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81437" y="2225808"/>
            <a:ext cx="2212137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Ratio of cases with unknown transmission route</a:t>
            </a:r>
            <a:endParaRPr lang="ja-JP" altLang="ja-JP" sz="1400" dirty="0"/>
          </a:p>
        </p:txBody>
      </p:sp>
    </p:spTree>
    <p:extLst>
      <p:ext uri="{BB962C8B-B14F-4D97-AF65-F5344CB8AC3E}">
        <p14:creationId xmlns:p14="http://schemas.microsoft.com/office/powerpoint/2010/main" val="1087168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4B6C-8432-416B-9913-69DB52C174CE}"/>
              </a:ext>
            </a:extLst>
          </p:cNvPr>
          <p:cNvSpPr txBox="1"/>
          <p:nvPr/>
        </p:nvSpPr>
        <p:spPr>
          <a:xfrm>
            <a:off x="0" y="-30844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”Osaka Model”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Revised Version</a:t>
            </a:r>
            <a:endParaRPr lang="ja-JP" altLang="en-US" sz="24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B53809-A07C-450F-8D51-7FD7F4B688B8}"/>
              </a:ext>
            </a:extLst>
          </p:cNvPr>
          <p:cNvSpPr txBox="1"/>
          <p:nvPr/>
        </p:nvSpPr>
        <p:spPr>
          <a:xfrm>
            <a:off x="11883615" y="6488668"/>
            <a:ext cx="616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F4567C2-B324-4758-820C-3B6A3BC1B6E5}"/>
              </a:ext>
            </a:extLst>
          </p:cNvPr>
          <p:cNvSpPr txBox="1"/>
          <p:nvPr/>
        </p:nvSpPr>
        <p:spPr>
          <a:xfrm>
            <a:off x="-6" y="2634676"/>
            <a:ext cx="12244424" cy="338554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The criteria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of lighting yellow (raising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awareness)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been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changed, and the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yellow light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has come to express 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warning.” This has been decided based on the positive results of responses to clusters, efforts to secure hospital 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beds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when the infection was spreading, and the fact that residents are accustomed to a “new lifestyle.”</a:t>
            </a:r>
            <a:endParaRPr lang="ja-JP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“The state of emergency (red)”guidelines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been newly set up, to inform residents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that there is a possibility of 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infection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spread that will not be covered by the expected number of hospital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beds. </a:t>
            </a:r>
            <a:endParaRPr lang="ja-JP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 is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being monitored and visualized on a daily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basis to catch the situation of infection occurrence.  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or without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“warning” (yellow light), measures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such as securing hospital beds are swiftly taken in accordance 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endParaRPr lang="ja-JP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Even when the “warning (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yellow light)”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off, awareness-raising measures are taken to the residents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in response to 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infection occurrence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situation.</a:t>
            </a:r>
            <a:endParaRPr lang="ja-JP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When lifting the state of emergency, etc., green light (lifting) is lit for certain period and turned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6582" y="791767"/>
            <a:ext cx="11571248" cy="151235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ja-JP" altLang="en-US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Setting Osaka’s own monitoring points, monitoring them and visualizing the current status to judge the infection spread situation  </a:t>
            </a:r>
            <a:endParaRPr lang="en-US" altLang="ja-JP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Setting caution criteria for each </a:t>
            </a:r>
            <a:r>
              <a:rPr lang="en-US" altLang="ja-JP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monitoring </a:t>
            </a: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point </a:t>
            </a:r>
            <a:r>
              <a:rPr lang="en-US" altLang="ja-JP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 judge </a:t>
            </a: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"signs of </a:t>
            </a:r>
            <a:r>
              <a:rPr lang="en-US" altLang="ja-JP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 infection spread“ and  “situation of infection containment“,  </a:t>
            </a: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and </a:t>
            </a:r>
            <a:r>
              <a:rPr lang="en-US" altLang="ja-JP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informing </a:t>
            </a: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 </a:t>
            </a:r>
            <a:r>
              <a:rPr lang="en-US" altLang="ja-JP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residents </a:t>
            </a: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of the </a:t>
            </a:r>
            <a:r>
              <a:rPr lang="en-US" altLang="ja-JP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situation according </a:t>
            </a: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 the status of each </a:t>
            </a:r>
            <a:r>
              <a:rPr lang="en-US" altLang="ja-JP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standard</a:t>
            </a: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  <a:endParaRPr lang="ja-JP" altLang="en-US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416211"/>
            <a:ext cx="947691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Basic concept</a:t>
            </a:r>
            <a:r>
              <a:rPr lang="ja-JP" alt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＞</a:t>
            </a:r>
            <a:endParaRPr lang="ja-JP" altLang="en-US" sz="2000" b="1" dirty="0">
              <a:solidFill>
                <a:schemeClr val="accent5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2332694"/>
            <a:ext cx="1211429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＜</a:t>
            </a:r>
            <a:r>
              <a:rPr lang="en-US" altLang="ja-JP" sz="20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Monitoring points and criteria of turning on/off of the lights</a:t>
            </a:r>
            <a:r>
              <a:rPr lang="ja-JP" alt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＞</a:t>
            </a:r>
            <a:endParaRPr lang="ja-JP" altLang="en-US" sz="2000" b="1" dirty="0">
              <a:solidFill>
                <a:schemeClr val="accent5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9503" y="6074451"/>
            <a:ext cx="11468327" cy="769441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none" rtlCol="0">
            <a:noAutofit/>
          </a:bodyPr>
          <a:lstStyle/>
          <a:p>
            <a:r>
              <a:rPr lang="ja-JP" altLang="en-US" sz="16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＜</a:t>
            </a:r>
            <a:r>
              <a:rPr lang="en-US" altLang="ja-JP" sz="16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Criteria of lighting</a:t>
            </a:r>
            <a:r>
              <a:rPr lang="ja-JP" altLang="en-US" sz="16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＞</a:t>
            </a:r>
            <a:endParaRPr lang="en-US" altLang="ja-JP" sz="16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When </a:t>
            </a:r>
            <a:r>
              <a:rPr lang="en-US" altLang="ja-JP" sz="1400" u="sng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all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of the monitoring guidelines are met:</a:t>
            </a:r>
            <a:r>
              <a:rPr lang="ja-JP" altLang="en-US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Warning: </a:t>
            </a:r>
            <a:r>
              <a:rPr lang="en-US" altLang="ja-JP" sz="1400" b="1" u="sng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yellow</a:t>
            </a:r>
            <a:r>
              <a:rPr lang="ja-JP" altLang="en-US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State of emergency:</a:t>
            </a:r>
            <a:r>
              <a:rPr lang="ja-JP" altLang="en-US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b="1" u="sng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red</a:t>
            </a:r>
            <a:r>
              <a:rPr lang="ja-JP" altLang="en-US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</a:t>
            </a:r>
            <a:endParaRPr lang="en-US" altLang="ja-JP" sz="1400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Lifting of Warning/State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of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emergency: </a:t>
            </a:r>
            <a:r>
              <a:rPr lang="en-US" altLang="ja-JP" sz="14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green</a:t>
            </a:r>
            <a:r>
              <a:rPr lang="ja-JP" altLang="en-US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（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turned off after being lighted for a certain period)</a:t>
            </a:r>
            <a:endParaRPr lang="en-US" altLang="ja-JP" sz="14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22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4B6C-8432-416B-9913-69DB52C174CE}"/>
              </a:ext>
            </a:extLst>
          </p:cNvPr>
          <p:cNvSpPr txBox="1"/>
          <p:nvPr/>
        </p:nvSpPr>
        <p:spPr>
          <a:xfrm>
            <a:off x="0" y="-30844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Revised Points</a:t>
            </a:r>
            <a:endParaRPr lang="ja-JP" altLang="en-US" sz="24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B53809-A07C-450F-8D51-7FD7F4B688B8}"/>
              </a:ext>
            </a:extLst>
          </p:cNvPr>
          <p:cNvSpPr txBox="1"/>
          <p:nvPr/>
        </p:nvSpPr>
        <p:spPr>
          <a:xfrm>
            <a:off x="11883615" y="6488668"/>
            <a:ext cx="616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2366" y="721700"/>
            <a:ext cx="11782651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altLang="ja-JP" sz="16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-Shift the criteria of “request for self-restraint/lifting of self-restraint” to the criteria of “Warning/a state of emergency/lifting of a  </a:t>
            </a:r>
          </a:p>
          <a:p>
            <a:r>
              <a:rPr lang="en-US" altLang="ja-JP" sz="16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state of emergency” to residents</a:t>
            </a:r>
            <a:endParaRPr lang="en-US" altLang="ja-JP" sz="16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416155"/>
            <a:ext cx="9476917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＜</a:t>
            </a:r>
            <a:r>
              <a:rPr lang="en-US" altLang="ja-JP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revision (1) </a:t>
            </a:r>
            <a:r>
              <a:rPr lang="ja-JP" altLang="en-US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＞</a:t>
            </a:r>
            <a:endParaRPr lang="ja-JP" altLang="en-US" sz="1600" b="1" dirty="0">
              <a:solidFill>
                <a:schemeClr val="accent5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8383" y="1609788"/>
            <a:ext cx="11784642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-Set the monitoring point </a:t>
            </a:r>
            <a:r>
              <a:rPr lang="ja-JP" altLang="en-US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①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“The increasing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rate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of cases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with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unknown transmission route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from the previous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week” as the combination with </a:t>
            </a:r>
            <a:r>
              <a:rPr lang="ja-JP" altLang="en-US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②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“The number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of cases with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unknown transmission route”</a:t>
            </a:r>
            <a:endParaRPr lang="en-US" altLang="ja-JP" sz="14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Raise the criteria of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monitoring points </a:t>
            </a:r>
            <a:r>
              <a:rPr lang="ja-JP" altLang="en-US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①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and </a:t>
            </a:r>
            <a:r>
              <a:rPr lang="ja-JP" altLang="en-US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②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 “2 or more” and “10 and more” respectively to ensure early detection of “a sign of infection spread” when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there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is no surge in number of infections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" y="1296891"/>
            <a:ext cx="9476917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＜</a:t>
            </a:r>
            <a:r>
              <a:rPr lang="en-US" altLang="ja-JP" sz="16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revision (2) </a:t>
            </a:r>
            <a:r>
              <a:rPr lang="ja-JP" altLang="en-US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＞</a:t>
            </a:r>
            <a:endParaRPr lang="ja-JP" altLang="en-US" sz="1600" b="1" dirty="0">
              <a:solidFill>
                <a:schemeClr val="accent5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0375" y="2867209"/>
            <a:ext cx="11784642" cy="7386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-Replace the criterion of monitoring point </a:t>
            </a:r>
            <a:r>
              <a:rPr lang="ja-JP" altLang="en-US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③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“Positive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rate at the first PCR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test”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with “Total number of new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positive cases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for 7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days”</a:t>
            </a:r>
            <a:endParaRPr lang="ja-JP" altLang="en-US" sz="14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-Ensure early detection of “sign of infection spread,” by setting the criterion as “120 persons or more as well as the half and more of them occur in </a:t>
            </a:r>
            <a:r>
              <a:rPr lang="ja-JP" altLang="en-US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en-US" altLang="ja-JP" sz="1400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the latter 3 days”</a:t>
            </a:r>
            <a:endParaRPr lang="en-US" altLang="ja-JP" sz="14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2549655"/>
            <a:ext cx="9476917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＜</a:t>
            </a:r>
            <a:r>
              <a:rPr lang="en-US" altLang="ja-JP" sz="16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revision (3) </a:t>
            </a:r>
            <a:r>
              <a:rPr lang="ja-JP" altLang="en-US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＞</a:t>
            </a:r>
            <a:endParaRPr lang="ja-JP" altLang="en-US" sz="1600" b="1" dirty="0">
              <a:solidFill>
                <a:schemeClr val="accent5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0375" y="3904891"/>
            <a:ext cx="1178464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-Set the monitoring point for “lifting” to the residents as “new positive cases per 100,000 persons for the last 1 week should be less than 0.5,” which is one  of the lifting criteria shown by the national government.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0" y="3572810"/>
            <a:ext cx="9476917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＜</a:t>
            </a:r>
            <a:r>
              <a:rPr lang="en-US" altLang="ja-JP" sz="16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revision (4) </a:t>
            </a:r>
            <a:r>
              <a:rPr lang="ja-JP" altLang="en-US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＞</a:t>
            </a:r>
            <a:endParaRPr lang="ja-JP" altLang="en-US" sz="1600" b="1" dirty="0">
              <a:solidFill>
                <a:schemeClr val="accent5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0375" y="4815279"/>
            <a:ext cx="11782650" cy="7386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-Set the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monitoring point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of ”a state of emergency” to the residents as the “Occupancy rate of hospital beds for severe symptom patients.”</a:t>
            </a:r>
          </a:p>
          <a:p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-Set the criterion for the above as “the case when the rate reaches over 70% within 25 days counting from the day the “Warning” (yellow light ) was </a:t>
            </a:r>
            <a:endParaRPr lang="en-US" altLang="ja-JP" sz="1400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turned 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on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4440143"/>
            <a:ext cx="9476917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＜</a:t>
            </a:r>
            <a:r>
              <a:rPr lang="en-US" altLang="ja-JP" sz="16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revision (5) </a:t>
            </a:r>
            <a:r>
              <a:rPr lang="ja-JP" altLang="en-US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＞</a:t>
            </a:r>
            <a:endParaRPr lang="ja-JP" altLang="en-US" sz="1600" b="1" dirty="0">
              <a:solidFill>
                <a:schemeClr val="accent5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0375" y="5878920"/>
            <a:ext cx="11784642" cy="7694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Continue daily monitoring, referring to the “positive rate at the first PCR test”</a:t>
            </a: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-Continue daily monitoring, referring to the ratio of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cases with unknown transmission route (the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number of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unknown transmission </a:t>
            </a: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route /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total number of new positive cases)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0" y="5546167"/>
            <a:ext cx="9476917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＜</a:t>
            </a:r>
            <a:r>
              <a:rPr lang="en-US" altLang="ja-JP" sz="16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revision (6) </a:t>
            </a:r>
            <a:r>
              <a:rPr lang="ja-JP" altLang="en-US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＞ </a:t>
            </a:r>
            <a:endParaRPr lang="ja-JP" altLang="en-US" sz="1600" b="1" dirty="0">
              <a:solidFill>
                <a:schemeClr val="accent5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22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189497"/>
              </p:ext>
            </p:extLst>
          </p:nvPr>
        </p:nvGraphicFramePr>
        <p:xfrm>
          <a:off x="307057" y="524379"/>
          <a:ext cx="11570612" cy="4915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042">
                  <a:extLst>
                    <a:ext uri="{9D8B030D-6E8A-4147-A177-3AD203B41FA5}">
                      <a16:colId xmlns:a16="http://schemas.microsoft.com/office/drawing/2014/main" val="2267971377"/>
                    </a:ext>
                  </a:extLst>
                </a:gridCol>
                <a:gridCol w="2609828">
                  <a:extLst>
                    <a:ext uri="{9D8B030D-6E8A-4147-A177-3AD203B41FA5}">
                      <a16:colId xmlns:a16="http://schemas.microsoft.com/office/drawing/2014/main" val="1612148102"/>
                    </a:ext>
                  </a:extLst>
                </a:gridCol>
                <a:gridCol w="2493818">
                  <a:extLst>
                    <a:ext uri="{9D8B030D-6E8A-4147-A177-3AD203B41FA5}">
                      <a16:colId xmlns:a16="http://schemas.microsoft.com/office/drawing/2014/main" val="1756242887"/>
                    </a:ext>
                  </a:extLst>
                </a:gridCol>
                <a:gridCol w="2396836">
                  <a:extLst>
                    <a:ext uri="{9D8B030D-6E8A-4147-A177-3AD203B41FA5}">
                      <a16:colId xmlns:a16="http://schemas.microsoft.com/office/drawing/2014/main" val="396408095"/>
                    </a:ext>
                  </a:extLst>
                </a:gridCol>
                <a:gridCol w="2377088">
                  <a:extLst>
                    <a:ext uri="{9D8B030D-6E8A-4147-A177-3AD203B41FA5}">
                      <a16:colId xmlns:a16="http://schemas.microsoft.com/office/drawing/2014/main" val="1174064521"/>
                    </a:ext>
                  </a:extLst>
                </a:gridCol>
              </a:tblGrid>
              <a:tr h="5746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Analyses items 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Monitoring points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Warning criteria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State of emergency criteria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Criteria for lifting of Warning</a:t>
                      </a:r>
                      <a:r>
                        <a:rPr kumimoji="1" lang="en-US" altLang="ja-JP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and </a:t>
                      </a:r>
                      <a:r>
                        <a:rPr kumimoji="1" lang="en-US" altLang="ja-JP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 state</a:t>
                      </a:r>
                      <a:r>
                        <a:rPr kumimoji="1" lang="en-US" altLang="ja-JP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of emergency 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253245"/>
                  </a:ext>
                </a:extLst>
              </a:tr>
              <a:tr h="102746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(1)Community spread </a:t>
                      </a:r>
                    </a:p>
                    <a:p>
                      <a:pPr algn="l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situation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Increasing rate of the 7 day- moving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average of cases with unknown transmission route in the new positive cases</a:t>
                      </a:r>
                      <a:endParaRPr kumimoji="1" lang="ja-JP" alt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7 day-moving average of the number </a:t>
                      </a:r>
                    </a:p>
                    <a:p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of cases with unknown transmission route</a:t>
                      </a:r>
                      <a:endParaRPr kumimoji="1" lang="ja-JP" alt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① 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2 and more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at the same time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and more</a:t>
                      </a:r>
                      <a:endParaRPr kumimoji="1" lang="ja-JP" altLang="en-US" sz="105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Less than 10 person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30615"/>
                  </a:ext>
                </a:extLst>
              </a:tr>
              <a:tr h="70919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(2)Increase</a:t>
                      </a:r>
                      <a:r>
                        <a:rPr kumimoji="1" lang="en-US" altLang="ja-JP" sz="105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in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new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positive cases 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③</a:t>
                      </a:r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Total number of new positive cases for </a:t>
                      </a:r>
                    </a:p>
                    <a:p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7 days </a:t>
                      </a:r>
                      <a:endParaRPr kumimoji="1" lang="ja-JP" altLang="en-US" sz="105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120 and more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at the same time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Half</a:t>
                      </a:r>
                      <a:r>
                        <a:rPr kumimoji="1" lang="en-US" altLang="ja-JP" sz="105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of them and more occur in latter 3 days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694321"/>
                  </a:ext>
                </a:extLst>
              </a:tr>
              <a:tr h="42742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④</a:t>
                      </a:r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Number of new positive cases per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100,000 persons for the last 1 week </a:t>
                      </a:r>
                      <a:endParaRPr kumimoji="1" lang="ja-JP" altLang="en-US" sz="105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―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Less than 0.5</a:t>
                      </a:r>
                      <a:r>
                        <a:rPr kumimoji="1" lang="ja-JP" altLang="en-US" sz="105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5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person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220275"/>
                  </a:ext>
                </a:extLst>
              </a:tr>
              <a:tr h="6049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(3) Hospital bed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availability </a:t>
                      </a:r>
                    </a:p>
                    <a:p>
                      <a:pPr algn="l"/>
                      <a:endParaRPr kumimoji="1" lang="en-US" altLang="ja-JP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⑤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Occupancy rate of</a:t>
                      </a:r>
                      <a:r>
                        <a:rPr kumimoji="1" lang="en-US" altLang="ja-JP" sz="105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hospital beds for </a:t>
                      </a:r>
                    </a:p>
                    <a:p>
                      <a:r>
                        <a:rPr kumimoji="1" lang="en-US" altLang="ja-JP" sz="105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severe symptom patients</a:t>
                      </a:r>
                      <a:endParaRPr kumimoji="1" lang="ja-JP" alt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70% and more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within 25 days counting from the day the “Warning” (yellow light ) was turned 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Less than l60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％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35900"/>
                  </a:ext>
                </a:extLst>
              </a:tr>
              <a:tr h="453648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【Referred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point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】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⑥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7 day-moving average of the positive rate at the first PCR test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9962888"/>
                  </a:ext>
                </a:extLst>
              </a:tr>
              <a:tr h="453648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【Referred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point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】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⑦</a:t>
                      </a:r>
                      <a:r>
                        <a:rPr kumimoji="1" lang="en-US" altLang="ja-JP" sz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atio of cases with unknown transmission route in the total number of new positive cases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123034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0" y="11585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Revised “Osaka Model” Monitoring Points and Criteria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（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Draft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lang="ja-JP" altLang="en-US" sz="24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6A3DFEF-B615-401F-BD12-B87A241B8F04}"/>
              </a:ext>
            </a:extLst>
          </p:cNvPr>
          <p:cNvSpPr txBox="1"/>
          <p:nvPr/>
        </p:nvSpPr>
        <p:spPr>
          <a:xfrm>
            <a:off x="11877669" y="6481259"/>
            <a:ext cx="628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22" name="四角形: 角を丸くする 8">
            <a:extLst>
              <a:ext uri="{FF2B5EF4-FFF2-40B4-BE49-F238E27FC236}">
                <a16:creationId xmlns:a16="http://schemas.microsoft.com/office/drawing/2014/main" id="{209E5E58-504A-4B20-99BB-E80C5DDE901B}"/>
              </a:ext>
            </a:extLst>
          </p:cNvPr>
          <p:cNvSpPr/>
          <p:nvPr/>
        </p:nvSpPr>
        <p:spPr>
          <a:xfrm>
            <a:off x="4631546" y="1242000"/>
            <a:ext cx="2467877" cy="841959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8">
            <a:extLst>
              <a:ext uri="{FF2B5EF4-FFF2-40B4-BE49-F238E27FC236}">
                <a16:creationId xmlns:a16="http://schemas.microsoft.com/office/drawing/2014/main" id="{209E5E58-504A-4B20-99BB-E80C5DDE901B}"/>
              </a:ext>
            </a:extLst>
          </p:cNvPr>
          <p:cNvSpPr/>
          <p:nvPr/>
        </p:nvSpPr>
        <p:spPr>
          <a:xfrm>
            <a:off x="4649511" y="2241961"/>
            <a:ext cx="2420416" cy="695835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2">
            <a:extLst>
              <a:ext uri="{FF2B5EF4-FFF2-40B4-BE49-F238E27FC236}">
                <a16:creationId xmlns:a16="http://schemas.microsoft.com/office/drawing/2014/main" id="{F57A195C-8EF1-4419-B81A-CD67E0B9E011}"/>
              </a:ext>
            </a:extLst>
          </p:cNvPr>
          <p:cNvSpPr/>
          <p:nvPr/>
        </p:nvSpPr>
        <p:spPr>
          <a:xfrm>
            <a:off x="4638299" y="524378"/>
            <a:ext cx="7246122" cy="682605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1E9DC81-C973-4E99-AEA8-FDB1CEB5F3D0}"/>
              </a:ext>
            </a:extLst>
          </p:cNvPr>
          <p:cNvSpPr txBox="1"/>
          <p:nvPr/>
        </p:nvSpPr>
        <p:spPr>
          <a:xfrm>
            <a:off x="8776485" y="1250876"/>
            <a:ext cx="107451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revision (1)</a:t>
            </a:r>
            <a:endParaRPr kumimoji="1" lang="ja-JP" altLang="en-US" sz="14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6EB2F8B-37A3-46A4-A622-5CD565F58612}"/>
              </a:ext>
            </a:extLst>
          </p:cNvPr>
          <p:cNvSpPr txBox="1"/>
          <p:nvPr/>
        </p:nvSpPr>
        <p:spPr>
          <a:xfrm>
            <a:off x="6698871" y="1585376"/>
            <a:ext cx="10416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revision(2</a:t>
            </a: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  <a:endParaRPr lang="ja-JP" altLang="en-US" sz="14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186DB2-EE9B-495C-B337-F9BB9B98DD4A}"/>
              </a:ext>
            </a:extLst>
          </p:cNvPr>
          <p:cNvSpPr txBox="1"/>
          <p:nvPr/>
        </p:nvSpPr>
        <p:spPr>
          <a:xfrm>
            <a:off x="6710743" y="2186790"/>
            <a:ext cx="104163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revision (3)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四角形: 角を丸くする 8">
            <a:extLst>
              <a:ext uri="{FF2B5EF4-FFF2-40B4-BE49-F238E27FC236}">
                <a16:creationId xmlns:a16="http://schemas.microsoft.com/office/drawing/2014/main" id="{209E5E58-504A-4B20-99BB-E80C5DDE901B}"/>
              </a:ext>
            </a:extLst>
          </p:cNvPr>
          <p:cNvSpPr/>
          <p:nvPr/>
        </p:nvSpPr>
        <p:spPr>
          <a:xfrm>
            <a:off x="9502940" y="2849084"/>
            <a:ext cx="2353701" cy="468585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1E9DC81-C973-4E99-AEA8-FDB1CEB5F3D0}"/>
              </a:ext>
            </a:extLst>
          </p:cNvPr>
          <p:cNvSpPr txBox="1"/>
          <p:nvPr/>
        </p:nvSpPr>
        <p:spPr>
          <a:xfrm>
            <a:off x="8736959" y="2905175"/>
            <a:ext cx="115356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revision(4)</a:t>
            </a:r>
            <a:endParaRPr lang="ja-JP" altLang="en-US" sz="14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8" name="四角形: 角を丸くする 11">
            <a:extLst>
              <a:ext uri="{FF2B5EF4-FFF2-40B4-BE49-F238E27FC236}">
                <a16:creationId xmlns:a16="http://schemas.microsoft.com/office/drawing/2014/main" id="{5DC97FCA-B058-41DA-8C45-00B4936AE816}"/>
              </a:ext>
            </a:extLst>
          </p:cNvPr>
          <p:cNvSpPr/>
          <p:nvPr/>
        </p:nvSpPr>
        <p:spPr>
          <a:xfrm>
            <a:off x="7113967" y="3321279"/>
            <a:ext cx="2388973" cy="714776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1E9DC81-C973-4E99-AEA8-FDB1CEB5F3D0}"/>
              </a:ext>
            </a:extLst>
          </p:cNvPr>
          <p:cNvSpPr txBox="1"/>
          <p:nvPr/>
        </p:nvSpPr>
        <p:spPr>
          <a:xfrm>
            <a:off x="6678485" y="3212952"/>
            <a:ext cx="1073888" cy="3010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revision (5)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四角形: 角を丸くする 8">
            <a:extLst>
              <a:ext uri="{FF2B5EF4-FFF2-40B4-BE49-F238E27FC236}">
                <a16:creationId xmlns:a16="http://schemas.microsoft.com/office/drawing/2014/main" id="{209E5E58-504A-4B20-99BB-E80C5DDE901B}"/>
              </a:ext>
            </a:extLst>
          </p:cNvPr>
          <p:cNvSpPr/>
          <p:nvPr/>
        </p:nvSpPr>
        <p:spPr>
          <a:xfrm>
            <a:off x="342194" y="4064553"/>
            <a:ext cx="4297122" cy="1191318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1E9DC81-C973-4E99-AEA8-FDB1CEB5F3D0}"/>
              </a:ext>
            </a:extLst>
          </p:cNvPr>
          <p:cNvSpPr txBox="1"/>
          <p:nvPr/>
        </p:nvSpPr>
        <p:spPr>
          <a:xfrm>
            <a:off x="4208504" y="3910914"/>
            <a:ext cx="106952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revision (6)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42194" y="5396268"/>
            <a:ext cx="11566975" cy="1384995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Things to be taken into account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When the condition shown by the national government (2 new positive cases per 100,000 persons for the last 1 week) is met, 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Osaka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coronavirus control headquarters will decide if the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Warning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(yellow) light should be turned on or not. This is because the 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early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detection of “sign of infection spread” might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be delayed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due to the ease of the caution criteria.</a:t>
            </a:r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If the national government declares a state of emergency, the Osaka coronavirus control headquarters meeting will decide if 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“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a state of emergency (red)” light should be turned on or not.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90687" y="427256"/>
            <a:ext cx="331225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the residents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80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0111"/>
            <a:ext cx="12192000" cy="6457889"/>
          </a:xfrm>
          <a:prstGeom prst="rect">
            <a:avLst/>
          </a:prstGeom>
        </p:spPr>
      </p:pic>
      <p:cxnSp>
        <p:nvCxnSpPr>
          <p:cNvPr id="28" name="直線コネクタ 27"/>
          <p:cNvCxnSpPr/>
          <p:nvPr/>
        </p:nvCxnSpPr>
        <p:spPr>
          <a:xfrm>
            <a:off x="498329" y="5189300"/>
            <a:ext cx="11195342" cy="23129"/>
          </a:xfrm>
          <a:prstGeom prst="line">
            <a:avLst/>
          </a:prstGeom>
          <a:ln w="158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2"/>
            <a:ext cx="12192000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Monitoring Point 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en-US" altLang="ja-JP" sz="2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Increasing rate of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7 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day- moving average of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cases with unknown 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transmission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route 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the new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positive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cases</a:t>
            </a:r>
            <a:r>
              <a:rPr lang="ja-JP" altLang="en-US" sz="2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from the previous week </a:t>
            </a:r>
            <a:r>
              <a:rPr lang="ja-JP" altLang="en-US" sz="2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②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7 day- moving average of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cases with unknown </a:t>
            </a:r>
            <a:r>
              <a:rPr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transmission </a:t>
            </a:r>
            <a:r>
              <a:rPr lang="en-US" altLang="ja-JP" sz="2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route</a:t>
            </a:r>
            <a:endParaRPr lang="ja-JP" alt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2A32914-A631-4E90-B018-69368C45F127}"/>
              </a:ext>
            </a:extLst>
          </p:cNvPr>
          <p:cNvSpPr txBox="1"/>
          <p:nvPr/>
        </p:nvSpPr>
        <p:spPr>
          <a:xfrm>
            <a:off x="11931444" y="6570085"/>
            <a:ext cx="42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18" name="角丸四角形吹き出し 7">
            <a:extLst>
              <a:ext uri="{FF2B5EF4-FFF2-40B4-BE49-F238E27FC236}">
                <a16:creationId xmlns:a16="http://schemas.microsoft.com/office/drawing/2014/main" id="{910C90C4-6B4A-47E1-B26A-34AA59620AB2}"/>
              </a:ext>
            </a:extLst>
          </p:cNvPr>
          <p:cNvSpPr/>
          <p:nvPr/>
        </p:nvSpPr>
        <p:spPr>
          <a:xfrm>
            <a:off x="1976766" y="3822660"/>
            <a:ext cx="3066288" cy="720436"/>
          </a:xfrm>
          <a:prstGeom prst="wedgeRoundRectCallout">
            <a:avLst>
              <a:gd name="adj1" fmla="val -37680"/>
              <a:gd name="adj2" fmla="val 7880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Caution criterion:</a:t>
            </a:r>
            <a:r>
              <a:rPr lang="ja-JP" altLang="en-US" sz="1200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10 and more cases with unknown transmission route</a:t>
            </a:r>
            <a:endParaRPr lang="en-US" altLang="ja-JP" sz="12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Lifting criterion: Less than 10 cases with unknown transmission </a:t>
            </a:r>
            <a:r>
              <a:rPr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route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7708606" y="3721396"/>
            <a:ext cx="1796902" cy="821700"/>
          </a:xfrm>
          <a:prstGeom prst="wedgeRoundRectCallout">
            <a:avLst>
              <a:gd name="adj1" fmla="val -3786"/>
              <a:gd name="adj2" fmla="val 12876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Caution criterion:</a:t>
            </a:r>
            <a:endParaRPr lang="en-US" altLang="ja-JP" sz="12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 and more increase rate from the previous week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498329" y="4741846"/>
            <a:ext cx="11195342" cy="23129"/>
          </a:xfrm>
          <a:prstGeom prst="line">
            <a:avLst/>
          </a:prstGeom>
          <a:ln w="158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5292219" y="3883352"/>
            <a:ext cx="216722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The number of cases with unknown transmission route on May 2: 9.29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76605" y="6182172"/>
            <a:ext cx="243102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7 day-moving average of cases with unknown transmission route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84488" y="6130231"/>
            <a:ext cx="3962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The increasing rate of 7 day- moving average of cases with unknown transmission route</a:t>
            </a:r>
          </a:p>
          <a:p>
            <a:r>
              <a:rPr lang="en-US" altLang="ja-JP" sz="1200" dirty="0"/>
              <a:t>from the previous week</a:t>
            </a:r>
          </a:p>
        </p:txBody>
      </p:sp>
    </p:spTree>
    <p:extLst>
      <p:ext uri="{BB962C8B-B14F-4D97-AF65-F5344CB8AC3E}">
        <p14:creationId xmlns:p14="http://schemas.microsoft.com/office/powerpoint/2010/main" val="624000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666"/>
            <a:ext cx="12192000" cy="639633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Monitoring Point 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③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Total number of new positive cases for 7 days</a:t>
            </a:r>
            <a:endParaRPr lang="ja-JP" altLang="en-US" sz="24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A32914-A631-4E90-B018-69368C45F127}"/>
              </a:ext>
            </a:extLst>
          </p:cNvPr>
          <p:cNvSpPr txBox="1"/>
          <p:nvPr/>
        </p:nvSpPr>
        <p:spPr>
          <a:xfrm>
            <a:off x="11805372" y="6488668"/>
            <a:ext cx="77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5</a:t>
            </a:r>
            <a:endParaRPr kumimoji="1" lang="ja-JP" altLang="en-US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613182" y="3294365"/>
            <a:ext cx="1916826" cy="810508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70 cases in latter 3 days</a:t>
            </a:r>
          </a:p>
          <a:p>
            <a:r>
              <a:rPr lang="ja-JP" altLang="en-US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March 30: </a:t>
            </a:r>
            <a:r>
              <a:rPr lang="ja-JP" altLang="en-US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8</a:t>
            </a:r>
          </a:p>
          <a:p>
            <a:r>
              <a:rPr lang="ja-JP" altLang="en-US" sz="1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March 31:</a:t>
            </a:r>
            <a:r>
              <a:rPr lang="en-US" altLang="ja-JP" sz="1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28</a:t>
            </a:r>
          </a:p>
          <a:p>
            <a:r>
              <a:rPr lang="ja-JP" altLang="en-US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</a:t>
            </a:r>
            <a:r>
              <a:rPr lang="en-US" altLang="ja-JP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April 1: 34</a:t>
            </a:r>
            <a:endParaRPr lang="ja-JP" altLang="en-US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" name="角丸四角形吹き出し 7">
            <a:extLst>
              <a:ext uri="{FF2B5EF4-FFF2-40B4-BE49-F238E27FC236}">
                <a16:creationId xmlns:a16="http://schemas.microsoft.com/office/drawing/2014/main" id="{910C90C4-6B4A-47E1-B26A-34AA59620AB2}"/>
              </a:ext>
            </a:extLst>
          </p:cNvPr>
          <p:cNvSpPr/>
          <p:nvPr/>
        </p:nvSpPr>
        <p:spPr>
          <a:xfrm>
            <a:off x="7435457" y="3463470"/>
            <a:ext cx="3578907" cy="720436"/>
          </a:xfrm>
          <a:prstGeom prst="wedgeRoundRectCallout">
            <a:avLst>
              <a:gd name="adj1" fmla="val -35599"/>
              <a:gd name="adj2" fmla="val 6994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Caution </a:t>
            </a:r>
            <a:r>
              <a:rPr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criterion:120 and more </a:t>
            </a: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new positive cases for 7 </a:t>
            </a:r>
            <a:r>
              <a:rPr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days in total, at the same time, the half and more of them occur in the latter 3 days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7818" y="6211669"/>
            <a:ext cx="6414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</a:p>
          <a:p>
            <a:r>
              <a:rPr kumimoji="1" lang="en-US" altLang="ja-JP" sz="1200" dirty="0" smtClean="0"/>
              <a:t>3</a:t>
            </a:r>
            <a:r>
              <a:rPr kumimoji="1" lang="ja-JP" altLang="en-US" sz="1200" dirty="0" smtClean="0"/>
              <a:t>月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日＝</a:t>
            </a:r>
            <a:r>
              <a:rPr kumimoji="1" lang="en-US" altLang="ja-JP" sz="1200" dirty="0" smtClean="0"/>
              <a:t>March1</a:t>
            </a:r>
            <a:r>
              <a:rPr kumimoji="1" lang="ja-JP" altLang="en-US" sz="1200" dirty="0" smtClean="0"/>
              <a:t>　</a:t>
            </a:r>
            <a:r>
              <a:rPr lang="en-US" altLang="ja-JP" sz="1200" dirty="0" smtClean="0"/>
              <a:t>4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日＝</a:t>
            </a:r>
            <a:r>
              <a:rPr lang="en-US" altLang="ja-JP" sz="1200" dirty="0" smtClean="0"/>
              <a:t>April1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5</a:t>
            </a:r>
            <a:r>
              <a:rPr lang="ja-JP" altLang="en-US" sz="1200" dirty="0" smtClean="0"/>
              <a:t>月</a:t>
            </a:r>
            <a:r>
              <a:rPr lang="en-US" altLang="ja-JP" sz="1200" dirty="0"/>
              <a:t>1</a:t>
            </a:r>
            <a:r>
              <a:rPr lang="ja-JP" altLang="en-US" sz="1200" dirty="0" smtClean="0"/>
              <a:t>日</a:t>
            </a:r>
            <a:r>
              <a:rPr lang="ja-JP" altLang="en-US" sz="1200" dirty="0" smtClean="0"/>
              <a:t>＝</a:t>
            </a:r>
            <a:r>
              <a:rPr lang="en-US" altLang="ja-JP" sz="1200" dirty="0" smtClean="0"/>
              <a:t>May1</a:t>
            </a:r>
            <a:r>
              <a:rPr lang="ja-JP" altLang="en-US" sz="1200" dirty="0" smtClean="0"/>
              <a:t>　</a:t>
            </a:r>
            <a:r>
              <a:rPr kumimoji="1" lang="en-US" altLang="ja-JP" sz="1200" dirty="0" smtClean="0"/>
              <a:t>6</a:t>
            </a:r>
            <a:r>
              <a:rPr kumimoji="1" lang="ja-JP" altLang="en-US" sz="1200" dirty="0" smtClean="0"/>
              <a:t>月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日＝</a:t>
            </a:r>
            <a:r>
              <a:rPr kumimoji="1" lang="en-US" altLang="ja-JP" sz="1200" dirty="0" smtClean="0"/>
              <a:t>June1</a:t>
            </a:r>
            <a:r>
              <a:rPr kumimoji="1" lang="ja-JP" altLang="en-US" sz="1200" dirty="0" smtClean="0"/>
              <a:t>　</a:t>
            </a:r>
            <a:r>
              <a:rPr lang="en-US" altLang="ja-JP" sz="1200" dirty="0" smtClean="0"/>
              <a:t>7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日＝</a:t>
            </a:r>
            <a:r>
              <a:rPr lang="en-US" altLang="ja-JP" sz="1200" dirty="0" smtClean="0"/>
              <a:t>July1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5426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666"/>
            <a:ext cx="12122727" cy="639633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Monitoring Point 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④</a:t>
            </a:r>
            <a:r>
              <a:rPr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24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Number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of new positive cases per 100,000 </a:t>
            </a:r>
            <a:r>
              <a:rPr lang="en-US" altLang="ja-JP" sz="24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persons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for the last </a:t>
            </a:r>
            <a:endParaRPr lang="en-US" altLang="ja-JP" sz="2400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24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1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week </a:t>
            </a:r>
            <a:endParaRPr lang="ja-JP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821B59-E212-4573-962F-7E64018C7C8E}"/>
              </a:ext>
            </a:extLst>
          </p:cNvPr>
          <p:cNvSpPr txBox="1"/>
          <p:nvPr/>
        </p:nvSpPr>
        <p:spPr>
          <a:xfrm>
            <a:off x="11899301" y="6385738"/>
            <a:ext cx="675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6</a:t>
            </a:r>
            <a:endParaRPr kumimoji="1" lang="ja-JP" altLang="en-US" dirty="0"/>
          </a:p>
        </p:txBody>
      </p:sp>
      <p:sp>
        <p:nvSpPr>
          <p:cNvPr id="8" name="テキスト ボックス 2"/>
          <p:cNvSpPr txBox="1"/>
          <p:nvPr/>
        </p:nvSpPr>
        <p:spPr>
          <a:xfrm>
            <a:off x="7872974" y="2777760"/>
            <a:ext cx="3832364" cy="91443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【Reference】2.5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Number of new positive cases per </a:t>
            </a:r>
          </a:p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100,000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persons for the last 1 week):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Base date to request for social cooperation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Informed by the Ministry of Health, </a:t>
            </a:r>
            <a:r>
              <a:rPr lang="en-US" altLang="ja-JP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Labour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and </a:t>
            </a:r>
          </a:p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Welfare on June 19, 2020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681222" y="3682893"/>
            <a:ext cx="11427650" cy="93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角丸四角形吹き出し 6"/>
          <p:cNvSpPr/>
          <p:nvPr/>
        </p:nvSpPr>
        <p:spPr>
          <a:xfrm>
            <a:off x="8553812" y="4139753"/>
            <a:ext cx="3151526" cy="543439"/>
          </a:xfrm>
          <a:prstGeom prst="wedgeRoundRectCallout">
            <a:avLst>
              <a:gd name="adj1" fmla="val -26629"/>
              <a:gd name="adj2" fmla="val 11234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Lifting criterion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Number of new positive cases per 100,000 persons: Less than 0.5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7818" y="6211669"/>
            <a:ext cx="6414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</a:p>
          <a:p>
            <a:r>
              <a:rPr kumimoji="1" lang="en-US" altLang="ja-JP" sz="1200" dirty="0" smtClean="0"/>
              <a:t>3</a:t>
            </a:r>
            <a:r>
              <a:rPr kumimoji="1" lang="ja-JP" altLang="en-US" sz="1200" dirty="0" smtClean="0"/>
              <a:t>月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日＝</a:t>
            </a:r>
            <a:r>
              <a:rPr kumimoji="1" lang="en-US" altLang="ja-JP" sz="1200" dirty="0" smtClean="0"/>
              <a:t>March1</a:t>
            </a:r>
            <a:r>
              <a:rPr kumimoji="1" lang="ja-JP" altLang="en-US" sz="1200" dirty="0" smtClean="0"/>
              <a:t>　</a:t>
            </a:r>
            <a:r>
              <a:rPr lang="en-US" altLang="ja-JP" sz="1200" dirty="0" smtClean="0"/>
              <a:t>4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日＝</a:t>
            </a:r>
            <a:r>
              <a:rPr lang="en-US" altLang="ja-JP" sz="1200" dirty="0" smtClean="0"/>
              <a:t>April1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5</a:t>
            </a:r>
            <a:r>
              <a:rPr lang="ja-JP" altLang="en-US" sz="1200" dirty="0" smtClean="0"/>
              <a:t>月</a:t>
            </a:r>
            <a:r>
              <a:rPr lang="en-US" altLang="ja-JP" sz="1200" dirty="0"/>
              <a:t>1</a:t>
            </a:r>
            <a:r>
              <a:rPr lang="ja-JP" altLang="en-US" sz="1200" dirty="0" smtClean="0"/>
              <a:t>日</a:t>
            </a:r>
            <a:r>
              <a:rPr lang="ja-JP" altLang="en-US" sz="1200" dirty="0" smtClean="0"/>
              <a:t>＝</a:t>
            </a:r>
            <a:r>
              <a:rPr lang="en-US" altLang="ja-JP" sz="1200" dirty="0" smtClean="0"/>
              <a:t>May1</a:t>
            </a:r>
            <a:r>
              <a:rPr lang="ja-JP" altLang="en-US" sz="1200" dirty="0" smtClean="0"/>
              <a:t>　</a:t>
            </a:r>
            <a:r>
              <a:rPr kumimoji="1" lang="en-US" altLang="ja-JP" sz="1200" dirty="0" smtClean="0"/>
              <a:t>6</a:t>
            </a:r>
            <a:r>
              <a:rPr kumimoji="1" lang="ja-JP" altLang="en-US" sz="1200" dirty="0" smtClean="0"/>
              <a:t>月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日＝</a:t>
            </a:r>
            <a:r>
              <a:rPr kumimoji="1" lang="en-US" altLang="ja-JP" sz="1200" dirty="0" smtClean="0"/>
              <a:t>June1</a:t>
            </a:r>
            <a:r>
              <a:rPr kumimoji="1" lang="ja-JP" altLang="en-US" sz="1200" dirty="0" smtClean="0"/>
              <a:t>　</a:t>
            </a:r>
            <a:r>
              <a:rPr lang="en-US" altLang="ja-JP" sz="1200" dirty="0" smtClean="0"/>
              <a:t>7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日＝</a:t>
            </a:r>
            <a:r>
              <a:rPr lang="en-US" altLang="ja-JP" sz="1200" dirty="0" smtClean="0"/>
              <a:t>July1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19947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Monitoring Point 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⑤　</a:t>
            </a:r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Occupancy rate of hospital beds for severe symptom patients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19E579-44CD-48A7-ADBD-A14A59747DBB}"/>
              </a:ext>
            </a:extLst>
          </p:cNvPr>
          <p:cNvSpPr txBox="1"/>
          <p:nvPr/>
        </p:nvSpPr>
        <p:spPr>
          <a:xfrm>
            <a:off x="11838125" y="6488668"/>
            <a:ext cx="5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7</a:t>
            </a:r>
            <a:endParaRPr kumimoji="1" lang="en-US" altLang="ja-JP" dirty="0"/>
          </a:p>
        </p:txBody>
      </p:sp>
      <p:sp>
        <p:nvSpPr>
          <p:cNvPr id="9" name="楕円 8"/>
          <p:cNvSpPr/>
          <p:nvPr/>
        </p:nvSpPr>
        <p:spPr>
          <a:xfrm>
            <a:off x="203338" y="3280856"/>
            <a:ext cx="760671" cy="38862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吹き出し 13"/>
          <p:cNvSpPr/>
          <p:nvPr/>
        </p:nvSpPr>
        <p:spPr>
          <a:xfrm>
            <a:off x="8246597" y="2866435"/>
            <a:ext cx="2185875" cy="482796"/>
          </a:xfrm>
          <a:prstGeom prst="wedgeRoundRectCallout">
            <a:avLst>
              <a:gd name="adj1" fmla="val -43716"/>
              <a:gd name="adj2" fmla="val 6891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解除の基準　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％未満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43" y="461666"/>
            <a:ext cx="11918713" cy="585600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8148721" y="923331"/>
            <a:ext cx="380499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Occupancy rate of hospital beds</a:t>
            </a:r>
            <a:endParaRPr lang="ja-JP" altLang="ja-JP" dirty="0"/>
          </a:p>
        </p:txBody>
      </p:sp>
      <p:sp>
        <p:nvSpPr>
          <p:cNvPr id="3" name="四角形吹き出し 2"/>
          <p:cNvSpPr/>
          <p:nvPr/>
        </p:nvSpPr>
        <p:spPr>
          <a:xfrm>
            <a:off x="2122153" y="1107997"/>
            <a:ext cx="3865692" cy="947930"/>
          </a:xfrm>
          <a:prstGeom prst="wedgeRectCallout">
            <a:avLst>
              <a:gd name="adj1" fmla="val -59011"/>
              <a:gd name="adj2" fmla="val 35444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tx1"/>
                </a:solidFill>
              </a:rPr>
              <a:t>The beds other than reserved ones were also used for severe symptom patients on April 9 when the occupancy rate of beds surpassed 100%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四角形吹き出し 9"/>
          <p:cNvSpPr/>
          <p:nvPr/>
        </p:nvSpPr>
        <p:spPr>
          <a:xfrm>
            <a:off x="8148721" y="2713739"/>
            <a:ext cx="2813641" cy="660854"/>
          </a:xfrm>
          <a:prstGeom prst="wedgeRectCallout">
            <a:avLst>
              <a:gd name="adj1" fmla="val -49052"/>
              <a:gd name="adj2" fmla="val 64456"/>
            </a:avLst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tx1"/>
                </a:solidFill>
              </a:rPr>
              <a:t>Lifting criterion: Less than 60%</a:t>
            </a:r>
            <a:endParaRPr lang="ja-JP" altLang="ja-JP" sz="14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7818" y="6211669"/>
            <a:ext cx="6414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</a:p>
          <a:p>
            <a:r>
              <a:rPr kumimoji="1" lang="en-US" altLang="ja-JP" sz="1200" dirty="0" smtClean="0"/>
              <a:t>3</a:t>
            </a:r>
            <a:r>
              <a:rPr kumimoji="1" lang="ja-JP" altLang="en-US" sz="1200" dirty="0" smtClean="0"/>
              <a:t>月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日＝</a:t>
            </a:r>
            <a:r>
              <a:rPr kumimoji="1" lang="en-US" altLang="ja-JP" sz="1200" dirty="0" smtClean="0"/>
              <a:t>March1</a:t>
            </a:r>
            <a:r>
              <a:rPr kumimoji="1" lang="ja-JP" altLang="en-US" sz="1200" dirty="0" smtClean="0"/>
              <a:t>　</a:t>
            </a:r>
            <a:r>
              <a:rPr lang="en-US" altLang="ja-JP" sz="1200" dirty="0" smtClean="0"/>
              <a:t>4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日＝</a:t>
            </a:r>
            <a:r>
              <a:rPr lang="en-US" altLang="ja-JP" sz="1200" dirty="0" smtClean="0"/>
              <a:t>April1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5</a:t>
            </a:r>
            <a:r>
              <a:rPr lang="ja-JP" altLang="en-US" sz="1200" dirty="0" smtClean="0"/>
              <a:t>月</a:t>
            </a:r>
            <a:r>
              <a:rPr lang="en-US" altLang="ja-JP" sz="1200" dirty="0"/>
              <a:t>1</a:t>
            </a:r>
            <a:r>
              <a:rPr lang="ja-JP" altLang="en-US" sz="1200" dirty="0" smtClean="0"/>
              <a:t>日</a:t>
            </a:r>
            <a:r>
              <a:rPr lang="ja-JP" altLang="en-US" sz="1200" dirty="0" smtClean="0"/>
              <a:t>＝</a:t>
            </a:r>
            <a:r>
              <a:rPr lang="en-US" altLang="ja-JP" sz="1200" dirty="0" smtClean="0"/>
              <a:t>May1</a:t>
            </a:r>
            <a:r>
              <a:rPr lang="ja-JP" altLang="en-US" sz="1200" dirty="0" smtClean="0"/>
              <a:t>　</a:t>
            </a:r>
            <a:r>
              <a:rPr kumimoji="1" lang="en-US" altLang="ja-JP" sz="1200" dirty="0" smtClean="0"/>
              <a:t>6</a:t>
            </a:r>
            <a:r>
              <a:rPr kumimoji="1" lang="ja-JP" altLang="en-US" sz="1200" dirty="0" smtClean="0"/>
              <a:t>月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日＝</a:t>
            </a:r>
            <a:r>
              <a:rPr kumimoji="1" lang="en-US" altLang="ja-JP" sz="1200" dirty="0" smtClean="0"/>
              <a:t>June1</a:t>
            </a:r>
            <a:r>
              <a:rPr kumimoji="1" lang="ja-JP" altLang="en-US" sz="1200" dirty="0" smtClean="0"/>
              <a:t>　</a:t>
            </a:r>
            <a:r>
              <a:rPr lang="en-US" altLang="ja-JP" sz="1200" dirty="0" smtClean="0"/>
              <a:t>7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日＝</a:t>
            </a:r>
            <a:r>
              <a:rPr lang="en-US" altLang="ja-JP" sz="1200" dirty="0" smtClean="0"/>
              <a:t>July1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457795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435935" y="6214359"/>
            <a:ext cx="10976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Expected occupancy rate of hospital beds is to be surpass 70% after 25 days from the day when the caution criterion was met, </a:t>
            </a:r>
            <a:endParaRPr lang="en-US" altLang="ja-JP" sz="1400" b="1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en-US" altLang="ja-JP" sz="14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but </a:t>
            </a:r>
            <a:r>
              <a:rPr lang="en-US" altLang="ja-JP" sz="14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not to be surpass 100%.</a:t>
            </a:r>
            <a:endParaRPr kumimoji="1" lang="ja-JP" altLang="en-US" sz="14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696754" y="6405620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8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823265" y="1980606"/>
            <a:ext cx="10256042" cy="4381236"/>
            <a:chOff x="-654474" y="2810415"/>
            <a:chExt cx="7492952" cy="4717073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87286" y="6874884"/>
              <a:ext cx="258587" cy="5560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０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2598778" y="6821752"/>
              <a:ext cx="363818" cy="7057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5183551" y="6807886"/>
              <a:ext cx="363818" cy="7057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40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6572677" y="6794018"/>
              <a:ext cx="265801" cy="71776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50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線吹き出し 1 (枠付き) 8"/>
            <p:cNvSpPr/>
            <p:nvPr/>
          </p:nvSpPr>
          <p:spPr>
            <a:xfrm>
              <a:off x="-654474" y="2810415"/>
              <a:ext cx="726373" cy="395025"/>
            </a:xfrm>
            <a:prstGeom prst="borderCallout1">
              <a:avLst>
                <a:gd name="adj1" fmla="val 48209"/>
                <a:gd name="adj2" fmla="val 100878"/>
                <a:gd name="adj3" fmla="val 47824"/>
                <a:gd name="adj4" fmla="val 1106219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100%</a:t>
              </a:r>
            </a:p>
            <a:p>
              <a:pPr algn="ctr"/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215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線吹き出し 1 (枠付き) 9"/>
            <p:cNvSpPr/>
            <p:nvPr/>
          </p:nvSpPr>
          <p:spPr>
            <a:xfrm>
              <a:off x="-654474" y="3857728"/>
              <a:ext cx="726372" cy="350058"/>
            </a:xfrm>
            <a:prstGeom prst="borderCallout1">
              <a:avLst>
                <a:gd name="adj1" fmla="val 48209"/>
                <a:gd name="adj2" fmla="val 100878"/>
                <a:gd name="adj3" fmla="val 48048"/>
                <a:gd name="adj4" fmla="val 1106438"/>
              </a:avLst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70%</a:t>
              </a:r>
            </a:p>
            <a:p>
              <a:pPr algn="ctr"/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151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4706216" y="406962"/>
            <a:ext cx="5683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-Partly revised from the Osaka coronavirus control headquarters material issued on June 12, 2020</a:t>
            </a:r>
            <a:endParaRPr kumimoji="1" lang="ja-JP" alt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06216" y="812300"/>
            <a:ext cx="6373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-Provisional </a:t>
            </a:r>
            <a:r>
              <a:rPr lang="en-US" altLang="ja-JP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number of hospitalized patients was calculated by </a:t>
            </a:r>
            <a:r>
              <a:rPr lang="en-US" altLang="ja-JP" sz="12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applying situation of infection cases in </a:t>
            </a:r>
            <a:r>
              <a:rPr lang="en-US" altLang="ja-JP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Osaka (starting on March 27) </a:t>
            </a:r>
            <a:r>
              <a:rPr lang="en-US" altLang="ja-JP" sz="12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 </a:t>
            </a:r>
            <a:r>
              <a:rPr lang="en-US" altLang="ja-JP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 </a:t>
            </a:r>
            <a:r>
              <a:rPr lang="en-US" altLang="ja-JP" sz="12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spread situation in </a:t>
            </a:r>
            <a:r>
              <a:rPr lang="en-US" altLang="ja-JP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Tokyo</a:t>
            </a:r>
            <a:endParaRPr lang="ja-JP" alt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【Reference】 Monitoring Point </a:t>
            </a:r>
            <a:r>
              <a:rPr lang="ja-JP" altLang="en-US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⑤</a:t>
            </a: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Occupancy rate of hospital beds for severe symptom patients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5" y="1143945"/>
            <a:ext cx="11753850" cy="5229225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1042340" y="1210076"/>
            <a:ext cx="1114966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The expected number of severe symptom patients and the occupancy rate of hospital beds based on the provisional number of hospitalized patients with severe symptoms </a:t>
            </a:r>
            <a:endParaRPr lang="ja-JP" altLang="ja-JP" sz="1600" b="1" dirty="0"/>
          </a:p>
        </p:txBody>
      </p:sp>
      <p:sp>
        <p:nvSpPr>
          <p:cNvPr id="19" name="角丸四角形吹き出し 18"/>
          <p:cNvSpPr/>
          <p:nvPr/>
        </p:nvSpPr>
        <p:spPr>
          <a:xfrm>
            <a:off x="7892761" y="1605564"/>
            <a:ext cx="2604203" cy="402782"/>
          </a:xfrm>
          <a:prstGeom prst="wedgeRoundRectCallout">
            <a:avLst>
              <a:gd name="adj1" fmla="val -31209"/>
              <a:gd name="adj2" fmla="val 15778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>
                <a:solidFill>
                  <a:schemeClr val="tx1"/>
                </a:solidFill>
              </a:rPr>
              <a:t>After 36 days: 194 cases (90%)</a:t>
            </a:r>
            <a:endParaRPr lang="ja-JP" altLang="ja-JP" sz="1200" dirty="0">
              <a:solidFill>
                <a:schemeClr val="tx1"/>
              </a:solidFill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3766592" y="2548835"/>
            <a:ext cx="2604203" cy="402782"/>
          </a:xfrm>
          <a:prstGeom prst="wedgeRoundRectCallout">
            <a:avLst>
              <a:gd name="adj1" fmla="val 37317"/>
              <a:gd name="adj2" fmla="val 6990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>
                <a:solidFill>
                  <a:schemeClr val="tx1"/>
                </a:solidFill>
              </a:rPr>
              <a:t>After 23 days: 151 cases (70%)</a:t>
            </a:r>
            <a:endParaRPr lang="ja-JP" altLang="ja-JP" sz="1200" dirty="0">
              <a:solidFill>
                <a:schemeClr val="tx1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9253099" y="2313160"/>
            <a:ext cx="2516115" cy="402782"/>
          </a:xfrm>
          <a:prstGeom prst="wedgeRoundRectCallout">
            <a:avLst>
              <a:gd name="adj1" fmla="val 1726"/>
              <a:gd name="adj2" fmla="val 12849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>
                <a:solidFill>
                  <a:schemeClr val="tx1"/>
                </a:solidFill>
              </a:rPr>
              <a:t>After 48 days: 153 cases (71%)</a:t>
            </a:r>
            <a:endParaRPr lang="ja-JP" altLang="ja-JP" sz="1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08517" y="1843898"/>
            <a:ext cx="1574094" cy="604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100" dirty="0" smtClean="0">
                <a:solidFill>
                  <a:schemeClr val="tx1"/>
                </a:solidFill>
              </a:rPr>
              <a:t>Occupancy rate 100%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</a:rPr>
              <a:t>215 beds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08517" y="2868393"/>
            <a:ext cx="1574094" cy="604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100" dirty="0" smtClean="0">
                <a:solidFill>
                  <a:schemeClr val="tx1"/>
                </a:solidFill>
              </a:rPr>
              <a:t>Occupancy rate 70%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</a:rPr>
              <a:t>151 beds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9075" y="5800028"/>
            <a:ext cx="1376489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/>
              <a:t>After X</a:t>
            </a:r>
            <a:r>
              <a:rPr lang="en-US" altLang="ja-JP" sz="1400" dirty="0" smtClean="0"/>
              <a:t> </a:t>
            </a:r>
            <a:r>
              <a:rPr lang="en-US" altLang="ja-JP" sz="1400" dirty="0"/>
              <a:t>days</a:t>
            </a:r>
            <a:endParaRPr kumimoji="1" lang="ja-JP" altLang="en-US" sz="1400" dirty="0"/>
          </a:p>
        </p:txBody>
      </p:sp>
      <p:cxnSp>
        <p:nvCxnSpPr>
          <p:cNvPr id="18" name="直線コネクタ 17"/>
          <p:cNvCxnSpPr>
            <a:stCxn id="12" idx="3"/>
          </p:cNvCxnSpPr>
          <p:nvPr/>
        </p:nvCxnSpPr>
        <p:spPr>
          <a:xfrm>
            <a:off x="1595564" y="5953917"/>
            <a:ext cx="236828" cy="64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23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1789</Words>
  <PresentationFormat>ワイド画面</PresentationFormat>
  <Paragraphs>187</Paragraphs>
  <Slides>11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Meiryo UI</vt:lpstr>
      <vt:lpstr>游ゴシック</vt:lpstr>
      <vt:lpstr>游ゴシック Light</vt:lpstr>
      <vt:lpstr>Arial</vt:lpstr>
      <vt:lpstr>Office テーマ</vt:lpstr>
      <vt:lpstr>July 3, 2020  Department of Public Health and Medical Affairs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2020-07-03T09:50:33Z</dcterms:created>
  <dcterms:modified xsi:type="dcterms:W3CDTF">2020-07-30T02:45:59Z</dcterms:modified>
</cp:coreProperties>
</file>