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3"/>
  </p:handoutMasterIdLst>
  <p:sldIdLst>
    <p:sldId id="257" r:id="rId2"/>
  </p:sldIdLst>
  <p:sldSz cx="7559675" cy="1069181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8423"/>
    <a:srgbClr val="00FF00"/>
    <a:srgbClr val="FFFF99"/>
    <a:srgbClr val="FFFFFF"/>
    <a:srgbClr val="00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2101" autoAdjust="0"/>
  </p:normalViewPr>
  <p:slideViewPr>
    <p:cSldViewPr snapToGrid="0">
      <p:cViewPr varScale="1">
        <p:scale>
          <a:sx n="44" d="100"/>
          <a:sy n="44" d="100"/>
        </p:scale>
        <p:origin x="23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9190" cy="498662"/>
          </a:xfrm>
          <a:prstGeom prst="rect">
            <a:avLst/>
          </a:prstGeom>
        </p:spPr>
        <p:txBody>
          <a:bodyPr vert="horz" lIns="93221" tIns="46610" rIns="93221" bIns="4661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385" y="0"/>
            <a:ext cx="2949190" cy="498662"/>
          </a:xfrm>
          <a:prstGeom prst="rect">
            <a:avLst/>
          </a:prstGeom>
        </p:spPr>
        <p:txBody>
          <a:bodyPr vert="horz" lIns="93221" tIns="46610" rIns="93221" bIns="46610" rtlCol="0"/>
          <a:lstStyle>
            <a:lvl1pPr algn="r">
              <a:defRPr sz="1200"/>
            </a:lvl1pPr>
          </a:lstStyle>
          <a:p>
            <a:fld id="{E1DABC65-6ABA-4340-B48E-B25432BBE7A8}" type="datetimeFigureOut">
              <a:rPr kumimoji="1" lang="ja-JP" altLang="en-US" smtClean="0"/>
              <a:t>2021/10/19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" y="9440676"/>
            <a:ext cx="2949190" cy="498662"/>
          </a:xfrm>
          <a:prstGeom prst="rect">
            <a:avLst/>
          </a:prstGeom>
        </p:spPr>
        <p:txBody>
          <a:bodyPr vert="horz" lIns="93221" tIns="46610" rIns="93221" bIns="4661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385" y="9440676"/>
            <a:ext cx="2949190" cy="498662"/>
          </a:xfrm>
          <a:prstGeom prst="rect">
            <a:avLst/>
          </a:prstGeom>
        </p:spPr>
        <p:txBody>
          <a:bodyPr vert="horz" lIns="93221" tIns="46610" rIns="93221" bIns="46610" rtlCol="0" anchor="b"/>
          <a:lstStyle>
            <a:lvl1pPr algn="r">
              <a:defRPr sz="1200"/>
            </a:lvl1pPr>
          </a:lstStyle>
          <a:p>
            <a:fld id="{500DB11B-9841-42E4-9F73-6DB5D64C0C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6752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522B7-5347-41FE-8340-EE55B9B2AD91}" type="datetimeFigureOut">
              <a:rPr kumimoji="1" lang="ja-JP" altLang="en-US" smtClean="0"/>
              <a:t>2021/10/19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785C6-5263-450E-A569-F261DC37B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1449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522B7-5347-41FE-8340-EE55B9B2AD91}" type="datetimeFigureOut">
              <a:rPr kumimoji="1" lang="ja-JP" altLang="en-US" smtClean="0"/>
              <a:t>2021/10/19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785C6-5263-450E-A569-F261DC37B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6501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522B7-5347-41FE-8340-EE55B9B2AD91}" type="datetimeFigureOut">
              <a:rPr kumimoji="1" lang="ja-JP" altLang="en-US" smtClean="0"/>
              <a:t>2021/10/19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785C6-5263-450E-A569-F261DC37B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8746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522B7-5347-41FE-8340-EE55B9B2AD91}" type="datetimeFigureOut">
              <a:rPr kumimoji="1" lang="ja-JP" altLang="en-US" smtClean="0"/>
              <a:t>2021/10/19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785C6-5263-450E-A569-F261DC37B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5259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522B7-5347-41FE-8340-EE55B9B2AD91}" type="datetimeFigureOut">
              <a:rPr kumimoji="1" lang="ja-JP" altLang="en-US" smtClean="0"/>
              <a:t>2021/10/19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785C6-5263-450E-A569-F261DC37B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2799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522B7-5347-41FE-8340-EE55B9B2AD91}" type="datetimeFigureOut">
              <a:rPr kumimoji="1" lang="ja-JP" altLang="en-US" smtClean="0"/>
              <a:t>2021/10/19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785C6-5263-450E-A569-F261DC37B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952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522B7-5347-41FE-8340-EE55B9B2AD91}" type="datetimeFigureOut">
              <a:rPr kumimoji="1" lang="ja-JP" altLang="en-US" smtClean="0"/>
              <a:t>2021/10/19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785C6-5263-450E-A569-F261DC37B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2829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522B7-5347-41FE-8340-EE55B9B2AD91}" type="datetimeFigureOut">
              <a:rPr kumimoji="1" lang="ja-JP" altLang="en-US" smtClean="0"/>
              <a:t>2021/10/19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785C6-5263-450E-A569-F261DC37B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3472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522B7-5347-41FE-8340-EE55B9B2AD91}" type="datetimeFigureOut">
              <a:rPr kumimoji="1" lang="ja-JP" altLang="en-US" smtClean="0"/>
              <a:t>2021/10/19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785C6-5263-450E-A569-F261DC37B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0879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522B7-5347-41FE-8340-EE55B9B2AD91}" type="datetimeFigureOut">
              <a:rPr kumimoji="1" lang="ja-JP" altLang="en-US" smtClean="0"/>
              <a:t>2021/10/19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785C6-5263-450E-A569-F261DC37B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570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522B7-5347-41FE-8340-EE55B9B2AD91}" type="datetimeFigureOut">
              <a:rPr kumimoji="1" lang="ja-JP" altLang="en-US" smtClean="0"/>
              <a:t>2021/10/19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785C6-5263-450E-A569-F261DC37B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065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522B7-5347-41FE-8340-EE55B9B2AD91}" type="datetimeFigureOut">
              <a:rPr kumimoji="1" lang="ja-JP" altLang="en-US" smtClean="0"/>
              <a:t>2021/10/19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785C6-5263-450E-A569-F261DC37B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5660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05125" y="121091"/>
            <a:ext cx="7096539" cy="830997"/>
          </a:xfrm>
          <a:prstGeom prst="rect">
            <a:avLst/>
          </a:prstGeom>
          <a:solidFill>
            <a:srgbClr val="168423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/>
                </a:solidFill>
              </a:rPr>
              <a:t>新型コロナウイルスの感染拡大防止に向け、</a:t>
            </a:r>
            <a:endParaRPr lang="en-US" altLang="ja-JP" sz="2400" b="1" dirty="0">
              <a:solidFill>
                <a:schemeClr val="bg1"/>
              </a:solidFill>
            </a:endParaRPr>
          </a:p>
          <a:p>
            <a:pPr algn="ctr"/>
            <a:r>
              <a:rPr lang="ja-JP" altLang="en-US" sz="2400" b="1" dirty="0">
                <a:solidFill>
                  <a:schemeClr val="bg1"/>
                </a:solidFill>
              </a:rPr>
              <a:t>府民の皆さまにお願いしたいこと</a:t>
            </a:r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463" y="326361"/>
            <a:ext cx="642206" cy="586011"/>
          </a:xfrm>
          <a:prstGeom prst="rect">
            <a:avLst/>
          </a:prstGeom>
        </p:spPr>
      </p:pic>
      <p:sp>
        <p:nvSpPr>
          <p:cNvPr id="24" name="テキスト ボックス 23"/>
          <p:cNvSpPr txBox="1"/>
          <p:nvPr/>
        </p:nvSpPr>
        <p:spPr>
          <a:xfrm>
            <a:off x="189226" y="9672299"/>
            <a:ext cx="7210634" cy="442674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感染拡大防止のため府民</a:t>
            </a:r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の皆</a:t>
            </a:r>
            <a:r>
              <a:rPr kumimoji="1" lang="ja-JP" altLang="en-US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さまの協力をお願いします</a:t>
            </a:r>
            <a:endParaRPr kumimoji="1"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7" name="図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6127" y="323379"/>
            <a:ext cx="642206" cy="586011"/>
          </a:xfrm>
          <a:prstGeom prst="rect">
            <a:avLst/>
          </a:prstGeom>
        </p:spPr>
      </p:pic>
      <p:pic>
        <p:nvPicPr>
          <p:cNvPr id="30" name="図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1539" y="3435183"/>
            <a:ext cx="778706" cy="778706"/>
          </a:xfrm>
          <a:prstGeom prst="rect">
            <a:avLst/>
          </a:prstGeom>
        </p:spPr>
      </p:pic>
      <p:pic>
        <p:nvPicPr>
          <p:cNvPr id="31" name="図 3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135" y="3449825"/>
            <a:ext cx="778706" cy="778706"/>
          </a:xfrm>
          <a:prstGeom prst="rect">
            <a:avLst/>
          </a:prstGeom>
        </p:spPr>
      </p:pic>
      <p:pic>
        <p:nvPicPr>
          <p:cNvPr id="32" name="図 3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3615" y="3435183"/>
            <a:ext cx="778706" cy="778706"/>
          </a:xfrm>
          <a:prstGeom prst="rect">
            <a:avLst/>
          </a:prstGeom>
        </p:spPr>
      </p:pic>
      <p:pic>
        <p:nvPicPr>
          <p:cNvPr id="33" name="図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845" y="3435183"/>
            <a:ext cx="778706" cy="778706"/>
          </a:xfrm>
          <a:prstGeom prst="rect">
            <a:avLst/>
          </a:prstGeom>
        </p:spPr>
      </p:pic>
      <p:pic>
        <p:nvPicPr>
          <p:cNvPr id="34" name="図 3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9304" y="3435183"/>
            <a:ext cx="778706" cy="778706"/>
          </a:xfrm>
          <a:prstGeom prst="rect">
            <a:avLst/>
          </a:prstGeom>
        </p:spPr>
      </p:pic>
      <p:sp>
        <p:nvSpPr>
          <p:cNvPr id="35" name="楕円 34"/>
          <p:cNvSpPr/>
          <p:nvPr/>
        </p:nvSpPr>
        <p:spPr>
          <a:xfrm>
            <a:off x="1104572" y="2638714"/>
            <a:ext cx="972000" cy="972000"/>
          </a:xfrm>
          <a:prstGeom prst="ellipse">
            <a:avLst/>
          </a:prstGeom>
          <a:solidFill>
            <a:srgbClr val="00B0F0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密集</a:t>
            </a:r>
            <a:endParaRPr kumimoji="1" lang="ja-JP" altLang="en-US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6" name="楕円 35"/>
          <p:cNvSpPr/>
          <p:nvPr/>
        </p:nvSpPr>
        <p:spPr>
          <a:xfrm>
            <a:off x="1830251" y="2667781"/>
            <a:ext cx="972000" cy="972000"/>
          </a:xfrm>
          <a:prstGeom prst="ellipse">
            <a:avLst/>
          </a:prstGeom>
          <a:solidFill>
            <a:srgbClr val="FF0000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密閉</a:t>
            </a:r>
            <a:endParaRPr kumimoji="1" lang="ja-JP" altLang="en-US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楕円 36"/>
          <p:cNvSpPr/>
          <p:nvPr/>
        </p:nvSpPr>
        <p:spPr>
          <a:xfrm>
            <a:off x="1456590" y="2029749"/>
            <a:ext cx="972000" cy="972000"/>
          </a:xfrm>
          <a:prstGeom prst="ellipse">
            <a:avLst/>
          </a:prstGeom>
          <a:solidFill>
            <a:srgbClr val="FFFF00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密接</a:t>
            </a:r>
            <a:endParaRPr kumimoji="1" lang="ja-JP" altLang="en-US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19658" y="1568817"/>
            <a:ext cx="3096000" cy="44267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txBody>
          <a:bodyPr wrap="square" rIns="0" rtlCol="0">
            <a:spAutoFit/>
          </a:bodyPr>
          <a:lstStyle/>
          <a:p>
            <a:pPr algn="ctr"/>
            <a:r>
              <a:rPr kumimoji="1" lang="ja-JP" altLang="en-US" sz="2000" b="1" dirty="0" smtClean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①　「３つの密」を避ける</a:t>
            </a:r>
            <a:endParaRPr kumimoji="1" lang="ja-JP" altLang="en-US" sz="2000" b="1" dirty="0">
              <a:solidFill>
                <a:srgbClr val="C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319218" y="4286305"/>
            <a:ext cx="3096000" cy="44267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txBody>
          <a:bodyPr wrap="square" rIns="0" rtlCol="0">
            <a:spAutoFit/>
          </a:bodyPr>
          <a:lstStyle/>
          <a:p>
            <a:pPr algn="ctr"/>
            <a:r>
              <a:rPr kumimoji="1" lang="ja-JP" altLang="en-US" sz="2000" b="1" dirty="0" smtClean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② 間隔はできるだけ２ｍ</a:t>
            </a:r>
            <a:endParaRPr kumimoji="1" lang="ja-JP" altLang="en-US" sz="2000" b="1" dirty="0">
              <a:solidFill>
                <a:srgbClr val="C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41" name="図 4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8" y="4823715"/>
            <a:ext cx="1517479" cy="1517479"/>
          </a:xfrm>
          <a:prstGeom prst="rect">
            <a:avLst/>
          </a:prstGeom>
        </p:spPr>
      </p:pic>
      <p:pic>
        <p:nvPicPr>
          <p:cNvPr id="42" name="図 4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102" y="4790506"/>
            <a:ext cx="1517479" cy="1517479"/>
          </a:xfrm>
          <a:prstGeom prst="rect">
            <a:avLst/>
          </a:prstGeom>
        </p:spPr>
      </p:pic>
      <p:cxnSp>
        <p:nvCxnSpPr>
          <p:cNvPr id="44" name="直線矢印コネクタ 43"/>
          <p:cNvCxnSpPr/>
          <p:nvPr/>
        </p:nvCxnSpPr>
        <p:spPr>
          <a:xfrm>
            <a:off x="1316022" y="5450149"/>
            <a:ext cx="1332000" cy="0"/>
          </a:xfrm>
          <a:prstGeom prst="straightConnector1">
            <a:avLst/>
          </a:prstGeom>
          <a:ln w="57150">
            <a:solidFill>
              <a:srgbClr val="168423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正方形/長方形 44"/>
          <p:cNvSpPr/>
          <p:nvPr/>
        </p:nvSpPr>
        <p:spPr>
          <a:xfrm>
            <a:off x="1631819" y="5661193"/>
            <a:ext cx="6976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２ｍ</a:t>
            </a: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322513" y="7139907"/>
            <a:ext cx="3096000" cy="44267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txBody>
          <a:bodyPr wrap="square" rIns="0" rtlCol="0">
            <a:spAutoFit/>
          </a:bodyPr>
          <a:lstStyle/>
          <a:p>
            <a:pPr algn="ctr"/>
            <a:r>
              <a:rPr kumimoji="1" lang="ja-JP" altLang="en-US" sz="2000" b="1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③</a:t>
            </a:r>
            <a:r>
              <a:rPr kumimoji="1" lang="ja-JP" altLang="en-US" sz="2000" b="1" dirty="0" smtClean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マスクの着用</a:t>
            </a:r>
            <a:endParaRPr kumimoji="1" lang="ja-JP" altLang="en-US" sz="2000" b="1" dirty="0">
              <a:solidFill>
                <a:srgbClr val="C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3835959" y="1580718"/>
            <a:ext cx="3297600" cy="44267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txBody>
          <a:bodyPr wrap="square" rIns="0" rtlCol="0">
            <a:spAutoFit/>
          </a:bodyPr>
          <a:lstStyle/>
          <a:p>
            <a:pPr algn="ctr"/>
            <a:r>
              <a:rPr kumimoji="1" lang="ja-JP" altLang="en-US" sz="2000" b="1" dirty="0" smtClean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④</a:t>
            </a:r>
            <a:r>
              <a:rPr kumimoji="1" lang="ja-JP" altLang="en-US" sz="2000" b="1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2000" b="1" dirty="0" smtClean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手洗いの徹底</a:t>
            </a:r>
            <a:endParaRPr kumimoji="1" lang="ja-JP" altLang="en-US" sz="2000" b="1" dirty="0">
              <a:solidFill>
                <a:srgbClr val="C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3945871" y="4274650"/>
            <a:ext cx="3178648" cy="44267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txBody>
          <a:bodyPr wrap="square" rIns="0" rtlCol="0">
            <a:spAutoFit/>
          </a:bodyPr>
          <a:lstStyle/>
          <a:p>
            <a:pPr algn="ctr"/>
            <a:r>
              <a:rPr kumimoji="1" lang="ja-JP" altLang="en-US" sz="2000" b="1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⑤</a:t>
            </a:r>
            <a:r>
              <a:rPr kumimoji="1" lang="ja-JP" altLang="en-US" sz="2000" b="1" dirty="0" smtClean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新しい働き方</a:t>
            </a:r>
            <a:endParaRPr kumimoji="1" lang="ja-JP" altLang="en-US" sz="2000" b="1" dirty="0">
              <a:solidFill>
                <a:srgbClr val="C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4102144" y="7137517"/>
            <a:ext cx="3297716" cy="44267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txBody>
          <a:bodyPr wrap="square" rIns="0" rtlCol="0">
            <a:spAutoFit/>
          </a:bodyPr>
          <a:lstStyle/>
          <a:p>
            <a:pPr algn="ctr"/>
            <a:r>
              <a:rPr kumimoji="1" lang="ja-JP" altLang="en-US" sz="2000" b="1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⑥</a:t>
            </a:r>
            <a:r>
              <a:rPr kumimoji="1" lang="ja-JP" altLang="en-US" sz="2000" b="1" dirty="0" smtClean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「大阪コロナ追跡システム」</a:t>
            </a:r>
            <a:endParaRPr kumimoji="1" lang="ja-JP" altLang="en-US" sz="2000" b="1" dirty="0">
              <a:solidFill>
                <a:srgbClr val="C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52" name="図 5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4354" y="2230138"/>
            <a:ext cx="1935099" cy="1935099"/>
          </a:xfrm>
          <a:prstGeom prst="rect">
            <a:avLst/>
          </a:prstGeom>
        </p:spPr>
      </p:pic>
      <p:pic>
        <p:nvPicPr>
          <p:cNvPr id="53" name="図 5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7928" y="5363652"/>
            <a:ext cx="1393095" cy="1209402"/>
          </a:xfrm>
          <a:prstGeom prst="rect">
            <a:avLst/>
          </a:prstGeom>
          <a:ln w="38100">
            <a:solidFill>
              <a:srgbClr val="168423"/>
            </a:solidFill>
          </a:ln>
        </p:spPr>
      </p:pic>
      <p:sp>
        <p:nvSpPr>
          <p:cNvPr id="55" name="二等辺三角形 54"/>
          <p:cNvSpPr/>
          <p:nvPr/>
        </p:nvSpPr>
        <p:spPr>
          <a:xfrm>
            <a:off x="3859820" y="4927658"/>
            <a:ext cx="1756564" cy="415609"/>
          </a:xfrm>
          <a:prstGeom prst="triangle">
            <a:avLst/>
          </a:prstGeom>
          <a:noFill/>
          <a:ln w="38100">
            <a:solidFill>
              <a:srgbClr val="1684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62" name="図 6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0382" y="7449088"/>
            <a:ext cx="2221741" cy="2221741"/>
          </a:xfrm>
          <a:prstGeom prst="rect">
            <a:avLst/>
          </a:prstGeom>
        </p:spPr>
      </p:pic>
      <p:pic>
        <p:nvPicPr>
          <p:cNvPr id="63" name="図 6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70280" y="7825240"/>
            <a:ext cx="344104" cy="370986"/>
          </a:xfrm>
          <a:prstGeom prst="rect">
            <a:avLst/>
          </a:prstGeom>
        </p:spPr>
      </p:pic>
      <p:sp>
        <p:nvSpPr>
          <p:cNvPr id="66" name="正方形/長方形 65"/>
          <p:cNvSpPr/>
          <p:nvPr/>
        </p:nvSpPr>
        <p:spPr>
          <a:xfrm>
            <a:off x="4844582" y="1991450"/>
            <a:ext cx="2661306" cy="8652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帰宅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時、手洗い、顔洗い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手洗いは石鹸で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秒程度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282594" y="6225233"/>
            <a:ext cx="3577226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との間隔は、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できるだけ２ｍ（最低１ｍ）空ける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7" name="角丸四角形 56"/>
          <p:cNvSpPr/>
          <p:nvPr/>
        </p:nvSpPr>
        <p:spPr>
          <a:xfrm>
            <a:off x="228818" y="1050383"/>
            <a:ext cx="6913901" cy="442674"/>
          </a:xfrm>
          <a:prstGeom prst="round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「新しい生活様式</a:t>
            </a:r>
            <a:r>
              <a:rPr kumimoji="1" lang="ja-JP" altLang="en-US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」の実践をお願いします</a:t>
            </a:r>
            <a:endParaRPr lang="ja-JP" altLang="en-US" sz="2000" dirty="0"/>
          </a:p>
        </p:txBody>
      </p:sp>
      <p:sp>
        <p:nvSpPr>
          <p:cNvPr id="58" name="正方形/長方形 57"/>
          <p:cNvSpPr/>
          <p:nvPr/>
        </p:nvSpPr>
        <p:spPr>
          <a:xfrm>
            <a:off x="5593330" y="5492643"/>
            <a:ext cx="316927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在宅勤務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ローテーション勤務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時差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通勤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3974816" y="8817043"/>
            <a:ext cx="3169273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感染者発生に備えた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システムの登録・利用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701676" y="10169465"/>
            <a:ext cx="6857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大阪府ホームページ：</a:t>
            </a:r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http://www.pref.osaka.lg.jp/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739" y="6989118"/>
            <a:ext cx="2688306" cy="2688306"/>
          </a:xfrm>
          <a:prstGeom prst="rect">
            <a:avLst/>
          </a:prstGeom>
        </p:spPr>
      </p:pic>
      <p:pic>
        <p:nvPicPr>
          <p:cNvPr id="43" name="図 4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8860" y="7809163"/>
            <a:ext cx="638958" cy="524108"/>
          </a:xfrm>
          <a:prstGeom prst="rect">
            <a:avLst/>
          </a:prstGeom>
        </p:spPr>
      </p:pic>
      <p:sp>
        <p:nvSpPr>
          <p:cNvPr id="47" name="正方形/長方形 46"/>
          <p:cNvSpPr/>
          <p:nvPr/>
        </p:nvSpPr>
        <p:spPr>
          <a:xfrm>
            <a:off x="958185" y="9123324"/>
            <a:ext cx="1968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症状がなくても着用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43842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724</TotalTime>
  <Words>132</Words>
  <Application>Microsoft Office PowerPoint</Application>
  <PresentationFormat>ユーザー設定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松永　あかり</dc:creator>
  <cp:lastModifiedBy>松永　あかり</cp:lastModifiedBy>
  <cp:revision>1</cp:revision>
  <cp:lastPrinted>2020-06-01T05:26:03Z</cp:lastPrinted>
  <dcterms:created xsi:type="dcterms:W3CDTF">2020-04-02T02:14:49Z</dcterms:created>
  <dcterms:modified xsi:type="dcterms:W3CDTF">2021-10-19T07:05:16Z</dcterms:modified>
</cp:coreProperties>
</file>