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0" r:id="rId2"/>
    <p:sldId id="299" r:id="rId3"/>
    <p:sldId id="304" r:id="rId4"/>
    <p:sldId id="306" r:id="rId5"/>
    <p:sldId id="308" r:id="rId6"/>
    <p:sldId id="309" r:id="rId7"/>
    <p:sldId id="307" r:id="rId8"/>
    <p:sldId id="284" r:id="rId9"/>
    <p:sldId id="287" r:id="rId10"/>
    <p:sldId id="285" r:id="rId11"/>
  </p:sldIdLst>
  <p:sldSz cx="12192000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1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385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3" y="1"/>
            <a:ext cx="4302970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5" y="3272015"/>
            <a:ext cx="7941628" cy="2675950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841"/>
            <a:ext cx="4301385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3" y="6456841"/>
            <a:ext cx="4302970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120">
              <a:defRPr/>
            </a:pPr>
            <a:fld id="{92C2A64D-7BE5-4DD9-A4F0-F64F0B4BBB4C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3120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124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120">
              <a:defRPr/>
            </a:pPr>
            <a:fld id="{92C2A64D-7BE5-4DD9-A4F0-F64F0B4BBB4C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3120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516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630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120">
              <a:defRPr/>
            </a:pPr>
            <a:fld id="{92C2A64D-7BE5-4DD9-A4F0-F64F0B4BBB4C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3120">
                <a:defRPr/>
              </a:pPr>
              <a:t>4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256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509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565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106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3120">
              <a:defRPr/>
            </a:pPr>
            <a:fld id="{92C2A64D-7BE5-4DD9-A4F0-F64F0B4BBB4C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3120">
                <a:defRPr/>
              </a:pPr>
              <a:t>9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43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25002" y="220982"/>
            <a:ext cx="1161078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Requests based on the Response Policy at the </a:t>
            </a: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 Stage(state of emergency)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27334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7873" y="763126"/>
            <a:ext cx="11727684" cy="143885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①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Areas: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Entire Osaka Prefecture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②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Period: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(From January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until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state of emergency is declared)</a:t>
            </a:r>
          </a:p>
          <a:p>
            <a:pPr>
              <a:lnSpc>
                <a:spcPts val="3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③  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Based on the relevant law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0401" y="2474821"/>
            <a:ext cx="1106986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Calling on residents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25002" y="3053924"/>
            <a:ext cx="110252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from coming from and going to Tokyo, Saitama, Chiba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Kanagawa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are under </a:t>
            </a:r>
            <a:endParaRPr lang="en-US" altLang="ja-JP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the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 a state of emergency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25002" y="4050255"/>
            <a:ext cx="6079966" cy="4596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88924" y="5277285"/>
            <a:ext cx="1019476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※Besides the above, present calling on residents continues to be in place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　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5002" y="5854169"/>
            <a:ext cx="929192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Holding events </a:t>
            </a:r>
            <a:r>
              <a:rPr lang="ja-JP" alt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ones hosted/co-hosted by Osaka Prefecture</a:t>
            </a:r>
            <a:r>
              <a:rPr lang="ja-JP" altLang="en-US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5002" y="6130639"/>
            <a:ext cx="75400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Present requests continue to be in place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2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5002" y="2946290"/>
            <a:ext cx="11025266" cy="81547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25002" y="3993880"/>
            <a:ext cx="907297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from non-essential and non-urgent outings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25002" y="4710383"/>
            <a:ext cx="7151455" cy="4596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80401" y="4657985"/>
            <a:ext cx="719605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from joining gatherings related to the coming-of-age</a:t>
            </a:r>
          </a:p>
        </p:txBody>
      </p:sp>
    </p:spTree>
    <p:extLst>
      <p:ext uri="{BB962C8B-B14F-4D97-AF65-F5344CB8AC3E}">
        <p14:creationId xmlns:p14="http://schemas.microsoft.com/office/powerpoint/2010/main" val="12774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77122" y="1228240"/>
            <a:ext cx="11679024" cy="548868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Request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refrain from coming from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going to Tokyo, Saitama, Chiba and Kanagawa,  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which are under the declaration of a state of emergency</a:t>
            </a:r>
          </a:p>
          <a:p>
            <a:pPr>
              <a:lnSpc>
                <a:spcPts val="2000"/>
              </a:lnSpc>
              <a:defRPr/>
            </a:pPr>
            <a:endParaRPr lang="en-US" altLang="ja-JP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2. Request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students.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to refrain from non-essential and non-urgent outings</a:t>
            </a:r>
          </a:p>
          <a:p>
            <a:pPr>
              <a:lnSpc>
                <a:spcPts val="2000"/>
              </a:lnSpc>
              <a:defRPr/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to refrain from joining gatherings related to the coming-of-age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ceremony and</a:t>
            </a:r>
          </a:p>
          <a:p>
            <a:pPr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new-year parties</a:t>
            </a: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Request students to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parties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and drinking sessions joined by “five or more people”,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or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lasting “ two or more hours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If students have any slight symptoms, encourage them to get leave and be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tested</a:t>
            </a: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Even when it is cold, appropriate moisturizing and ventilation(check with CO2 sensor system) are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required</a:t>
            </a: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Take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thorough infection prevention measures in a dormitory and during club or circle activities</a:t>
            </a:r>
          </a:p>
          <a:p>
            <a:pPr lvl="0"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visiting eateries with entertainment services or offering alcohol, which don’t comply with </a:t>
            </a:r>
          </a:p>
          <a:p>
            <a:pPr lvl="0"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3339" y="473784"/>
            <a:ext cx="6047804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〈</a:t>
            </a:r>
            <a:r>
              <a:rPr lang="en-US" altLang="ja-JP" sz="2400" b="1" u="sng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Universities, etc.</a:t>
            </a:r>
            <a:r>
              <a:rPr kumimoji="1" lang="en-US" altLang="ja-JP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〉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　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409663" y="376753"/>
            <a:ext cx="1471128" cy="4700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Reference </a:t>
            </a:r>
            <a:r>
              <a:rPr lang="en-US" altLang="ja-JP" dirty="0" smtClean="0">
                <a:solidFill>
                  <a:schemeClr val="tx1"/>
                </a:solidFill>
              </a:rPr>
              <a:t>6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353416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8116" y="1226621"/>
            <a:ext cx="11642676" cy="6030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38115" y="1934864"/>
            <a:ext cx="8421791" cy="4309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38115" y="2441021"/>
            <a:ext cx="10963285" cy="6030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7577" y="291507"/>
            <a:ext cx="255001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kumimoji="1"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6163" y="6096933"/>
            <a:ext cx="1169891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Besides the above, the present requests to facilities continue to be in place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 3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　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7577" y="753172"/>
            <a:ext cx="11286796" cy="124649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3000"/>
              </a:lnSpc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①　</a:t>
            </a:r>
            <a:r>
              <a:rPr lang="en-US" altLang="ja-JP" sz="2000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Areas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Entire Osaka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0">
              <a:lnSpc>
                <a:spcPts val="3000"/>
              </a:lnSpc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②　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Period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Until 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state of emergency is 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declared (</a:t>
            </a:r>
            <a:r>
              <a:rPr lang="en-US" altLang="ja-JP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originally until January 11)</a:t>
            </a:r>
            <a:endParaRPr kumimoji="1" lang="en-US" altLang="ja-JP" sz="2000" b="1" i="0" u="none" strike="noStrike" kern="1200" cap="none" spc="-13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lvl="0">
              <a:lnSpc>
                <a:spcPts val="3000"/>
              </a:lnSpc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③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Details   Based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on the relevant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675377"/>
              </p:ext>
            </p:extLst>
          </p:nvPr>
        </p:nvGraphicFramePr>
        <p:xfrm>
          <a:off x="626163" y="1999667"/>
          <a:ext cx="10918210" cy="3068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2193">
                  <a:extLst>
                    <a:ext uri="{9D8B030D-6E8A-4147-A177-3AD203B41FA5}">
                      <a16:colId xmlns:a16="http://schemas.microsoft.com/office/drawing/2014/main" val="281278"/>
                    </a:ext>
                  </a:extLst>
                </a:gridCol>
                <a:gridCol w="3316406">
                  <a:extLst>
                    <a:ext uri="{9D8B030D-6E8A-4147-A177-3AD203B41FA5}">
                      <a16:colId xmlns:a16="http://schemas.microsoft.com/office/drawing/2014/main" val="2576488235"/>
                    </a:ext>
                  </a:extLst>
                </a:gridCol>
                <a:gridCol w="3889611">
                  <a:extLst>
                    <a:ext uri="{9D8B030D-6E8A-4147-A177-3AD203B41FA5}">
                      <a16:colId xmlns:a16="http://schemas.microsoft.com/office/drawing/2014/main" val="2806394976"/>
                    </a:ext>
                  </a:extLst>
                </a:gridCol>
              </a:tblGrid>
              <a:tr h="44238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</a:t>
                      </a:r>
                      <a:r>
                        <a:rPr kumimoji="1" lang="en-US" altLang="ja-JP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details</a:t>
                      </a:r>
                      <a:endParaRPr kumimoji="1" lang="ja-JP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828618"/>
                  </a:ext>
                </a:extLst>
              </a:tr>
              <a:tr h="731520">
                <a:tc rowSpan="2">
                  <a:txBody>
                    <a:bodyPr/>
                    <a:lstStyle/>
                    <a:p>
                      <a:pPr algn="l"/>
                      <a:r>
                        <a:rPr lang="en-US" altLang="ja-JP" sz="18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Eateries with entertainment services (Cabarets, host clubs, etc.)</a:t>
                      </a:r>
                    </a:p>
                    <a:p>
                      <a:pPr algn="l"/>
                      <a:r>
                        <a:rPr kumimoji="1" lang="en-US" altLang="ja-JP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Eateries providing alcohol that are mentioned</a:t>
                      </a:r>
                      <a:r>
                        <a:rPr kumimoji="1" lang="en-US" altLang="ja-JP" sz="1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the relevant law (bars, night clubs, karaoke bars, </a:t>
                      </a:r>
                      <a:r>
                        <a:rPr kumimoji="1" lang="en-US" altLang="ja-JP" sz="1800" b="1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etc.)</a:t>
                      </a:r>
                      <a:endParaRPr kumimoji="1" lang="en-US" altLang="ja-JP" sz="1800" b="1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 which do </a:t>
                      </a:r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kumimoji="1" lang="en-US" altLang="ja-JP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comply with </a:t>
                      </a:r>
                      <a:r>
                        <a:rPr lang="en-US" altLang="ja-JP" sz="1600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guidelines determined for each industry (or don’t have a “COVID-19 safety sticker”)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business closure</a:t>
                      </a:r>
                      <a:endParaRPr kumimoji="1" lang="ja-JP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5795442"/>
                  </a:ext>
                </a:extLst>
              </a:tr>
              <a:tr h="7315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 which comply with </a:t>
                      </a:r>
                      <a:r>
                        <a:rPr lang="en-US" altLang="ja-JP" sz="1800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guidelines determined for each industry (or have a “COVID-19 safety sticker”)</a:t>
                      </a:r>
                      <a:endParaRPr kumimoji="1" lang="en-US" altLang="ja-JP" sz="18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</a:t>
                      </a:r>
                      <a:r>
                        <a:rPr kumimoji="1" lang="en-US" altLang="ja-JP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reduction of business hours</a:t>
                      </a:r>
                    </a:p>
                    <a:p>
                      <a:pPr algn="ctr"/>
                      <a:r>
                        <a:rPr kumimoji="1" lang="en-US" altLang="ja-JP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(open from 5:00am to 9:00pm)</a:t>
                      </a:r>
                      <a:endParaRPr kumimoji="1" lang="ja-JP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246937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eateries that provide alcohol(pubs, etc.)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93890928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626163" y="5089173"/>
            <a:ext cx="10918210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 facilities mentioned in each clause of Article 11 of Cabinet Order of the Act on Special Measures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against Pandemic Influenza</a:t>
            </a:r>
            <a:endParaRPr lang="en-US" altLang="ja-JP" b="1" u="sng" spc="-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66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76096" y="646313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0162" y="1263796"/>
            <a:ext cx="11473555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&lt;Elderly and medical facilities&gt; &lt;Economic communities&gt; &lt;Universities&gt;</a:t>
            </a:r>
            <a:endParaRPr kumimoji="1" lang="ja-JP" alt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338" y="690978"/>
            <a:ext cx="9079451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Strongly requested points based on the above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51700" y="6137861"/>
            <a:ext cx="1122608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※Besides the above, present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requests continue to be in place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4-6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　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47245" y="1836614"/>
            <a:ext cx="11406472" cy="3926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Request all concerned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:</a:t>
            </a:r>
          </a:p>
          <a:p>
            <a:pPr>
              <a:lnSpc>
                <a:spcPts val="2300"/>
              </a:lnSpc>
              <a:defRPr/>
            </a:pP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from coming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and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going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Tokyo, Saitama, Chiba and Kanagawa, 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are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the declaration of a state of emergency</a:t>
            </a:r>
          </a:p>
          <a:p>
            <a:pPr>
              <a:lnSpc>
                <a:spcPts val="2300"/>
              </a:lnSpc>
              <a:defRPr/>
            </a:pP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  <a:defRPr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〇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Refrain from non-essential and non-urgent outings</a:t>
            </a:r>
          </a:p>
          <a:p>
            <a:pPr>
              <a:lnSpc>
                <a:spcPts val="2300"/>
              </a:lnSpc>
              <a:defRPr/>
            </a:pP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  <a:defRPr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Refrain from joining gatherings related to the coming-of-age ceremony and new-year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  <a:defRPr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parties</a:t>
            </a:r>
          </a:p>
          <a:p>
            <a:pPr>
              <a:lnSpc>
                <a:spcPts val="2300"/>
              </a:lnSpc>
              <a:defRPr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  <a:defRPr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economic communities, promote more teleworking</a:t>
            </a:r>
          </a:p>
          <a:p>
            <a:pPr>
              <a:lnSpc>
                <a:spcPts val="2300"/>
              </a:lnSpc>
              <a:defRPr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Promote rotation of shifts, staggered working hours and bike-</a:t>
            </a:r>
            <a:r>
              <a:rPr lang="en-US" altLang="ja-JP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ja-JP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ommunitig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even at the  </a:t>
            </a:r>
          </a:p>
          <a:p>
            <a:pPr>
              <a:lnSpc>
                <a:spcPts val="2300"/>
              </a:lnSpc>
              <a:defRPr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workplaces that require communing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10598" y="1836614"/>
            <a:ext cx="11343119" cy="40378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6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326373" y="193357"/>
            <a:ext cx="1106986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Calling on residents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10325920" y="287386"/>
            <a:ext cx="1471128" cy="4700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1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65107" y="62641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43635" y="5180986"/>
            <a:ext cx="11382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Refrain from visiting eateries with entertainment services or offering alcohol, which don’t comply </a:t>
            </a:r>
          </a:p>
          <a:p>
            <a:pPr lvl="0">
              <a:defRPr/>
            </a:pPr>
            <a:r>
              <a:rPr lang="en-US" altLang="ja-JP" b="1" dirty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  with the guidelines determined for each industry (or don’t have a “COVID-19 safety sticker”)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43635" y="4450074"/>
            <a:ext cx="113828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the elderly, family members who have daily contact with the elderly and staff members working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in elderly and medical facilities, etc., avoid visiting places with high risk of infection and get leave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and be tested as soon as possible when having any symptoms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43636" y="757447"/>
            <a:ext cx="1168113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Request: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43635" y="3671174"/>
            <a:ext cx="113828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parties and drinking sessions joined by “Five or more people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</a:p>
          <a:p>
            <a:pPr>
              <a:lnSpc>
                <a:spcPts val="16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or lasting “ Two or more hours”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１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family, infants and children, the elderly and care-givers, etc.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NOT included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88237" y="1293951"/>
            <a:ext cx="110252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from coming from and going to Tokyo, Saitama, Chiba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Kanagawa, which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under </a:t>
            </a:r>
            <a:endParaRPr lang="en-US" altLang="ja-JP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the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 a state of emergency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88237" y="2248630"/>
            <a:ext cx="6079966" cy="4596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88237" y="1177032"/>
            <a:ext cx="11025266" cy="81350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3635" y="2220246"/>
            <a:ext cx="907297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from non-essential and non-urgent outings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88237" y="2910069"/>
            <a:ext cx="8138904" cy="45960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43636" y="2857671"/>
            <a:ext cx="1123359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〇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from joining gatherings related to the coming-of-age ceremony</a:t>
            </a:r>
          </a:p>
        </p:txBody>
      </p:sp>
    </p:spTree>
    <p:extLst>
      <p:ext uri="{BB962C8B-B14F-4D97-AF65-F5344CB8AC3E}">
        <p14:creationId xmlns:p14="http://schemas.microsoft.com/office/powerpoint/2010/main" val="13507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49119" y="189521"/>
            <a:ext cx="1154792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●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Holding events </a:t>
            </a:r>
            <a:r>
              <a:rPr lang="en-US" altLang="ja-JP" sz="2000" u="sng" dirty="0">
                <a:latin typeface="Arial" panose="020B0604020202020204" pitchFamily="34" charset="0"/>
                <a:cs typeface="Arial" panose="020B0604020202020204" pitchFamily="34" charset="0"/>
              </a:rPr>
              <a:t>(including ones hosted/co-hosted by Osaka Prefecture)</a:t>
            </a:r>
            <a:endParaRPr lang="ja-JP" alt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325920" y="287386"/>
            <a:ext cx="1471128" cy="4700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Reference </a:t>
            </a:r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1348" y="803837"/>
            <a:ext cx="11500833" cy="563231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event organizers: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to thoroughly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comply with the guidelines determined for each industry and take thorough infection tracing measures such as using “COCOA” (the national government’s contact confirming App) and  Osaka COVID-19 Tracing System, and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 participant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regulations are as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“attached sheet”,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provided the industry-specific guidelines are revised and necessary infection prevention measures are thoroughly taken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When holding an event that requires traveling across the nation or an event with over 1,000 participants, consult Osaka Prefecture beforehand about the holding conditions of the event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The regulations are subject to change in accordance with the national government, if the nationwide spread of infections or clusters at events occur and the national government</a:t>
            </a:r>
          </a:p>
          <a:p>
            <a:pPr lvl="0"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changes the industry-specific guidelines or criteria for the capacity and number of   </a:t>
            </a:r>
          </a:p>
          <a:p>
            <a:pPr lvl="0"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  participants</a:t>
            </a: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It is being considered to request to refrain from holding events if appropriate infection prevention measures or risk countermeasures are not taken or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prepared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65107" y="62775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0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996317"/>
              </p:ext>
            </p:extLst>
          </p:nvPr>
        </p:nvGraphicFramePr>
        <p:xfrm>
          <a:off x="272598" y="3760227"/>
          <a:ext cx="11814627" cy="2852440"/>
        </p:xfrm>
        <a:graphic>
          <a:graphicData uri="http://schemas.openxmlformats.org/drawingml/2006/table">
            <a:tbl>
              <a:tblPr/>
              <a:tblGrid>
                <a:gridCol w="1676027">
                  <a:extLst>
                    <a:ext uri="{9D8B030D-6E8A-4147-A177-3AD203B41FA5}">
                      <a16:colId xmlns:a16="http://schemas.microsoft.com/office/drawing/2014/main" val="3101460769"/>
                    </a:ext>
                  </a:extLst>
                </a:gridCol>
                <a:gridCol w="5964770">
                  <a:extLst>
                    <a:ext uri="{9D8B030D-6E8A-4147-A177-3AD203B41FA5}">
                      <a16:colId xmlns:a16="http://schemas.microsoft.com/office/drawing/2014/main" val="2422769014"/>
                    </a:ext>
                  </a:extLst>
                </a:gridCol>
                <a:gridCol w="4173830">
                  <a:extLst>
                    <a:ext uri="{9D8B030D-6E8A-4147-A177-3AD203B41FA5}">
                      <a16:colId xmlns:a16="http://schemas.microsoft.com/office/drawing/2014/main" val="1011084544"/>
                    </a:ext>
                  </a:extLst>
                </a:gridCol>
              </a:tblGrid>
              <a:tr h="323921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Exhibitions, Regional</a:t>
                      </a:r>
                      <a:r>
                        <a:rPr lang="en-US" altLang="ja-JP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Events, etc.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Nationwide festivals, </a:t>
                      </a:r>
                    </a:p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outdoor music</a:t>
                      </a:r>
                      <a:r>
                        <a:rPr lang="en-US" altLang="ja-JP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festivals, etc.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9269"/>
                  </a:ext>
                </a:extLst>
              </a:tr>
              <a:tr h="5890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Classification </a:t>
                      </a:r>
                    </a:p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of Events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control and appropriate behavior in the area can be secured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 can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be identified by the list of participants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control and appropriate behavior in the area are difficult to be secured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•Difficult to identify the participants 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the list etc.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6087087"/>
                  </a:ext>
                </a:extLst>
              </a:tr>
              <a:tr h="4140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Possible Event Examples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•Exhibitions</a:t>
                      </a:r>
                      <a:r>
                        <a:rPr lang="ja-JP" alt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number of participants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be controlled)</a:t>
                      </a:r>
                      <a: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•Regional</a:t>
                      </a:r>
                      <a:r>
                        <a:rPr lang="en-US" altLang="ja-JP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events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•Nationwide/wide-area fireworks displays, outdoor music festivals, etc.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2148985"/>
                  </a:ext>
                </a:extLst>
              </a:tr>
              <a:tr h="13886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Requirements</a:t>
                      </a:r>
                    </a:p>
                    <a:p>
                      <a:pPr algn="ctr" fontAlgn="ctr"/>
                      <a:r>
                        <a:rPr lang="en-US" altLang="ja-JP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for Holding Events</a:t>
                      </a:r>
                      <a:endParaRPr lang="ja-JP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where loud shouts/cheers or singing are expected, ensure up to 50% of venue's capacity, or one meter enough physical distance between individuals is secured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other than mentioned above, ensure up to 100% of venue's capacity, or enough distance where "3Cs" and physical contacts can be avoided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provided that the guidelines for infection prevention are thoroughly complied with.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meter enough (social/physical) distance between individuals must be secured.</a:t>
                      </a:r>
                      <a:b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it is difficult, careful judgement about holding an event or not is required.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2937000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500301"/>
              </p:ext>
            </p:extLst>
          </p:nvPr>
        </p:nvGraphicFramePr>
        <p:xfrm>
          <a:off x="295835" y="175726"/>
          <a:ext cx="11802730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789">
                  <a:extLst>
                    <a:ext uri="{9D8B030D-6E8A-4147-A177-3AD203B41FA5}">
                      <a16:colId xmlns:a16="http://schemas.microsoft.com/office/drawing/2014/main" val="3124404839"/>
                    </a:ext>
                  </a:extLst>
                </a:gridCol>
                <a:gridCol w="3939988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3644153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3021800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23345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Period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Capacity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Conditions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Upper Limit of P</a:t>
                      </a:r>
                      <a:r>
                        <a:rPr kumimoji="1" lang="en-US" altLang="ja-JP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articipants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645112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November 21 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end of November, 2021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 ceremonies, exhibitions, etc. 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 sports events, public competitions,  events at live music clubs or night clubs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586248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※1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961767" y="3227783"/>
            <a:ext cx="11136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※1 There must be a vacant seat between different groups. Among the same group of less than 5, vacant seats are not necessary and in that case, capacity condition of 50% can be exceeded.  </a:t>
            </a:r>
          </a:p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※2 Events whose participants have meals can be categorized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“NO </a:t>
            </a:r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loud shouts or cheers, etc. are 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expected”, provide necessary infection prevention measures are taken and no utterance is expected during the events.</a:t>
            </a:r>
            <a:endParaRPr lang="en-US" altLang="ja-JP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kumimoji="1"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1097844" y="101600"/>
            <a:ext cx="1044518" cy="34834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Attached Sheet</a:t>
            </a:r>
            <a:endParaRPr kumimoji="1" lang="ja-JP" alt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607844" y="6612667"/>
            <a:ext cx="63712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※For more details, please refer to the national government’s notification dated on November 12, 2020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15481"/>
              </p:ext>
            </p:extLst>
          </p:nvPr>
        </p:nvGraphicFramePr>
        <p:xfrm>
          <a:off x="295835" y="1727884"/>
          <a:ext cx="11802730" cy="14590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789">
                  <a:extLst>
                    <a:ext uri="{9D8B030D-6E8A-4147-A177-3AD203B41FA5}">
                      <a16:colId xmlns:a16="http://schemas.microsoft.com/office/drawing/2014/main" val="83632025"/>
                    </a:ext>
                  </a:extLst>
                </a:gridCol>
                <a:gridCol w="3953435">
                  <a:extLst>
                    <a:ext uri="{9D8B030D-6E8A-4147-A177-3AD203B41FA5}">
                      <a16:colId xmlns:a16="http://schemas.microsoft.com/office/drawing/2014/main" val="3759867870"/>
                    </a:ext>
                  </a:extLst>
                </a:gridCol>
                <a:gridCol w="3630706">
                  <a:extLst>
                    <a:ext uri="{9D8B030D-6E8A-4147-A177-3AD203B41FA5}">
                      <a16:colId xmlns:a16="http://schemas.microsoft.com/office/drawing/2014/main" val="2413407631"/>
                    </a:ext>
                  </a:extLst>
                </a:gridCol>
                <a:gridCol w="3021800">
                  <a:extLst>
                    <a:ext uri="{9D8B030D-6E8A-4147-A177-3AD203B41FA5}">
                      <a16:colId xmlns:a16="http://schemas.microsoft.com/office/drawing/2014/main" val="2477152803"/>
                    </a:ext>
                  </a:extLst>
                </a:gridCol>
              </a:tblGrid>
              <a:tr h="812890"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December 1 </a:t>
                      </a: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the end of February, 2021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en-US" altLang="ja-JP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the time being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 ceremonies, exhibitions, etc. 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Eating and drinking will happen while no utterance is expected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400" b="1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 sports events, public competitions,  events at live music clubs or night clubs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en-US" altLang="ja-JP" sz="105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3778922"/>
                  </a:ext>
                </a:extLst>
              </a:tr>
              <a:tr h="605629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lang="ja-JP" alt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※1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205769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55365" y="6557062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77350" y="644421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3339" y="125294"/>
            <a:ext cx="1121489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●</a:t>
            </a:r>
            <a:r>
              <a:rPr lang="en-US" altLang="ja-JP" sz="2400" b="1" u="sng" dirty="0"/>
              <a:t>Facilities</a:t>
            </a:r>
            <a:r>
              <a:rPr lang="ja-JP" altLang="en-US" b="1" u="sng" dirty="0"/>
              <a:t>（</a:t>
            </a:r>
            <a:r>
              <a:rPr lang="en-US" altLang="ja-JP" b="1" u="sng" dirty="0"/>
              <a:t>including ones owned by Osaka Prefecture)</a:t>
            </a:r>
            <a:r>
              <a:rPr lang="ja-JP" altLang="en-US" b="1" dirty="0"/>
              <a:t>　</a:t>
            </a:r>
            <a:r>
              <a:rPr lang="ja-JP" altLang="en-US" sz="2000" b="1" dirty="0"/>
              <a:t>　</a:t>
            </a:r>
            <a:r>
              <a:rPr lang="ja-JP" altLang="en-US" sz="2400" b="1" dirty="0"/>
              <a:t>　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3339" y="535285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are requested to facility owners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3338" y="944171"/>
            <a:ext cx="12198828" cy="540147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Request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employees, etc. to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from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going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Tokyo, Saitama, Chiba and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Kanagawa,  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which are under the declaration of a state of emergency</a:t>
            </a:r>
          </a:p>
          <a:p>
            <a:pPr>
              <a:lnSpc>
                <a:spcPts val="1800"/>
              </a:lnSpc>
              <a:defRPr/>
            </a:pPr>
            <a:endParaRPr lang="en-US" altLang="ja-JP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Request employees, etc. to refrain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non-essential and non-urgent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outings</a:t>
            </a:r>
          </a:p>
          <a:p>
            <a:pPr>
              <a:lnSpc>
                <a:spcPts val="1800"/>
              </a:lnSpc>
              <a:defRPr/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 employees, etc. to refrain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joining gatherings related to the coming-of-age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ceremony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and new-year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parties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Request employees, etc. to refrain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parties and drinking sessions joined by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“five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or more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people”, 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or lasting “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or more hours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ts val="1800"/>
              </a:lnSpc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Encourage employees, etc. to get leave and be tested as soon as possible when having any symptoms</a:t>
            </a:r>
          </a:p>
          <a:p>
            <a:pPr>
              <a:lnSpc>
                <a:spcPts val="1800"/>
              </a:lnSpc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Comply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guidelines determined for each industry (or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introduce “COVID-19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safety sticker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pPr>
              <a:lnSpc>
                <a:spcPts val="18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At restaurants, note the following points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partitions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Wear a mask/face shield while you talk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(even when you talk while eating and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drinking)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diagonally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opposite</a:t>
            </a:r>
          </a:p>
          <a:p>
            <a:pPr>
              <a:lnSpc>
                <a:spcPts val="1800"/>
              </a:lnSpc>
            </a:pPr>
            <a:r>
              <a:rPr lang="ja-JP" altLang="en-US" b="1" dirty="0"/>
              <a:t>　</a:t>
            </a:r>
            <a:r>
              <a:rPr lang="ja-JP" altLang="en-US" b="1" dirty="0" smtClean="0"/>
              <a:t>　・</a:t>
            </a:r>
            <a:r>
              <a:rPr lang="en-US" altLang="ja-JP" b="1" dirty="0" smtClean="0"/>
              <a:t>Check whether the room is ventilated appropriately </a:t>
            </a:r>
            <a:r>
              <a:rPr lang="en-US" altLang="ja-JP" b="1" dirty="0"/>
              <a:t>with CO2 sensor </a:t>
            </a:r>
            <a:r>
              <a:rPr lang="en-US" altLang="ja-JP" b="1" dirty="0" smtClean="0"/>
              <a:t>system</a:t>
            </a:r>
          </a:p>
          <a:p>
            <a:pPr>
              <a:lnSpc>
                <a:spcPts val="1800"/>
              </a:lnSpc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visiting eateries with entertainment services or offering alcohol, which don’t comply with </a:t>
            </a:r>
          </a:p>
          <a:p>
            <a:pPr lvl="0"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0325920" y="287386"/>
            <a:ext cx="1471128" cy="4700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Reference </a:t>
            </a:r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3339" y="876092"/>
            <a:ext cx="11998660" cy="6030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3338" y="1577744"/>
            <a:ext cx="9255461" cy="4124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93338" y="2049468"/>
            <a:ext cx="11998661" cy="6130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8092" y="637793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92742"/>
            <a:ext cx="6774132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〈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Elderly and medical facilities</a:t>
            </a:r>
            <a:r>
              <a:rPr kumimoji="1"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〉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</a:t>
            </a:r>
            <a:endParaRPr kumimoji="1"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7576" y="647186"/>
            <a:ext cx="11973716" cy="611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Request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members and those who are related to the service of the facility to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coming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 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and going to Tokyo, Saitama, Chiba and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Kanagawa, 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under the declaration of a state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</a:p>
          <a:p>
            <a:pPr>
              <a:lnSpc>
                <a:spcPts val="1800"/>
              </a:lnSpc>
              <a:defRPr/>
            </a:pPr>
            <a:endParaRPr lang="en-US" altLang="ja-JP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2. Request staff members and those who are related to the service of the facility to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from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non-essential and non-urgent outings</a:t>
            </a:r>
          </a:p>
          <a:p>
            <a:pPr>
              <a:lnSpc>
                <a:spcPts val="1800"/>
              </a:lnSpc>
              <a:defRPr/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 staff members and those who are related to the service of the facility to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joining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gatherings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related to the coming-of-age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ceremony and new-year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Request staff members and those who are related to the service of the facility to refrain from  </a:t>
            </a:r>
          </a:p>
          <a:p>
            <a:pPr>
              <a:lnSpc>
                <a:spcPts val="22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parties and drinking sessions joined by “five or more people”, or lasting “ two or more hours”</a:t>
            </a:r>
          </a:p>
          <a:p>
            <a:pPr>
              <a:lnSpc>
                <a:spcPts val="22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If staff members have any slight symptoms, encourage them to get leave and make them be tested</a:t>
            </a:r>
          </a:p>
          <a:p>
            <a:pPr>
              <a:lnSpc>
                <a:spcPts val="22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Request staff members, those who are related to the services of the facility, inpatients and guests</a:t>
            </a:r>
          </a:p>
          <a:p>
            <a:pPr>
              <a:lnSpc>
                <a:spcPts val="22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from outside to take thorough infection prevention measures (wearing a mask, sanitizing fingers, etc.)</a:t>
            </a:r>
          </a:p>
          <a:p>
            <a:pPr>
              <a:lnSpc>
                <a:spcPts val="22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Even when it is cold, appropriate moisturizing and ventilation(check with CO2 sensor system) are </a:t>
            </a:r>
          </a:p>
          <a:p>
            <a:pPr>
              <a:lnSpc>
                <a:spcPts val="22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required</a:t>
            </a:r>
          </a:p>
          <a:p>
            <a:pPr>
              <a:lnSpc>
                <a:spcPts val="22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2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Refrain from visiting eateries with entertainment services or offering alcohol, which don’t comply with </a:t>
            </a:r>
          </a:p>
          <a:p>
            <a:pPr lvl="0">
              <a:lnSpc>
                <a:spcPts val="22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the guidelines determined for each industry (or don’t have a “COVID-19 safety sticker”)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476898" y="42143"/>
            <a:ext cx="1471128" cy="4700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Reference </a:t>
            </a:r>
            <a:r>
              <a:rPr lang="en-US" altLang="ja-JP" dirty="0" smtClean="0">
                <a:solidFill>
                  <a:schemeClr val="tx1"/>
                </a:solidFill>
              </a:rPr>
              <a:t>4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1774" y="604982"/>
            <a:ext cx="11863828" cy="7972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49675" y="1494967"/>
            <a:ext cx="11889518" cy="66222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9675" y="2249973"/>
            <a:ext cx="11889518" cy="6030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4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183783" y="854293"/>
            <a:ext cx="12008217" cy="599138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Request employees, etc. to refrain from coming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going to Tokyo, Saitama, Chiba and Kanagawa,  </a:t>
            </a:r>
          </a:p>
          <a:p>
            <a:pPr>
              <a:lnSpc>
                <a:spcPts val="1800"/>
              </a:lnSpc>
              <a:defRPr/>
            </a:pP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which are under the declaration of a state of emergency</a:t>
            </a:r>
          </a:p>
          <a:p>
            <a:pPr>
              <a:lnSpc>
                <a:spcPts val="2000"/>
              </a:lnSpc>
              <a:defRPr/>
            </a:pPr>
            <a:endParaRPr lang="en-US" altLang="ja-JP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2. Request employees, etc. to refrain from non-essential and non-urgent outings</a:t>
            </a:r>
          </a:p>
          <a:p>
            <a:pPr>
              <a:lnSpc>
                <a:spcPts val="2000"/>
              </a:lnSpc>
              <a:defRPr/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 employees, etc. to refrain from joining gatherings related to the coming-of-age ceremony</a:t>
            </a:r>
          </a:p>
          <a:p>
            <a:pPr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and new-year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parties</a:t>
            </a:r>
          </a:p>
          <a:p>
            <a:pPr>
              <a:lnSpc>
                <a:spcPts val="2000"/>
              </a:lnSpc>
              <a:defRPr/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0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Promote more teleworking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Promote rotation of shifts, staggered working hours and bike-commuting even at the workplaces</a:t>
            </a:r>
          </a:p>
          <a:p>
            <a:pPr lvl="0"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 that require commuting</a:t>
            </a:r>
          </a:p>
          <a:p>
            <a:pPr>
              <a:lnSpc>
                <a:spcPts val="2000"/>
              </a:lnSpc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Request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employees, etc. to refrain from parties and drinking sessions joined by “five or more people”,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or lasting “ two or more hours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ts val="2000"/>
              </a:lnSpc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If employees, etc. have any slight symptoms, encourage them to get leave and be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tested</a:t>
            </a:r>
          </a:p>
          <a:p>
            <a:pPr>
              <a:lnSpc>
                <a:spcPts val="20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Even when it is cold, appropriate moisturizing and ventilation(check with CO2 sensor system) are required</a:t>
            </a:r>
          </a:p>
          <a:p>
            <a:pPr lvl="0">
              <a:lnSpc>
                <a:spcPts val="2000"/>
              </a:lnSpc>
              <a:defRPr/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000"/>
              </a:lnSpc>
              <a:defRPr/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visiting eateries with entertainment services or offering alcohol, which don’t comply with </a:t>
            </a:r>
          </a:p>
          <a:p>
            <a:pPr lvl="0">
              <a:lnSpc>
                <a:spcPts val="2000"/>
              </a:lnSpc>
              <a:defRPr/>
            </a:pP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  the guidelines determined for each industry (or don’t have a “COVID-19 safety sticker”)</a:t>
            </a:r>
          </a:p>
          <a:p>
            <a:pPr>
              <a:lnSpc>
                <a:spcPts val="20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Comply with the guidelines determined for each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124161"/>
            <a:ext cx="6047804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〈</a:t>
            </a:r>
            <a:r>
              <a:rPr lang="en-US" altLang="ja-JP" sz="2400" b="1" u="sng" dirty="0" smtClean="0"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Econ</a:t>
            </a:r>
            <a:r>
              <a:rPr kumimoji="1" lang="en-US" altLang="ja-JP" sz="2400" b="1" i="0" u="sng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omic</a:t>
            </a:r>
            <a:r>
              <a:rPr kumimoji="1" lang="en-US" altLang="ja-JP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 communities〉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　　　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530686" y="179165"/>
            <a:ext cx="1471128" cy="4700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Reference </a:t>
            </a:r>
            <a:r>
              <a:rPr lang="en-US" altLang="ja-JP" dirty="0" smtClean="0">
                <a:solidFill>
                  <a:schemeClr val="tx1"/>
                </a:solidFill>
              </a:rPr>
              <a:t>5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353416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3783" y="854293"/>
            <a:ext cx="11818031" cy="6030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3783" y="1533068"/>
            <a:ext cx="8987111" cy="475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83783" y="2068916"/>
            <a:ext cx="11125193" cy="67428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83783" y="2840690"/>
            <a:ext cx="11125193" cy="9110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0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5743</TotalTime>
  <Words>2432</Words>
  <Application>Microsoft Office PowerPoint</Application>
  <PresentationFormat>ワイド画面</PresentationFormat>
  <Paragraphs>247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北本　治</cp:lastModifiedBy>
  <cp:revision>230</cp:revision>
  <cp:lastPrinted>2021-01-08T05:36:56Z</cp:lastPrinted>
  <dcterms:created xsi:type="dcterms:W3CDTF">2020-05-20T11:17:35Z</dcterms:created>
  <dcterms:modified xsi:type="dcterms:W3CDTF">2021-01-12T03:19:49Z</dcterms:modified>
</cp:coreProperties>
</file>