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0" r:id="rId2"/>
    <p:sldId id="281" r:id="rId3"/>
    <p:sldId id="259" r:id="rId4"/>
    <p:sldId id="276" r:id="rId5"/>
    <p:sldId id="264" r:id="rId6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46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56587" y="2867469"/>
            <a:ext cx="11033790" cy="12721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・「静かに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飲食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」</a:t>
            </a:r>
            <a:endParaRPr lang="en-US" altLang="ja-JP" b="1" dirty="0" smtClean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・「マスクの徹底」</a:t>
            </a:r>
            <a:endParaRPr lang="en-US" altLang="ja-JP" b="1" dirty="0" smtClean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　　</a:t>
            </a:r>
            <a:r>
              <a:rPr lang="en-US" altLang="ja-JP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※『</a:t>
            </a:r>
            <a:r>
              <a:rPr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感染リスクが高まる「５つの場面」</a:t>
            </a:r>
            <a:r>
              <a:rPr lang="en-US" altLang="ja-JP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』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</a:rPr>
              <a:t>（政府分科会による提言）では特に徹底する</a:t>
            </a:r>
            <a:r>
              <a:rPr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</a:rPr>
              <a:t>こと（別紙）</a:t>
            </a:r>
            <a:endParaRPr lang="en-US" altLang="ja-JP" dirty="0">
              <a:solidFill>
                <a:srgbClr val="FF0000"/>
              </a:solidFill>
              <a:latin typeface="游ゴシック" panose="020B0400000000000000" pitchFamily="50" charset="-128"/>
            </a:endParaRPr>
          </a:p>
          <a:p>
            <a:pPr lvl="0">
              <a:lnSpc>
                <a:spcPts val="2300"/>
              </a:lnSpc>
              <a:defRPr/>
            </a:pPr>
            <a:endParaRPr lang="en-US" altLang="ja-JP" dirty="0">
              <a:latin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245" y="175788"/>
            <a:ext cx="746186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イエローステージ（警戒）の対応方針に基づく要請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5225" y="623132"/>
            <a:ext cx="12541718" cy="147732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①　区域　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大阪府全域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②　期間　</a:t>
            </a:r>
            <a:r>
              <a:rPr kumimoji="1" lang="ja-JP" alt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イエローステージ１の期間</a:t>
            </a:r>
            <a:r>
              <a:rPr kumimoji="1" lang="ja-JP" altLang="en-US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en-US" altLang="ja-JP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11</a:t>
            </a:r>
            <a:r>
              <a:rPr kumimoji="1" lang="ja-JP" altLang="en-US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</a:t>
            </a:r>
            <a:r>
              <a:rPr lang="en-US" altLang="ja-JP" sz="2000" b="1" u="sng" spc="-70" noProof="0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12</a:t>
            </a:r>
            <a:r>
              <a:rPr kumimoji="1" lang="ja-JP" altLang="en-US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日～</a:t>
            </a:r>
            <a:r>
              <a:rPr lang="en-US" altLang="ja-JP" sz="2000" b="1" u="sng" spc="-70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11</a:t>
            </a:r>
            <a:r>
              <a:rPr kumimoji="1" lang="ja-JP" altLang="en-US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月</a:t>
            </a:r>
            <a:r>
              <a:rPr lang="en-US" altLang="ja-JP" sz="2000" b="1" u="sng" spc="-70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28</a:t>
            </a:r>
            <a:r>
              <a:rPr kumimoji="1" lang="ja-JP" altLang="en-US" sz="2000" b="1" i="0" u="sng" strike="noStrike" kern="1200" cap="none" spc="-7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日。ただし、感染拡大の状況に応じて判断）</a:t>
            </a:r>
            <a:endParaRPr kumimoji="1" lang="en-US" altLang="ja-JP" sz="2000" b="1" i="0" u="none" strike="noStrike" kern="1200" cap="none" spc="-7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実施内容（特措法第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24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条第９項に基づく）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4150" y="2075249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府民への呼びかけ</a:t>
            </a:r>
            <a:endParaRPr kumimoji="1" lang="ja-JP" altLang="en-US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5224" y="2462374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府民に対し、次の内容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を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要請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3505" y="4911862"/>
            <a:ext cx="1093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・業種別ガイドラインを遵守（感染防止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宣言ステッカー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の導入）していない、接待を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伴う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飲食店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及び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酒類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の提供を行う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飲食店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の利用を自粛する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こと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8317" y="4287835"/>
            <a:ext cx="11415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高齢者の方、高齢者と日常的に接する家族、高齢者施設・医療機関等の</a:t>
            </a: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職員</a:t>
            </a:r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endParaRPr lang="en-US" altLang="ja-JP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感染</a:t>
            </a: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リスクの高い環境を避け</a:t>
            </a:r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、少し</a:t>
            </a:r>
            <a:r>
              <a:rPr lang="ja-JP" altLang="en-US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でも症状が有る場合、早めに検査を受診する</a:t>
            </a:r>
            <a:r>
              <a:rPr lang="ja-JP" altLang="en-US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こと</a:t>
            </a:r>
            <a:endParaRPr lang="en-US" altLang="ja-JP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9466" y="3922078"/>
            <a:ext cx="11142172" cy="3785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・３密で唾液が飛び交う環境を避けること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8317" y="6254005"/>
            <a:ext cx="11516308" cy="37786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・休憩室、喫煙所、更衣室などでのマスクを外した状態での会話は控えること</a:t>
            </a:r>
            <a:endParaRPr kumimoji="1" lang="en-US" altLang="ja-JP" b="1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4150" y="5621035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sz="2400" b="1" dirty="0"/>
              <a:t>●</a:t>
            </a:r>
            <a:r>
              <a:rPr lang="ja-JP" altLang="en-US" sz="2400" b="1" u="sng" dirty="0"/>
              <a:t>経済界、大学等への</a:t>
            </a:r>
            <a:r>
              <a:rPr lang="ja-JP" altLang="en-US" sz="2400" b="1" u="sng" dirty="0" smtClean="0"/>
              <a:t>お願い</a:t>
            </a:r>
            <a:endParaRPr lang="en-US" altLang="ja-JP" sz="2400" b="1" u="sng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9466" y="6514307"/>
            <a:ext cx="11142172" cy="3872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・</a:t>
            </a:r>
            <a:r>
              <a:rPr lang="ja-JP" altLang="en-US" b="1" dirty="0">
                <a:solidFill>
                  <a:srgbClr val="FF0000"/>
                </a:solidFill>
              </a:rPr>
              <a:t>従業員の年末年始における休暇の</a:t>
            </a:r>
            <a:r>
              <a:rPr lang="ja-JP" altLang="en-US" b="1" dirty="0" smtClean="0">
                <a:solidFill>
                  <a:srgbClr val="FF0000"/>
                </a:solidFill>
              </a:rPr>
              <a:t>分散取得</a:t>
            </a:r>
            <a:r>
              <a:rPr lang="ja-JP" altLang="en-US" b="1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dirty="0"/>
              <a:t>　</a:t>
            </a:r>
            <a:endParaRPr kumimoji="1" lang="en-US" altLang="ja-JP" sz="1800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9466" y="5967588"/>
            <a:ext cx="11142172" cy="3872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・</a:t>
            </a:r>
            <a:r>
              <a:rPr lang="ja-JP" altLang="en-US" b="1" dirty="0">
                <a:solidFill>
                  <a:srgbClr val="FF0000"/>
                </a:solidFill>
              </a:rPr>
              <a:t>職場や教室などでのマスクの着用、換気を徹底する</a:t>
            </a:r>
            <a:r>
              <a:rPr lang="ja-JP" altLang="en-US" b="1" dirty="0" smtClean="0">
                <a:solidFill>
                  <a:srgbClr val="FF0000"/>
                </a:solidFill>
              </a:rPr>
              <a:t>こと</a:t>
            </a:r>
            <a:r>
              <a:rPr lang="ja-JP" altLang="en-US" b="1" dirty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dirty="0"/>
              <a:t>　</a:t>
            </a:r>
            <a:endParaRPr kumimoji="1" lang="en-US" altLang="ja-JP" sz="1800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46974" y="2838172"/>
            <a:ext cx="10943403" cy="1021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72" y="462078"/>
            <a:ext cx="10593863" cy="616672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1142463" y="98518"/>
            <a:ext cx="836648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別紙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98898"/>
            <a:ext cx="1093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政府分科会「分科会から政府への提言」より抜粋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91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9119" y="189521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1656" y="839872"/>
            <a:ext cx="13289460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主催者に対し、業種別ガイドラインの遵守を徹底するとともに、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　 </a:t>
            </a:r>
            <a:r>
              <a:rPr lang="ja-JP" altLang="en-US" sz="2000" dirty="0" smtClean="0"/>
              <a:t>国の接触</a:t>
            </a:r>
            <a:r>
              <a:rPr lang="ja-JP" altLang="en-US" sz="2000" dirty="0"/>
              <a:t>確認</a:t>
            </a:r>
            <a:r>
              <a:rPr lang="ja-JP" altLang="en-US" sz="2000" dirty="0" smtClean="0"/>
              <a:t>アプリ「</a:t>
            </a:r>
            <a:r>
              <a:rPr lang="ja-JP" altLang="en-US" sz="2000" dirty="0"/>
              <a:t>ＣＯＣＯＡ</a:t>
            </a:r>
            <a:r>
              <a:rPr lang="ja-JP" altLang="en-US" sz="2000" dirty="0" smtClean="0"/>
              <a:t>」、</a:t>
            </a:r>
            <a:r>
              <a:rPr lang="ja-JP" altLang="en-US" sz="2000" dirty="0"/>
              <a:t>大阪</a:t>
            </a:r>
            <a:r>
              <a:rPr lang="ja-JP" altLang="en-US" sz="2000" dirty="0" smtClean="0"/>
              <a:t>コロナ追跡システムの導入、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 smtClean="0"/>
              <a:t>　 又</a:t>
            </a:r>
            <a:r>
              <a:rPr lang="ja-JP" altLang="en-US" sz="2000" dirty="0"/>
              <a:t>は名簿作成などの追跡対策の徹底を</a:t>
            </a:r>
            <a:r>
              <a:rPr lang="ja-JP" altLang="en-US" sz="2000" dirty="0" smtClean="0"/>
              <a:t>要請</a:t>
            </a:r>
            <a:endParaRPr lang="en-US" altLang="ja-JP" sz="20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141656" y="2317200"/>
            <a:ext cx="11900219" cy="424731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b="1" dirty="0">
                <a:solidFill>
                  <a:srgbClr val="FF0000"/>
                </a:solidFill>
              </a:rPr>
              <a:t>業種別ガイドラインの見直しを前提に、必要な感染防止策が担保される場合は、別表の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とおり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/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/>
              <a:t>全国的な移動を伴うイベント又は参加者が</a:t>
            </a:r>
            <a:r>
              <a:rPr lang="en-US" altLang="ja-JP" sz="2000" b="1" dirty="0"/>
              <a:t>1,000</a:t>
            </a:r>
            <a:r>
              <a:rPr lang="ja-JP" altLang="en-US" sz="2000" b="1" dirty="0"/>
              <a:t>人を超えるようなイベントを開催する際には、</a:t>
            </a:r>
            <a:endParaRPr lang="en-US" altLang="ja-JP" sz="2000" b="1" dirty="0"/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dirty="0"/>
              <a:t>　 そのイベントの開催要件等について、大阪府に事前に相談すること</a:t>
            </a:r>
            <a:endParaRPr lang="en-US" altLang="ja-JP" sz="2000" b="1" dirty="0"/>
          </a:p>
          <a:p>
            <a:pPr lvl="0">
              <a:defRPr/>
            </a:pPr>
            <a:endParaRPr lang="en-US" altLang="ja-JP" sz="2000" b="1" dirty="0"/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/>
              <a:t>全国的</a:t>
            </a:r>
            <a:r>
              <a:rPr lang="ja-JP" altLang="en-US" sz="2000" b="1" dirty="0" smtClean="0"/>
              <a:t>な感染拡大やイベントでのクラスターが発生し、国が業種別ガイドラインの見直しや</a:t>
            </a:r>
            <a:endParaRPr lang="en-US" altLang="ja-JP" sz="2000" b="1" dirty="0" smtClean="0"/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dirty="0"/>
              <a:t>　 </a:t>
            </a:r>
            <a:r>
              <a:rPr lang="ja-JP" altLang="en-US" sz="2000" b="1" dirty="0" smtClean="0"/>
              <a:t>収容率要件・人数上限の見直しを行った場合には、国に準じて対応</a:t>
            </a:r>
            <a:endParaRPr lang="en-US" altLang="ja-JP" sz="2000" b="1" dirty="0" smtClean="0"/>
          </a:p>
          <a:p>
            <a:pPr lvl="0">
              <a:defRPr/>
            </a:pPr>
            <a:endParaRPr lang="en-US" altLang="ja-JP" sz="2000" b="1" dirty="0" smtClean="0"/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2000" b="1" dirty="0"/>
              <a:t>適切な感染防止策が実施されていないイベントや</a:t>
            </a:r>
            <a:r>
              <a:rPr lang="ja-JP" altLang="en-US" sz="2000" b="1" dirty="0" smtClean="0"/>
              <a:t>、リスク</a:t>
            </a:r>
            <a:r>
              <a:rPr lang="ja-JP" altLang="en-US" sz="2000" b="1" dirty="0"/>
              <a:t>への対応が整っていないイベントは、</a:t>
            </a:r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dirty="0" smtClean="0"/>
              <a:t>     開催</a:t>
            </a:r>
            <a:r>
              <a:rPr lang="ja-JP" altLang="en-US" sz="2000" b="1" dirty="0"/>
              <a:t>自粛を要請することも</a:t>
            </a:r>
            <a:r>
              <a:rPr lang="ja-JP" altLang="en-US" sz="2000" b="1" dirty="0" smtClean="0"/>
              <a:t>検討</a:t>
            </a:r>
            <a:endParaRPr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56444"/>
              </p:ext>
            </p:extLst>
          </p:nvPr>
        </p:nvGraphicFramePr>
        <p:xfrm>
          <a:off x="261257" y="3238791"/>
          <a:ext cx="11814627" cy="3333203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540156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展示会、地域の行事等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全国的・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広域的なお祭り・野外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フェス等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7046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イベントの性質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入退場や区域内の適切な行動確保が可能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参加者が自由に移動できる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名簿等で参加者の把握が可能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入退場や区域内の適切な行動確保が困難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参加者が自由に移動できる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名簿等で参加者を把握困難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5356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想定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される</a:t>
                      </a: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（例）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展示会（人数等を管理できるイベント）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地域の行事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全国的・広域的な花火大会・野外音楽フェス等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53308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開催要件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入場者が大声での歓声・声援等を発し、又は歌唱するおそれ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があるもの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は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、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当分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の間、収容定員が設定されている場合は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収容率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以内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、設定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されて 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いない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場合は十分な人と人との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間隔（１ｍ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）を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要すること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とする。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それ以外のものについては、感染拡大予防ガイドラインに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則った感染拡大 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対策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を前提として、収容定員が設定されている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場合は収容率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％以内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、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設定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されていない場合は密が発生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しない程度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間隔（最低限人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と人が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接触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しない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程度の間隔）を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空けること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とする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•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当分の間、十分な人と人との間隔（１ｍ）を要する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こととする。当該間隔の維持が困難な場合は、開催について慎重に判断。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85156"/>
              </p:ext>
            </p:extLst>
          </p:nvPr>
        </p:nvGraphicFramePr>
        <p:xfrm>
          <a:off x="261258" y="539715"/>
          <a:ext cx="11814626" cy="238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0655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674569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90765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2668637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3365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時期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収容率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人数上限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131826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９月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19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日から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当面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月末まで</a:t>
                      </a:r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8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大声での歓声・声援等がない</a:t>
                      </a:r>
                      <a:endParaRPr kumimoji="1" lang="en-US" altLang="ja-JP" sz="1800" b="1" u="sng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ことを前提としうる</a:t>
                      </a:r>
                      <a:r>
                        <a:rPr kumimoji="1" lang="ja-JP" altLang="en-US" sz="18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8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0" dirty="0" smtClean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クラシック音楽コンサート、演劇等、</a:t>
                      </a:r>
                      <a:endParaRPr kumimoji="1" lang="en-US" altLang="ja-JP" sz="14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　舞踊、伝統芸能、芸能・演芸、</a:t>
                      </a:r>
                      <a:endParaRPr kumimoji="1" lang="en-US" altLang="ja-JP" sz="14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　公演・式典、展示会　　　　　　等</a:t>
                      </a:r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8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</a:t>
                      </a:r>
                      <a:endParaRPr kumimoji="1" lang="en-US" altLang="ja-JP" sz="1800" b="1" u="sng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8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想定される</a:t>
                      </a:r>
                      <a:r>
                        <a:rPr kumimoji="1" lang="ja-JP" altLang="en-US" sz="18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8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800" b="1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ロック、ポップコンサート、</a:t>
                      </a:r>
                      <a:endParaRPr kumimoji="1" lang="en-US" altLang="ja-JP" sz="14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スポーツイベント、公営競技、公演、</a:t>
                      </a:r>
                      <a:endParaRPr kumimoji="1" lang="en-US" altLang="ja-JP" sz="1400" b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400" b="0" dirty="0" smtClean="0">
                          <a:latin typeface="+mn-ea"/>
                          <a:ea typeface="+mn-ea"/>
                        </a:rPr>
                        <a:t>ライブハウス・ナイトクラブでのイベント</a:t>
                      </a:r>
                      <a:endParaRPr kumimoji="1" lang="ja-JP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①収容人数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10,000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人超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　⇒収容人数の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％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800" b="1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②収容人数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10,000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人以下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　⇒</a:t>
                      </a:r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5,000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800" b="1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（注）収容率と人数上限でどちらか小さいほうを限度（両方の条件を満たす必要）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58896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（席がない場合は適切な間隔）</a:t>
                      </a:r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 smtClean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400" b="1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6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+mn-ea"/>
                          <a:ea typeface="+mn-ea"/>
                        </a:rPr>
                        <a:t>（席がない場合は十分な間隔）</a:t>
                      </a:r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58029" y="2926995"/>
            <a:ext cx="11621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異なるグループ間では座席を１席空け、同一グループ（５人以内に限る）内では座席間隔を設けなくともよい。すなわち、収容率は</a:t>
            </a:r>
            <a:r>
              <a:rPr lang="en-US" altLang="ja-JP" sz="1200" dirty="0" smtClean="0"/>
              <a:t>50</a:t>
            </a:r>
            <a:r>
              <a:rPr lang="ja-JP" altLang="en-US" sz="1200" dirty="0" smtClean="0"/>
              <a:t>％を超える場合がある。</a:t>
            </a:r>
            <a:endParaRPr kumimoji="1" lang="ja-JP" altLang="en-US" sz="1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1142463" y="98518"/>
            <a:ext cx="836648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別表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021350" y="6571995"/>
            <a:ext cx="73734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詳細</a:t>
            </a:r>
            <a:r>
              <a:rPr lang="ja-JP" altLang="en-US" sz="1400" dirty="0"/>
              <a:t>：令和２年９月</a:t>
            </a:r>
            <a:r>
              <a:rPr lang="en-US" altLang="ja-JP" sz="1400" dirty="0" smtClean="0"/>
              <a:t>11</a:t>
            </a:r>
            <a:r>
              <a:rPr lang="ja-JP" altLang="en-US" sz="1400" dirty="0" smtClean="0"/>
              <a:t>日付</a:t>
            </a:r>
            <a:r>
              <a:rPr lang="ja-JP" altLang="en-US" sz="1400" dirty="0"/>
              <a:t>国事務連絡「</a:t>
            </a:r>
            <a:r>
              <a:rPr lang="en-US" altLang="ja-JP" sz="1400" dirty="0"/>
              <a:t>11</a:t>
            </a:r>
            <a:r>
              <a:rPr lang="ja-JP" altLang="en-US" sz="1400" dirty="0"/>
              <a:t>月末までの催物の開催制限等について」</a:t>
            </a:r>
            <a:r>
              <a:rPr lang="ja-JP" altLang="en-US" sz="1400" dirty="0" smtClean="0"/>
              <a:t>参照</a:t>
            </a:r>
            <a:endParaRPr lang="ja-JP" altLang="en-US" sz="1400" dirty="0"/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1995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1600" b="1" u="sng" dirty="0" smtClean="0"/>
              <a:t>（</a:t>
            </a:r>
            <a:r>
              <a:rPr lang="ja-JP" altLang="en-US" sz="1600" u="sng" dirty="0"/>
              <a:t>府有</a:t>
            </a:r>
            <a:r>
              <a:rPr lang="ja-JP" altLang="en-US" sz="1600" u="sng" dirty="0" smtClean="0"/>
              <a:t>施設を含む</a:t>
            </a:r>
            <a:r>
              <a:rPr lang="ja-JP" altLang="en-US" sz="1600" b="1" u="sng" dirty="0" smtClean="0"/>
              <a:t>）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施設（事業者）に対し、次の内容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9226" y="1091493"/>
            <a:ext cx="11679024" cy="17543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/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</a:t>
            </a:r>
            <a:r>
              <a:rPr lang="ja-JP" altLang="en-US" b="1" dirty="0"/>
              <a:t>施設、医療</a:t>
            </a:r>
            <a:r>
              <a:rPr lang="ja-JP" altLang="en-US" b="1" dirty="0" smtClean="0"/>
              <a:t>機関等は</a:t>
            </a:r>
            <a:r>
              <a:rPr lang="ja-JP" altLang="en-US" b="1" dirty="0"/>
              <a:t>、職員、施設と関わりのある業務の従業員</a:t>
            </a:r>
            <a:r>
              <a:rPr lang="ja-JP" altLang="en-US" b="1" dirty="0" smtClean="0"/>
              <a:t>、入所者</a:t>
            </a:r>
            <a:r>
              <a:rPr lang="ja-JP" altLang="en-US" b="1" dirty="0"/>
              <a:t>・入院患者</a:t>
            </a:r>
            <a:r>
              <a:rPr lang="ja-JP" altLang="en-US" b="1" dirty="0" smtClean="0"/>
              <a:t>、</a:t>
            </a:r>
            <a:r>
              <a:rPr lang="ja-JP" altLang="en-US" b="1" dirty="0"/>
              <a:t>外部</a:t>
            </a:r>
            <a:r>
              <a:rPr lang="ja-JP" altLang="en-US" b="1" dirty="0" smtClean="0"/>
              <a:t>から訪問</a:t>
            </a:r>
            <a:endParaRPr lang="en-US" altLang="ja-JP" b="1" dirty="0" smtClean="0"/>
          </a:p>
          <a:p>
            <a:r>
              <a:rPr lang="ja-JP" altLang="en-US" b="1" dirty="0" smtClean="0"/>
              <a:t>　　される</a:t>
            </a:r>
            <a:r>
              <a:rPr lang="ja-JP" altLang="en-US" b="1" dirty="0"/>
              <a:t>方に対し、徹底した感染防止対策を求める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endParaRPr lang="en-US" altLang="ja-JP" b="1" dirty="0"/>
          </a:p>
          <a:p>
            <a:r>
              <a:rPr lang="ja-JP" altLang="en-US" b="1" dirty="0" smtClean="0"/>
              <a:t>２．高齢者施設、医療機関等の職員に少しでも症状が有る場合は、検査受診を勧めること</a:t>
            </a:r>
            <a:endParaRPr lang="ja-JP" altLang="en-US" b="1" dirty="0"/>
          </a:p>
          <a:p>
            <a:endParaRPr lang="en-US" altLang="ja-JP" b="1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358169" y="1326506"/>
            <a:ext cx="11681138" cy="13586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8169" y="2660587"/>
            <a:ext cx="12198828" cy="32624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ガイドラインを遵守 （</a:t>
            </a:r>
            <a:r>
              <a:rPr lang="ja-JP" altLang="en-US" dirty="0"/>
              <a:t>感染防止宣言ステッカーの導入</a:t>
            </a:r>
            <a:r>
              <a:rPr lang="ja-JP" altLang="en-US" dirty="0" smtClean="0"/>
              <a:t>）すること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</a:t>
            </a:r>
            <a:r>
              <a:rPr lang="ja-JP" altLang="en-US" dirty="0"/>
              <a:t>国の接触確認アプリ「ＣＯＣＯＡ</a:t>
            </a:r>
            <a:r>
              <a:rPr lang="ja-JP" altLang="en-US" dirty="0" smtClean="0"/>
              <a:t>」、大阪コロナ追跡システムの導入、又は名簿作成など追跡対策をとること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．バー、クラブ、キャバクラ、ホストクラブ等、夜</a:t>
            </a:r>
            <a:r>
              <a:rPr lang="ja-JP" altLang="en-US" dirty="0"/>
              <a:t>の街関連施設の</a:t>
            </a:r>
            <a:r>
              <a:rPr lang="ja-JP" altLang="en-US" dirty="0" smtClean="0"/>
              <a:t>従業員に</a:t>
            </a:r>
            <a:r>
              <a:rPr lang="ja-JP" altLang="en-US" dirty="0"/>
              <a:t>少しでも症状が有る場合は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検査</a:t>
            </a:r>
            <a:r>
              <a:rPr lang="ja-JP" altLang="en-US" dirty="0"/>
              <a:t>受診を勧める</a:t>
            </a:r>
            <a:r>
              <a:rPr lang="ja-JP" altLang="en-US" dirty="0" smtClean="0"/>
              <a:t>こと</a:t>
            </a:r>
            <a:endParaRPr lang="en-US" altLang="ja-JP" dirty="0"/>
          </a:p>
          <a:p>
            <a:endParaRPr lang="en-US" altLang="ja-JP" sz="800" dirty="0"/>
          </a:p>
          <a:p>
            <a:r>
              <a:rPr lang="ja-JP" altLang="en-US" dirty="0"/>
              <a:t>　　</a:t>
            </a:r>
            <a:r>
              <a:rPr lang="en-US" altLang="ja-JP" dirty="0"/>
              <a:t>※</a:t>
            </a:r>
            <a:r>
              <a:rPr lang="ja-JP" altLang="en-US" dirty="0"/>
              <a:t>ミナミの臨時検査場における検査の継続実施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</TotalTime>
  <Words>1195</Words>
  <PresentationFormat>ワイド画面</PresentationFormat>
  <Paragraphs>109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2020-11-10T09:30:33Z</cp:lastPrinted>
  <dcterms:created xsi:type="dcterms:W3CDTF">2020-05-20T11:17:35Z</dcterms:created>
  <dcterms:modified xsi:type="dcterms:W3CDTF">2020-11-11T04:46:52Z</dcterms:modified>
</cp:coreProperties>
</file>