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99" r:id="rId3"/>
    <p:sldId id="304" r:id="rId4"/>
    <p:sldId id="306" r:id="rId5"/>
    <p:sldId id="308" r:id="rId6"/>
    <p:sldId id="309" r:id="rId7"/>
    <p:sldId id="307" r:id="rId8"/>
    <p:sldId id="284" r:id="rId9"/>
    <p:sldId id="287" r:id="rId10"/>
    <p:sldId id="285"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552"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2021/1/8</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3124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51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3</a:t>
            </a:fld>
            <a:endParaRPr kumimoji="1" lang="ja-JP" altLang="en-US"/>
          </a:p>
        </p:txBody>
      </p:sp>
    </p:spTree>
    <p:extLst>
      <p:ext uri="{BB962C8B-B14F-4D97-AF65-F5344CB8AC3E}">
        <p14:creationId xmlns:p14="http://schemas.microsoft.com/office/powerpoint/2010/main" val="95063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256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5</a:t>
            </a:fld>
            <a:endParaRPr kumimoji="1" lang="ja-JP" altLang="en-US"/>
          </a:p>
        </p:txBody>
      </p:sp>
    </p:spTree>
    <p:extLst>
      <p:ext uri="{BB962C8B-B14F-4D97-AF65-F5344CB8AC3E}">
        <p14:creationId xmlns:p14="http://schemas.microsoft.com/office/powerpoint/2010/main" val="185650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8085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8</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10</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8098" y="176709"/>
            <a:ext cx="812657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レッド</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a:t>
            </a:r>
            <a:r>
              <a:rPr lang="ja-JP" altLang="en-US" sz="2400" b="1" dirty="0" smtClean="0">
                <a:latin typeface="游ゴシック" panose="020F0502020204030204"/>
                <a:ea typeface="游ゴシック" panose="020B0400000000000000" pitchFamily="50" charset="-128"/>
              </a:rPr>
              <a:t>非常</a:t>
            </a:r>
            <a:r>
              <a:rPr lang="ja-JP" altLang="en-US" sz="2400" b="1" dirty="0">
                <a:latin typeface="游ゴシック" panose="020F0502020204030204"/>
                <a:ea typeface="游ゴシック" panose="020B0400000000000000" pitchFamily="50" charset="-128"/>
              </a:rPr>
              <a:t>事態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308098" y="821468"/>
            <a:ext cx="12541718" cy="1503873"/>
          </a:xfrm>
          <a:prstGeom prst="rect">
            <a:avLst/>
          </a:prstGeom>
          <a:noFill/>
          <a:ln w="28575">
            <a:noFill/>
          </a:ln>
        </p:spPr>
        <p:txBody>
          <a:bodyPr wrap="square" rtlCol="0">
            <a:spAutoFit/>
          </a:bodyPr>
          <a:lstStyle/>
          <a:p>
            <a:pPr marL="0" marR="0" lvl="0" indent="0" algn="l" defTabSz="914400" rtl="0" eaLnBrk="1" fontAlgn="auto" latinLnBrk="0" hangingPunct="1">
              <a:lnSpc>
                <a:spcPts val="38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latin typeface="游ゴシック" panose="020F0502020204030204"/>
                <a:ea typeface="游ゴシック" panose="020B0400000000000000" pitchFamily="50" charset="-128"/>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8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要請期間　</a:t>
            </a:r>
            <a:r>
              <a:rPr kumimoji="1" lang="ja-JP" altLang="en-US" sz="2000" b="1" i="0" u="sng" strike="noStrike" kern="1200" cap="none" spc="-120" normalizeH="0" baseline="0" noProof="0" dirty="0" smtClean="0">
                <a:ln>
                  <a:noFill/>
                </a:ln>
                <a:solidFill>
                  <a:srgbClr val="FF0000"/>
                </a:solidFill>
                <a:effectLst/>
                <a:uLnTx/>
                <a:uFillTx/>
                <a:latin typeface="游ゴシック" panose="020F0502020204030204"/>
                <a:ea typeface="游ゴシック" panose="020B0400000000000000" pitchFamily="50" charset="-128"/>
              </a:rPr>
              <a:t>レッドステージ１の期間</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a:t>
            </a:r>
            <a:r>
              <a:rPr lang="ja-JP" altLang="en-US" sz="2000" b="1" u="sng" spc="-100" noProof="0" dirty="0" smtClean="0">
                <a:solidFill>
                  <a:srgbClr val="FF0000"/>
                </a:solidFill>
                <a:latin typeface="游ゴシック" panose="020F0502020204030204"/>
                <a:ea typeface="游ゴシック" panose="020B0400000000000000" pitchFamily="50" charset="-128"/>
              </a:rPr>
              <a:t>１</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月９日</a:t>
            </a:r>
            <a:r>
              <a:rPr lang="ja-JP" altLang="en-US" sz="2000" b="1" u="sng" spc="-100" dirty="0" smtClean="0">
                <a:solidFill>
                  <a:srgbClr val="FF0000"/>
                </a:solidFill>
                <a:latin typeface="游ゴシック" panose="020F0502020204030204"/>
                <a:ea typeface="游ゴシック" panose="020B0400000000000000" pitchFamily="50" charset="-128"/>
              </a:rPr>
              <a:t>から緊急事態宣言発出までの間</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a:t>
            </a:r>
            <a:endParaRPr kumimoji="1" lang="en-US" altLang="ja-JP"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8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800785" y="2542543"/>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800785" y="5174580"/>
            <a:ext cx="11226085"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上記のほか、現在、府民に要請している内容について</a:t>
            </a:r>
            <a:r>
              <a:rPr lang="ja-JP" altLang="en-US" dirty="0"/>
              <a:t>は</a:t>
            </a:r>
            <a:r>
              <a:rPr lang="ja-JP" altLang="en-US" dirty="0" smtClean="0"/>
              <a:t>、継続して要請を実施。（別添参考資料１）</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14" name="テキスト ボックス 13"/>
          <p:cNvSpPr txBox="1"/>
          <p:nvPr/>
        </p:nvSpPr>
        <p:spPr>
          <a:xfrm>
            <a:off x="626803" y="579449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18" name="正方形/長方形 17"/>
          <p:cNvSpPr/>
          <p:nvPr/>
        </p:nvSpPr>
        <p:spPr>
          <a:xfrm>
            <a:off x="965915" y="6335939"/>
            <a:ext cx="11226085" cy="468975"/>
          </a:xfrm>
          <a:prstGeom prst="rect">
            <a:avLst/>
          </a:prstGeom>
        </p:spPr>
        <p:txBody>
          <a:bodyPr wrap="square">
            <a:spAutoFit/>
          </a:bodyPr>
          <a:lstStyle/>
          <a:p>
            <a:pPr>
              <a:lnSpc>
                <a:spcPct val="150000"/>
              </a:lnSpc>
              <a:defRPr/>
            </a:pPr>
            <a:r>
              <a:rPr lang="ja-JP" altLang="en-US" dirty="0" smtClean="0"/>
              <a:t>・現在の要請内容を、継続して実施。（別添参考資料２）</a:t>
            </a:r>
            <a:endParaRPr lang="en-US" altLang="ja-JP" dirty="0" smtClean="0"/>
          </a:p>
        </p:txBody>
      </p:sp>
      <p:sp>
        <p:nvSpPr>
          <p:cNvPr id="11" name="テキスト ボックス 10"/>
          <p:cNvSpPr txBox="1"/>
          <p:nvPr/>
        </p:nvSpPr>
        <p:spPr>
          <a:xfrm>
            <a:off x="10314559" y="204453"/>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資料３－１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800785" y="3102091"/>
            <a:ext cx="12165612" cy="692497"/>
          </a:xfrm>
          <a:prstGeom prst="rect">
            <a:avLst/>
          </a:prstGeom>
        </p:spPr>
        <p:txBody>
          <a:bodyPr wrap="square">
            <a:spAutoFit/>
          </a:bodyPr>
          <a:lstStyle/>
          <a:p>
            <a:pPr>
              <a:lnSpc>
                <a:spcPct val="150000"/>
              </a:lnSpc>
              <a:defRPr/>
            </a:pPr>
            <a:r>
              <a:rPr lang="ja-JP" altLang="en-US" b="1" dirty="0" smtClean="0">
                <a:solidFill>
                  <a:srgbClr val="FF0000"/>
                </a:solidFill>
              </a:rPr>
              <a:t>○　緊急事態宣言が発出されている１都３県（東京都、埼玉県、千葉県、神奈川県）との往来を自粛すること</a:t>
            </a:r>
            <a:endParaRPr lang="en-US" altLang="ja-JP" b="1" dirty="0">
              <a:solidFill>
                <a:srgbClr val="FF0000"/>
              </a:solidFill>
            </a:endParaRPr>
          </a:p>
          <a:p>
            <a:pPr>
              <a:lnSpc>
                <a:spcPct val="150000"/>
              </a:lnSpc>
              <a:defRPr/>
            </a:pPr>
            <a:endParaRPr lang="en-US" altLang="ja-JP" sz="800" b="1" dirty="0" smtClean="0">
              <a:solidFill>
                <a:srgbClr val="FF0000"/>
              </a:solidFill>
            </a:endParaRPr>
          </a:p>
        </p:txBody>
      </p:sp>
      <p:sp>
        <p:nvSpPr>
          <p:cNvPr id="15" name="正方形/長方形 14"/>
          <p:cNvSpPr/>
          <p:nvPr/>
        </p:nvSpPr>
        <p:spPr>
          <a:xfrm>
            <a:off x="805241" y="3099395"/>
            <a:ext cx="11275142"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00785" y="4461222"/>
            <a:ext cx="12165612" cy="692497"/>
          </a:xfrm>
          <a:prstGeom prst="rect">
            <a:avLst/>
          </a:prstGeom>
        </p:spPr>
        <p:txBody>
          <a:bodyPr wrap="square">
            <a:spAutoFit/>
          </a:bodyPr>
          <a:lstStyle/>
          <a:p>
            <a:pPr>
              <a:lnSpc>
                <a:spcPct val="150000"/>
              </a:lnSpc>
              <a:defRPr/>
            </a:pPr>
            <a:r>
              <a:rPr lang="ja-JP" altLang="en-US" b="1" dirty="0" smtClean="0"/>
              <a:t>○　成人式前後の懇親会には参加しないこと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19" name="正方形/長方形 18"/>
          <p:cNvSpPr/>
          <p:nvPr/>
        </p:nvSpPr>
        <p:spPr>
          <a:xfrm>
            <a:off x="805240" y="4429244"/>
            <a:ext cx="6355415"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00785" y="3751062"/>
            <a:ext cx="12165612" cy="692497"/>
          </a:xfrm>
          <a:prstGeom prst="rect">
            <a:avLst/>
          </a:prstGeom>
        </p:spPr>
        <p:txBody>
          <a:bodyPr wrap="square">
            <a:spAutoFit/>
          </a:bodyPr>
          <a:lstStyle/>
          <a:p>
            <a:pPr>
              <a:lnSpc>
                <a:spcPct val="150000"/>
              </a:lnSpc>
              <a:defRPr/>
            </a:pPr>
            <a:r>
              <a:rPr lang="ja-JP" altLang="en-US" b="1" dirty="0" smtClean="0"/>
              <a:t>○　不要</a:t>
            </a:r>
            <a:r>
              <a:rPr lang="ja-JP" altLang="en-US" b="1" dirty="0"/>
              <a:t>不急</a:t>
            </a:r>
            <a:r>
              <a:rPr lang="ja-JP" altLang="en-US" b="1" dirty="0" smtClean="0"/>
              <a:t>の外出を自粛すること</a:t>
            </a:r>
            <a:endParaRPr lang="en-US" altLang="ja-JP" b="1" dirty="0"/>
          </a:p>
          <a:p>
            <a:pPr>
              <a:lnSpc>
                <a:spcPct val="150000"/>
              </a:lnSpc>
              <a:defRPr/>
            </a:pPr>
            <a:endParaRPr lang="en-US" altLang="ja-JP" sz="800" b="1" dirty="0" smtClean="0">
              <a:solidFill>
                <a:srgbClr val="FF0000"/>
              </a:solidFill>
            </a:endParaRPr>
          </a:p>
        </p:txBody>
      </p:sp>
      <p:sp>
        <p:nvSpPr>
          <p:cNvPr id="21" name="正方形/長方形 20"/>
          <p:cNvSpPr/>
          <p:nvPr/>
        </p:nvSpPr>
        <p:spPr>
          <a:xfrm>
            <a:off x="800785" y="3756770"/>
            <a:ext cx="6359870"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7436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
        <p:nvSpPr>
          <p:cNvPr id="7" name="テキスト ボックス 6"/>
          <p:cNvSpPr txBox="1"/>
          <p:nvPr/>
        </p:nvSpPr>
        <p:spPr>
          <a:xfrm>
            <a:off x="0" y="202651"/>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3" y="858371"/>
            <a:ext cx="11970946" cy="5388655"/>
          </a:xfrm>
          <a:prstGeom prst="rect">
            <a:avLst/>
          </a:prstGeom>
          <a:noFill/>
          <a:ln w="19050">
            <a:noFill/>
          </a:ln>
        </p:spPr>
        <p:txBody>
          <a:bodyPr wrap="square" rtlCol="0">
            <a:spAutoFit/>
          </a:bodyPr>
          <a:lstStyle/>
          <a:p>
            <a:pPr>
              <a:lnSpc>
                <a:spcPts val="1900"/>
              </a:lnSpc>
            </a:pPr>
            <a:r>
              <a:rPr lang="ja-JP" altLang="en-US" b="1" dirty="0" smtClean="0">
                <a:solidFill>
                  <a:srgbClr val="FF0000"/>
                </a:solidFill>
              </a:rPr>
              <a:t>１．学生に対し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）との往来を</a:t>
            </a:r>
            <a:endParaRPr lang="en-US" altLang="ja-JP" b="1" dirty="0">
              <a:solidFill>
                <a:srgbClr val="FF0000"/>
              </a:solidFill>
            </a:endParaRPr>
          </a:p>
          <a:p>
            <a:pPr>
              <a:lnSpc>
                <a:spcPts val="1900"/>
              </a:lnSpc>
            </a:pPr>
            <a:r>
              <a:rPr lang="ja-JP" altLang="en-US" b="1" dirty="0">
                <a:solidFill>
                  <a:srgbClr val="FF0000"/>
                </a:solidFill>
              </a:rPr>
              <a:t>　</a:t>
            </a:r>
            <a:r>
              <a:rPr lang="ja-JP" altLang="en-US" b="1" dirty="0" smtClean="0">
                <a:solidFill>
                  <a:srgbClr val="FF0000"/>
                </a:solidFill>
              </a:rPr>
              <a:t>自粛するよう</a:t>
            </a:r>
            <a:r>
              <a:rPr lang="ja-JP" altLang="en-US" b="1" dirty="0">
                <a:solidFill>
                  <a:srgbClr val="FF0000"/>
                </a:solidFill>
              </a:rPr>
              <a:t>求めること</a:t>
            </a:r>
            <a:endParaRPr lang="en-US" altLang="ja-JP" b="1" dirty="0">
              <a:solidFill>
                <a:srgbClr val="FF0000"/>
              </a:solidFill>
            </a:endParaRPr>
          </a:p>
          <a:p>
            <a:pPr>
              <a:lnSpc>
                <a:spcPts val="2500"/>
              </a:lnSpc>
            </a:pPr>
            <a:endParaRPr lang="en-US" altLang="ja-JP" b="1" dirty="0"/>
          </a:p>
          <a:p>
            <a:pPr>
              <a:lnSpc>
                <a:spcPts val="2500"/>
              </a:lnSpc>
            </a:pPr>
            <a:r>
              <a:rPr lang="ja-JP" altLang="en-US" b="1" dirty="0"/>
              <a:t>２</a:t>
            </a:r>
            <a:r>
              <a:rPr lang="ja-JP" altLang="en-US" b="1" dirty="0" smtClean="0"/>
              <a:t>．学生に</a:t>
            </a:r>
            <a:r>
              <a:rPr lang="ja-JP" altLang="en-US" b="1" dirty="0"/>
              <a:t>対し、不要不急の外出を自粛するよう求めること</a:t>
            </a:r>
            <a:endParaRPr lang="en-US" altLang="ja-JP" b="1" dirty="0"/>
          </a:p>
          <a:p>
            <a:pPr>
              <a:lnSpc>
                <a:spcPts val="2500"/>
              </a:lnSpc>
            </a:pPr>
            <a:endParaRPr lang="en-US" altLang="ja-JP" b="1" dirty="0" smtClean="0"/>
          </a:p>
          <a:p>
            <a:pPr>
              <a:lnSpc>
                <a:spcPts val="2500"/>
              </a:lnSpc>
            </a:pPr>
            <a:r>
              <a:rPr lang="ja-JP" altLang="en-US" b="1" dirty="0" smtClean="0"/>
              <a:t>３．学生に</a:t>
            </a:r>
            <a:r>
              <a:rPr lang="ja-JP" altLang="en-US" b="1" dirty="0"/>
              <a:t>対し</a:t>
            </a:r>
            <a:r>
              <a:rPr lang="ja-JP" altLang="en-US" b="1" dirty="0" smtClean="0"/>
              <a:t>、成人式前後</a:t>
            </a:r>
            <a:r>
              <a:rPr lang="ja-JP" altLang="en-US" b="1" dirty="0"/>
              <a:t>の</a:t>
            </a:r>
            <a:r>
              <a:rPr lang="ja-JP" altLang="en-US" b="1" dirty="0" smtClean="0"/>
              <a:t>懇親会、新年会には参加しないよう求める</a:t>
            </a:r>
            <a:r>
              <a:rPr lang="ja-JP" altLang="en-US" b="1" dirty="0"/>
              <a:t>こと</a:t>
            </a:r>
            <a:endParaRPr lang="en-US" altLang="ja-JP" b="1" dirty="0"/>
          </a:p>
          <a:p>
            <a:pPr>
              <a:lnSpc>
                <a:spcPts val="2500"/>
              </a:lnSpc>
            </a:pPr>
            <a:endParaRPr lang="en-US" altLang="ja-JP" b="1" dirty="0"/>
          </a:p>
          <a:p>
            <a:pPr>
              <a:lnSpc>
                <a:spcPts val="2500"/>
              </a:lnSpc>
            </a:pPr>
            <a:r>
              <a:rPr lang="ja-JP" altLang="en-US" b="1" dirty="0"/>
              <a:t>４</a:t>
            </a:r>
            <a:r>
              <a:rPr lang="ja-JP" altLang="en-US" b="1" dirty="0" smtClean="0"/>
              <a:t>．</a:t>
            </a:r>
            <a:r>
              <a:rPr lang="ja-JP" altLang="en-US" b="1" dirty="0"/>
              <a:t>学生</a:t>
            </a:r>
            <a:r>
              <a:rPr lang="ja-JP" altLang="en-US" b="1" dirty="0" smtClean="0"/>
              <a:t>に対し、「</a:t>
            </a:r>
            <a:r>
              <a:rPr lang="ja-JP" altLang="en-US" b="1" dirty="0"/>
              <a:t>５人以上」「２時間以上」の宴会・飲み会を控えるよう求める</a:t>
            </a:r>
            <a:r>
              <a:rPr lang="ja-JP" altLang="en-US" b="1" dirty="0" smtClean="0"/>
              <a:t>こと</a:t>
            </a:r>
            <a:endParaRPr lang="en-US" altLang="ja-JP" b="1" dirty="0" smtClean="0"/>
          </a:p>
          <a:p>
            <a:pPr>
              <a:lnSpc>
                <a:spcPts val="2500"/>
              </a:lnSpc>
              <a:defRPr/>
            </a:pPr>
            <a:endParaRPr lang="en-US" altLang="ja-JP" b="1" dirty="0" smtClean="0"/>
          </a:p>
          <a:p>
            <a:pPr>
              <a:lnSpc>
                <a:spcPts val="2500"/>
              </a:lnSpc>
            </a:pPr>
            <a:r>
              <a:rPr lang="ja-JP" altLang="en-US" b="1" dirty="0"/>
              <a:t>５</a:t>
            </a:r>
            <a:r>
              <a:rPr lang="ja-JP" altLang="en-US" b="1" dirty="0" smtClean="0"/>
              <a:t>．学生に</a:t>
            </a:r>
            <a:r>
              <a:rPr lang="ja-JP" altLang="en-US" b="1" dirty="0"/>
              <a:t>少しでも症状が有る場合</a:t>
            </a:r>
            <a:r>
              <a:rPr lang="ja-JP" altLang="en-US" b="1" dirty="0" smtClean="0"/>
              <a:t>は登校させず、検査受診を勧めること</a:t>
            </a:r>
            <a:endParaRPr lang="en-US" altLang="ja-JP" b="1" dirty="0"/>
          </a:p>
          <a:p>
            <a:pPr>
              <a:lnSpc>
                <a:spcPts val="2500"/>
              </a:lnSpc>
            </a:pPr>
            <a:endParaRPr lang="en-US" altLang="ja-JP" b="1" dirty="0" smtClean="0"/>
          </a:p>
          <a:p>
            <a:pPr>
              <a:lnSpc>
                <a:spcPts val="2500"/>
              </a:lnSpc>
            </a:pPr>
            <a:r>
              <a:rPr lang="ja-JP" altLang="en-US" b="1" dirty="0"/>
              <a:t>６</a:t>
            </a:r>
            <a:r>
              <a:rPr lang="ja-JP" altLang="en-US" b="1" dirty="0" smtClean="0"/>
              <a:t>．寒い環境においても、適度な保湿、適切な換気（</a:t>
            </a:r>
            <a:r>
              <a:rPr lang="en-US" altLang="ja-JP" b="1" dirty="0" smtClean="0"/>
              <a:t>CO</a:t>
            </a:r>
            <a:r>
              <a:rPr lang="ja-JP" altLang="en-US" b="1" dirty="0" smtClean="0"/>
              <a:t>２センサーの活用による確認等）を実施すること</a:t>
            </a:r>
            <a:endParaRPr lang="en-US" altLang="ja-JP" b="1" dirty="0" smtClean="0"/>
          </a:p>
          <a:p>
            <a:pPr>
              <a:lnSpc>
                <a:spcPts val="2500"/>
              </a:lnSpc>
            </a:pPr>
            <a:endParaRPr lang="en-US" altLang="ja-JP" b="1" dirty="0"/>
          </a:p>
          <a:p>
            <a:pPr>
              <a:lnSpc>
                <a:spcPts val="2500"/>
              </a:lnSpc>
            </a:pPr>
            <a:r>
              <a:rPr lang="ja-JP" altLang="en-US" b="1" dirty="0" smtClean="0"/>
              <a:t>７．</a:t>
            </a:r>
            <a:r>
              <a:rPr lang="ja-JP" altLang="en-US" b="1" dirty="0"/>
              <a:t>寮やクラブ・サークル活動での感染防止</a:t>
            </a:r>
            <a:r>
              <a:rPr lang="ja-JP" altLang="en-US" b="1" dirty="0" smtClean="0"/>
              <a:t>対策（マスクの着用等）を</a:t>
            </a:r>
            <a:r>
              <a:rPr lang="ja-JP" altLang="en-US" b="1" dirty="0"/>
              <a:t>徹底する</a:t>
            </a:r>
            <a:r>
              <a:rPr lang="ja-JP" altLang="en-US" b="1" dirty="0" smtClean="0"/>
              <a:t>こと</a:t>
            </a:r>
            <a:endParaRPr lang="en-US" altLang="ja-JP" b="1" dirty="0" smtClean="0"/>
          </a:p>
          <a:p>
            <a:pPr>
              <a:lnSpc>
                <a:spcPts val="2500"/>
              </a:lnSpc>
            </a:pPr>
            <a:endParaRPr lang="en-US" altLang="ja-JP" b="1" dirty="0"/>
          </a:p>
          <a:p>
            <a:pPr>
              <a:lnSpc>
                <a:spcPts val="2500"/>
              </a:lnSpc>
            </a:pPr>
            <a:r>
              <a:rPr lang="ja-JP" altLang="en-US" b="1" dirty="0"/>
              <a:t>８</a:t>
            </a:r>
            <a:r>
              <a:rPr lang="ja-JP" altLang="en-US" b="1" dirty="0" smtClean="0"/>
              <a:t>．</a:t>
            </a:r>
            <a:r>
              <a:rPr lang="ja-JP" altLang="en-US" b="1" dirty="0"/>
              <a:t>業種別ガイドラインを遵守（感染防止宣言ステッカーの導入）していない、接待を伴う飲食店及び酒類の</a:t>
            </a:r>
            <a:endParaRPr lang="en-US" altLang="ja-JP" b="1" dirty="0"/>
          </a:p>
          <a:p>
            <a:pPr>
              <a:lnSpc>
                <a:spcPts val="2500"/>
              </a:lnSpc>
            </a:pPr>
            <a:r>
              <a:rPr lang="ja-JP" altLang="en-US" b="1" dirty="0"/>
              <a:t>　　提供を行う飲食店の利用を自粛する</a:t>
            </a:r>
            <a:r>
              <a:rPr lang="ja-JP" altLang="en-US" b="1" dirty="0" smtClean="0"/>
              <a:t>こと</a:t>
            </a:r>
            <a:endParaRPr lang="en-US" altLang="ja-JP" b="1" dirty="0"/>
          </a:p>
        </p:txBody>
      </p:sp>
      <p:sp>
        <p:nvSpPr>
          <p:cNvPr id="6" name="正方形/長方形 5"/>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参考資料６</a:t>
            </a:r>
            <a:endParaRPr kumimoji="1" lang="ja-JP" altLang="en-US" dirty="0">
              <a:solidFill>
                <a:schemeClr val="tx1"/>
              </a:solidFill>
            </a:endParaRPr>
          </a:p>
        </p:txBody>
      </p:sp>
      <p:sp>
        <p:nvSpPr>
          <p:cNvPr id="9" name="正方形/長方形 8"/>
          <p:cNvSpPr/>
          <p:nvPr/>
        </p:nvSpPr>
        <p:spPr>
          <a:xfrm>
            <a:off x="285833" y="811873"/>
            <a:ext cx="11408184" cy="5841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85833" y="1613819"/>
            <a:ext cx="7055125" cy="4289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5833" y="2260559"/>
            <a:ext cx="8458922" cy="4289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412123" y="925827"/>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solidFill>
                  <a:srgbClr val="FF0000"/>
                </a:solidFill>
                <a:latin typeface="游ゴシック" panose="020F0502020204030204"/>
                <a:ea typeface="游ゴシック" panose="020B0400000000000000" pitchFamily="50" charset="-128"/>
              </a:rPr>
              <a:t>大阪市全域</a:t>
            </a:r>
            <a:endParaRPr kumimoji="1" lang="en-US" altLang="ja-JP" sz="20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lang="ja-JP" altLang="en-US" sz="2000" b="1" u="sng" noProof="0" dirty="0" smtClean="0">
                <a:solidFill>
                  <a:srgbClr val="FF0000"/>
                </a:solidFill>
                <a:latin typeface="游ゴシック" panose="020F0502020204030204"/>
                <a:ea typeface="游ゴシック" panose="020B0400000000000000" pitchFamily="50" charset="-128"/>
              </a:rPr>
              <a:t>１月</a:t>
            </a:r>
            <a:r>
              <a:rPr lang="en-US" altLang="ja-JP" sz="2000" b="1" u="sng" dirty="0" smtClean="0">
                <a:solidFill>
                  <a:srgbClr val="FF0000"/>
                </a:solidFill>
                <a:latin typeface="游ゴシック" panose="020F0502020204030204"/>
                <a:ea typeface="游ゴシック" panose="020B0400000000000000" pitchFamily="50" charset="-128"/>
              </a:rPr>
              <a:t>11</a:t>
            </a:r>
            <a:r>
              <a:rPr lang="ja-JP" altLang="en-US" sz="2000" b="1" u="sng" dirty="0" smtClean="0">
                <a:solidFill>
                  <a:srgbClr val="FF0000"/>
                </a:solidFill>
                <a:latin typeface="游ゴシック" panose="020F0502020204030204"/>
                <a:ea typeface="游ゴシック" panose="020B0400000000000000" pitchFamily="50" charset="-128"/>
              </a:rPr>
              <a:t>日までとしている期間を「緊急</a:t>
            </a:r>
            <a:r>
              <a:rPr lang="ja-JP" altLang="en-US" sz="2000" b="1" u="sng" dirty="0">
                <a:solidFill>
                  <a:srgbClr val="FF0000"/>
                </a:solidFill>
                <a:latin typeface="游ゴシック" panose="020F0502020204030204"/>
                <a:ea typeface="游ゴシック" panose="020B0400000000000000" pitchFamily="50" charset="-128"/>
              </a:rPr>
              <a:t>事態宣言発出</a:t>
            </a:r>
            <a:r>
              <a:rPr lang="ja-JP" altLang="en-US" sz="2000" b="1" u="sng" dirty="0" smtClean="0">
                <a:solidFill>
                  <a:srgbClr val="FF0000"/>
                </a:solidFill>
                <a:latin typeface="游ゴシック" panose="020F0502020204030204"/>
                <a:ea typeface="游ゴシック" panose="020B0400000000000000" pitchFamily="50" charset="-128"/>
              </a:rPr>
              <a:t>までの間」に延長</a:t>
            </a:r>
            <a:endParaRPr kumimoji="1" lang="en-US" altLang="ja-JP" sz="2000" b="1" i="0" u="none"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4234913744"/>
              </p:ext>
            </p:extLst>
          </p:nvPr>
        </p:nvGraphicFramePr>
        <p:xfrm>
          <a:off x="699065" y="2536040"/>
          <a:ext cx="10918210" cy="2862923"/>
        </p:xfrm>
        <a:graphic>
          <a:graphicData uri="http://schemas.openxmlformats.org/drawingml/2006/table">
            <a:tbl>
              <a:tblPr firstRow="1" bandRow="1">
                <a:tableStyleId>{5940675A-B579-460E-94D1-54222C63F5DA}</a:tableStyleId>
              </a:tblPr>
              <a:tblGrid>
                <a:gridCol w="3817050">
                  <a:extLst>
                    <a:ext uri="{9D8B030D-6E8A-4147-A177-3AD203B41FA5}">
                      <a16:colId xmlns:a16="http://schemas.microsoft.com/office/drawing/2014/main" val="281278"/>
                    </a:ext>
                  </a:extLst>
                </a:gridCol>
                <a:gridCol w="3211549">
                  <a:extLst>
                    <a:ext uri="{9D8B030D-6E8A-4147-A177-3AD203B41FA5}">
                      <a16:colId xmlns:a16="http://schemas.microsoft.com/office/drawing/2014/main" val="2576488235"/>
                    </a:ext>
                  </a:extLst>
                </a:gridCol>
                <a:gridCol w="3889611">
                  <a:extLst>
                    <a:ext uri="{9D8B030D-6E8A-4147-A177-3AD203B41FA5}">
                      <a16:colId xmlns:a16="http://schemas.microsoft.com/office/drawing/2014/main" val="2806394976"/>
                    </a:ext>
                  </a:extLst>
                </a:gridCol>
              </a:tblGrid>
              <a:tr h="428875">
                <a:tc gridSpan="2">
                  <a:txBody>
                    <a:bodyPr/>
                    <a:lstStyle/>
                    <a:p>
                      <a:pPr algn="ctr"/>
                      <a:r>
                        <a:rPr kumimoji="1" lang="ja-JP" altLang="en-US" dirty="0" smtClean="0"/>
                        <a:t>対象施設</a:t>
                      </a:r>
                      <a:endParaRPr kumimoji="1" lang="en-US" altLang="ja-JP" dirty="0" smtClean="0"/>
                    </a:p>
                  </a:txBody>
                  <a:tcPr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dirty="0" smtClean="0"/>
                        <a:t>要請内容</a:t>
                      </a:r>
                      <a:endParaRPr kumimoji="1" lang="ja-JP" altLang="en-US" dirty="0"/>
                    </a:p>
                  </a:txBody>
                  <a:tcPr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828618"/>
                  </a:ext>
                </a:extLst>
              </a:tr>
              <a:tr h="1223434">
                <a:tc rowSpan="2">
                  <a:txBody>
                    <a:bodyPr/>
                    <a:lstStyle/>
                    <a:p>
                      <a:pPr algn="l"/>
                      <a:r>
                        <a:rPr kumimoji="1" lang="ja-JP" altLang="en-US" b="1" dirty="0" smtClean="0"/>
                        <a:t>接待を伴う飲食店</a:t>
                      </a:r>
                      <a:endParaRPr kumimoji="1" lang="en-US" altLang="ja-JP" b="1" dirty="0" smtClean="0"/>
                    </a:p>
                    <a:p>
                      <a:pPr algn="l"/>
                      <a:r>
                        <a:rPr kumimoji="1" lang="en-US" altLang="ja-JP" b="1" dirty="0" smtClean="0"/>
                        <a:t>(</a:t>
                      </a:r>
                      <a:r>
                        <a:rPr kumimoji="1" lang="ja-JP" altLang="en-US" b="1" dirty="0" smtClean="0"/>
                        <a:t>キャバレー、ホストクラブ等）、</a:t>
                      </a:r>
                      <a:endParaRPr kumimoji="1" lang="en-US" altLang="ja-JP" b="1" dirty="0" smtClean="0"/>
                    </a:p>
                    <a:p>
                      <a:pPr algn="l"/>
                      <a:r>
                        <a:rPr kumimoji="1" lang="ja-JP" altLang="en-US" b="1" dirty="0" smtClean="0">
                          <a:solidFill>
                            <a:srgbClr val="FF0000"/>
                          </a:solidFill>
                        </a:rPr>
                        <a:t>特措法施行令第</a:t>
                      </a:r>
                      <a:r>
                        <a:rPr kumimoji="1" lang="en-US" altLang="ja-JP" b="1" dirty="0" smtClean="0">
                          <a:solidFill>
                            <a:srgbClr val="FF0000"/>
                          </a:solidFill>
                        </a:rPr>
                        <a:t>11</a:t>
                      </a:r>
                      <a:r>
                        <a:rPr kumimoji="1" lang="ja-JP" altLang="en-US" b="1" dirty="0" smtClean="0">
                          <a:solidFill>
                            <a:srgbClr val="FF0000"/>
                          </a:solidFill>
                        </a:rPr>
                        <a:t>条第</a:t>
                      </a:r>
                      <a:r>
                        <a:rPr kumimoji="1" lang="en-US" altLang="ja-JP" b="1" dirty="0" smtClean="0">
                          <a:solidFill>
                            <a:srgbClr val="FF0000"/>
                          </a:solidFill>
                        </a:rPr>
                        <a:t>1</a:t>
                      </a:r>
                      <a:r>
                        <a:rPr kumimoji="1" lang="ja-JP" altLang="en-US" b="1" dirty="0" smtClean="0">
                          <a:solidFill>
                            <a:srgbClr val="FF0000"/>
                          </a:solidFill>
                        </a:rPr>
                        <a:t>項各号（第</a:t>
                      </a:r>
                      <a:r>
                        <a:rPr kumimoji="1" lang="en-US" altLang="ja-JP" b="1" dirty="0" smtClean="0">
                          <a:solidFill>
                            <a:srgbClr val="FF0000"/>
                          </a:solidFill>
                        </a:rPr>
                        <a:t>14</a:t>
                      </a:r>
                      <a:r>
                        <a:rPr kumimoji="1" lang="ja-JP" altLang="en-US" b="1" dirty="0" smtClean="0">
                          <a:solidFill>
                            <a:srgbClr val="FF0000"/>
                          </a:solidFill>
                        </a:rPr>
                        <a:t>号を除く）に掲げる施設のうち、</a:t>
                      </a:r>
                      <a:r>
                        <a:rPr kumimoji="1" lang="ja-JP" altLang="en-US" b="1" dirty="0" smtClean="0">
                          <a:solidFill>
                            <a:schemeClr val="tx1"/>
                          </a:solidFill>
                        </a:rPr>
                        <a:t>酒類の提供を行う飲食店（バー、ナイトクラブ、カラオケ店等）</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業種別ガイドラインを遵守（感染防止宣言ステッカーを導入）</a:t>
                      </a:r>
                      <a:r>
                        <a:rPr kumimoji="1" lang="ja-JP" altLang="en-US" b="1" dirty="0" smtClean="0"/>
                        <a:t>していない</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1" dirty="0" smtClean="0"/>
                        <a:t>休業を要請</a:t>
                      </a:r>
                      <a:endParaRPr kumimoji="1" lang="ja-JP" altLang="en-US" b="1" dirty="0"/>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0208336"/>
                  </a:ext>
                </a:extLst>
              </a:tr>
              <a:tr h="605307">
                <a:tc vMerge="1">
                  <a:txBody>
                    <a:bodyPr/>
                    <a:lstStyle/>
                    <a:p>
                      <a:pPr algn="l"/>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遵守（導入）</a:t>
                      </a:r>
                      <a:r>
                        <a:rPr kumimoji="1" lang="ja-JP" altLang="en-US" b="1" dirty="0" smtClean="0"/>
                        <a:t>している</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b="1" dirty="0" smtClean="0"/>
                        <a:t>営業時間短縮（５時～</a:t>
                      </a:r>
                      <a:r>
                        <a:rPr kumimoji="1" lang="en-US" altLang="ja-JP" b="1" dirty="0" smtClean="0"/>
                        <a:t>21</a:t>
                      </a:r>
                      <a:r>
                        <a:rPr kumimoji="1" lang="ja-JP" altLang="en-US" b="1" dirty="0" smtClean="0"/>
                        <a:t>時）を要請</a:t>
                      </a:r>
                      <a:endParaRPr kumimoji="1" lang="ja-JP" altLang="en-US" b="1" dirty="0"/>
                    </a:p>
                  </a:txBody>
                  <a:tcPr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05795442"/>
                  </a:ext>
                </a:extLst>
              </a:tr>
              <a:tr h="60530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その他の酒類の提供を行う飲食店</a:t>
                      </a:r>
                      <a:r>
                        <a:rPr kumimoji="1" lang="en-US" altLang="ja-JP" b="1" dirty="0" smtClean="0"/>
                        <a:t>(</a:t>
                      </a:r>
                      <a:r>
                        <a:rPr kumimoji="1" lang="ja-JP" altLang="en-US" b="1" dirty="0" smtClean="0"/>
                        <a:t>居酒屋等）</a:t>
                      </a:r>
                      <a:endParaRPr kumimoji="1" lang="en-US" altLang="ja-JP" b="1" dirty="0" smtClean="0"/>
                    </a:p>
                  </a:txBody>
                  <a:tcPr anchor="ctr">
                    <a:lnR w="38100" cap="flat" cmpd="sng" algn="ctr">
                      <a:solidFill>
                        <a:schemeClr val="tx1"/>
                      </a:solidFill>
                      <a:prstDash val="solid"/>
                      <a:round/>
                      <a:headEnd type="none" w="med" len="med"/>
                      <a:tailEnd type="none" w="med" len="med"/>
                    </a:lnR>
                  </a:tcPr>
                </a:tc>
                <a:tc hMerge="1">
                  <a:txBody>
                    <a:bodyPr/>
                    <a:lstStyle/>
                    <a:p>
                      <a:pPr algn="l"/>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smtClean="0"/>
                        <a:t>営業時間短縮（５時～</a:t>
                      </a:r>
                      <a:r>
                        <a:rPr kumimoji="1" lang="en-US" altLang="ja-JP" b="1" dirty="0" smtClean="0"/>
                        <a:t>21</a:t>
                      </a:r>
                      <a:r>
                        <a:rPr kumimoji="1" lang="ja-JP" altLang="en-US" b="1" dirty="0" smtClean="0"/>
                        <a:t>時）を要請</a:t>
                      </a:r>
                      <a:endParaRPr kumimoji="1" lang="en-US" altLang="ja-JP" b="1" dirty="0" smtClean="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6738623"/>
                  </a:ext>
                </a:extLst>
              </a:tr>
            </a:tbl>
          </a:graphicData>
        </a:graphic>
      </p:graphicFrame>
      <p:sp>
        <p:nvSpPr>
          <p:cNvPr id="7" name="正方形/長方形 6"/>
          <p:cNvSpPr/>
          <p:nvPr/>
        </p:nvSpPr>
        <p:spPr>
          <a:xfrm>
            <a:off x="699065" y="5746264"/>
            <a:ext cx="11698919" cy="1754326"/>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上記のほか、現在、施設に要請している内容については、継続して要請を実施。（別添参考資料３）</a:t>
            </a:r>
            <a:endParaRPr lang="en-US" altLang="ja-JP" dirty="0" smtClean="0"/>
          </a:p>
          <a:p>
            <a:pPr>
              <a:lnSpc>
                <a:spcPct val="150000"/>
              </a:lnSpc>
              <a:defRPr/>
            </a:pPr>
            <a:r>
              <a:rPr lang="ja-JP" altLang="en-US" dirty="0"/>
              <a:t>　</a:t>
            </a:r>
            <a:r>
              <a:rPr lang="ja-JP" altLang="en-US" dirty="0" smtClean="0"/>
              <a:t>　</a:t>
            </a:r>
            <a:endParaRPr lang="en-US" altLang="ja-JP" dirty="0" smtClean="0"/>
          </a:p>
          <a:p>
            <a:pPr>
              <a:lnSpc>
                <a:spcPct val="150000"/>
              </a:lnSpc>
              <a:defRPr/>
            </a:pPr>
            <a:endParaRPr lang="en-US" altLang="ja-JP" dirty="0" smtClean="0"/>
          </a:p>
          <a:p>
            <a:pPr>
              <a:lnSpc>
                <a:spcPct val="150000"/>
              </a:lnSpc>
              <a:defRPr/>
            </a:pPr>
            <a:r>
              <a:rPr lang="ja-JP" altLang="en-US" dirty="0"/>
              <a:t>　</a:t>
            </a:r>
            <a:r>
              <a:rPr lang="ja-JP" altLang="en-US" dirty="0" smtClean="0"/>
              <a:t>　</a:t>
            </a:r>
            <a:endParaRPr lang="en-US" altLang="ja-JP" dirty="0" smtClean="0"/>
          </a:p>
        </p:txBody>
      </p:sp>
      <p:sp>
        <p:nvSpPr>
          <p:cNvPr id="8" name="テキスト ボックス 7"/>
          <p:cNvSpPr txBox="1"/>
          <p:nvPr/>
        </p:nvSpPr>
        <p:spPr>
          <a:xfrm>
            <a:off x="412123" y="358204"/>
            <a:ext cx="2550017"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2400" b="1" dirty="0" smtClean="0"/>
              <a:t>　　　　</a:t>
            </a:r>
            <a:endParaRPr kumimoji="1" lang="ja-JP" altLang="en-US" sz="2400" b="1" dirty="0"/>
          </a:p>
        </p:txBody>
      </p:sp>
    </p:spTree>
    <p:extLst>
      <p:ext uri="{BB962C8B-B14F-4D97-AF65-F5344CB8AC3E}">
        <p14:creationId xmlns:p14="http://schemas.microsoft.com/office/powerpoint/2010/main" val="189166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6" name="テキスト ボックス 5"/>
          <p:cNvSpPr txBox="1"/>
          <p:nvPr/>
        </p:nvSpPr>
        <p:spPr>
          <a:xfrm>
            <a:off x="193338" y="1527117"/>
            <a:ext cx="11333254"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a:t>
            </a:r>
            <a:r>
              <a:rPr lang="en-US" altLang="ja-JP" sz="2400" b="1" u="sng" dirty="0" smtClean="0"/>
              <a:t>〉〈</a:t>
            </a:r>
            <a:r>
              <a:rPr lang="ja-JP" altLang="en-US" sz="2400" b="1" u="sng" dirty="0" smtClean="0"/>
              <a:t>経済界</a:t>
            </a:r>
            <a:r>
              <a:rPr lang="en-US" altLang="ja-JP" sz="2400" b="1" u="sng" dirty="0" smtClean="0"/>
              <a:t>〉〈</a:t>
            </a:r>
            <a:r>
              <a:rPr lang="ja-JP" altLang="en-US" sz="2400" b="1" u="sng" dirty="0" smtClean="0"/>
              <a:t>大学等</a:t>
            </a:r>
            <a:r>
              <a:rPr lang="en-US" altLang="ja-JP" sz="2400" b="1" u="sng" dirty="0" smtClean="0"/>
              <a:t>〉</a:t>
            </a:r>
            <a:r>
              <a:rPr lang="ja-JP" altLang="en-US" sz="2400" b="1" u="sng" dirty="0" err="1" smtClean="0"/>
              <a:t>への</a:t>
            </a:r>
            <a:r>
              <a:rPr lang="ja-JP" altLang="en-US" sz="2400" b="1" u="sng" dirty="0" smtClean="0"/>
              <a:t>お願い</a:t>
            </a:r>
            <a:r>
              <a:rPr lang="ja-JP" altLang="en-US" sz="2400" b="1" dirty="0" smtClean="0"/>
              <a:t>　　　　</a:t>
            </a:r>
            <a:endParaRPr kumimoji="1" lang="ja-JP" altLang="en-US" sz="2400" b="1" dirty="0"/>
          </a:p>
        </p:txBody>
      </p:sp>
      <p:sp>
        <p:nvSpPr>
          <p:cNvPr id="13" name="テキスト ボックス 12"/>
          <p:cNvSpPr txBox="1"/>
          <p:nvPr/>
        </p:nvSpPr>
        <p:spPr>
          <a:xfrm>
            <a:off x="193338" y="690978"/>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7" name="正方形/長方形 6"/>
          <p:cNvSpPr/>
          <p:nvPr/>
        </p:nvSpPr>
        <p:spPr>
          <a:xfrm>
            <a:off x="60103" y="5722362"/>
            <a:ext cx="12131897"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上記のほか、現在、各団体等にお願いしている内容について</a:t>
            </a:r>
            <a:r>
              <a:rPr lang="ja-JP" altLang="en-US" dirty="0"/>
              <a:t>は</a:t>
            </a:r>
            <a:r>
              <a:rPr lang="ja-JP" altLang="en-US" dirty="0" smtClean="0"/>
              <a:t>、継続して要請を実施。（別添参考資料４～６）</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9" name="正方形/長方形 8"/>
          <p:cNvSpPr/>
          <p:nvPr/>
        </p:nvSpPr>
        <p:spPr>
          <a:xfrm>
            <a:off x="577001" y="2215573"/>
            <a:ext cx="12165612" cy="507831"/>
          </a:xfrm>
          <a:prstGeom prst="rect">
            <a:avLst/>
          </a:prstGeom>
        </p:spPr>
        <p:txBody>
          <a:bodyPr wrap="square">
            <a:spAutoFit/>
          </a:bodyPr>
          <a:lstStyle/>
          <a:p>
            <a:pPr>
              <a:lnSpc>
                <a:spcPct val="150000"/>
              </a:lnSpc>
              <a:defRPr/>
            </a:pPr>
            <a:r>
              <a:rPr lang="ja-JP" altLang="en-US" b="1" dirty="0" smtClean="0"/>
              <a:t>各団体等の関係者に対して、以下の内容を求めること</a:t>
            </a:r>
            <a:endParaRPr lang="en-US" altLang="ja-JP" b="1" dirty="0" smtClean="0"/>
          </a:p>
        </p:txBody>
      </p:sp>
      <p:sp>
        <p:nvSpPr>
          <p:cNvPr id="10" name="正方形/長方形 9"/>
          <p:cNvSpPr/>
          <p:nvPr/>
        </p:nvSpPr>
        <p:spPr>
          <a:xfrm>
            <a:off x="430322" y="2095358"/>
            <a:ext cx="11567468" cy="36270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52733" y="2813719"/>
            <a:ext cx="11866850" cy="507831"/>
          </a:xfrm>
          <a:prstGeom prst="rect">
            <a:avLst/>
          </a:prstGeom>
        </p:spPr>
        <p:txBody>
          <a:bodyPr wrap="square">
            <a:spAutoFit/>
          </a:bodyPr>
          <a:lstStyle/>
          <a:p>
            <a:pPr>
              <a:lnSpc>
                <a:spcPct val="150000"/>
              </a:lnSpc>
              <a:defRPr/>
            </a:pPr>
            <a:r>
              <a:rPr lang="ja-JP" altLang="en-US" b="1" dirty="0" smtClean="0">
                <a:solidFill>
                  <a:srgbClr val="FF0000"/>
                </a:solidFill>
              </a:rPr>
              <a:t>○　緊急</a:t>
            </a:r>
            <a:r>
              <a:rPr lang="ja-JP" altLang="en-US" b="1" dirty="0">
                <a:solidFill>
                  <a:srgbClr val="FF0000"/>
                </a:solidFill>
              </a:rPr>
              <a:t>事態宣言が発出されて</a:t>
            </a:r>
            <a:r>
              <a:rPr lang="ja-JP" altLang="en-US" b="1" dirty="0" smtClean="0">
                <a:solidFill>
                  <a:srgbClr val="FF0000"/>
                </a:solidFill>
              </a:rPr>
              <a:t>いる１都３県（東京都、埼玉県、千葉県、神奈川県</a:t>
            </a:r>
            <a:r>
              <a:rPr lang="ja-JP" altLang="en-US" b="1" dirty="0">
                <a:solidFill>
                  <a:srgbClr val="FF0000"/>
                </a:solidFill>
              </a:rPr>
              <a:t>）との往来</a:t>
            </a:r>
            <a:r>
              <a:rPr lang="ja-JP" altLang="en-US" b="1" dirty="0" smtClean="0">
                <a:solidFill>
                  <a:srgbClr val="FF0000"/>
                </a:solidFill>
              </a:rPr>
              <a:t>を自粛すること</a:t>
            </a:r>
            <a:endParaRPr lang="en-US" altLang="ja-JP" b="1" dirty="0">
              <a:solidFill>
                <a:srgbClr val="FF0000"/>
              </a:solidFill>
            </a:endParaRPr>
          </a:p>
        </p:txBody>
      </p:sp>
      <p:sp>
        <p:nvSpPr>
          <p:cNvPr id="11" name="正方形/長方形 10"/>
          <p:cNvSpPr/>
          <p:nvPr/>
        </p:nvSpPr>
        <p:spPr>
          <a:xfrm>
            <a:off x="652733" y="3976409"/>
            <a:ext cx="12165612" cy="692497"/>
          </a:xfrm>
          <a:prstGeom prst="rect">
            <a:avLst/>
          </a:prstGeom>
        </p:spPr>
        <p:txBody>
          <a:bodyPr wrap="square">
            <a:spAutoFit/>
          </a:bodyPr>
          <a:lstStyle/>
          <a:p>
            <a:pPr>
              <a:lnSpc>
                <a:spcPct val="150000"/>
              </a:lnSpc>
              <a:defRPr/>
            </a:pPr>
            <a:r>
              <a:rPr lang="ja-JP" altLang="en-US" b="1" dirty="0" smtClean="0"/>
              <a:t>○　成人式前後の懇親会、新年会には参加しないこと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12" name="正方形/長方形 11"/>
          <p:cNvSpPr/>
          <p:nvPr/>
        </p:nvSpPr>
        <p:spPr>
          <a:xfrm>
            <a:off x="652733" y="3411874"/>
            <a:ext cx="12165612" cy="692497"/>
          </a:xfrm>
          <a:prstGeom prst="rect">
            <a:avLst/>
          </a:prstGeom>
        </p:spPr>
        <p:txBody>
          <a:bodyPr wrap="square">
            <a:spAutoFit/>
          </a:bodyPr>
          <a:lstStyle/>
          <a:p>
            <a:pPr>
              <a:lnSpc>
                <a:spcPct val="150000"/>
              </a:lnSpc>
              <a:defRPr/>
            </a:pPr>
            <a:r>
              <a:rPr lang="ja-JP" altLang="en-US" b="1" dirty="0" smtClean="0"/>
              <a:t>○　</a:t>
            </a:r>
            <a:r>
              <a:rPr lang="ja-JP" altLang="en-US" b="1" dirty="0"/>
              <a:t>不要不急</a:t>
            </a:r>
            <a:r>
              <a:rPr lang="ja-JP" altLang="en-US" b="1" dirty="0" smtClean="0"/>
              <a:t>の外出を自粛すること</a:t>
            </a:r>
            <a:endParaRPr lang="en-US" altLang="ja-JP" b="1" dirty="0"/>
          </a:p>
          <a:p>
            <a:pPr>
              <a:lnSpc>
                <a:spcPct val="150000"/>
              </a:lnSpc>
              <a:defRPr/>
            </a:pPr>
            <a:endParaRPr lang="en-US" altLang="ja-JP" sz="800" b="1" dirty="0" smtClean="0">
              <a:solidFill>
                <a:srgbClr val="FF0000"/>
              </a:solidFill>
            </a:endParaRPr>
          </a:p>
        </p:txBody>
      </p:sp>
      <p:sp>
        <p:nvSpPr>
          <p:cNvPr id="14" name="正方形/長方形 13"/>
          <p:cNvSpPr/>
          <p:nvPr/>
        </p:nvSpPr>
        <p:spPr>
          <a:xfrm>
            <a:off x="652733" y="4618468"/>
            <a:ext cx="12165612" cy="1107996"/>
          </a:xfrm>
          <a:prstGeom prst="rect">
            <a:avLst/>
          </a:prstGeom>
        </p:spPr>
        <p:txBody>
          <a:bodyPr wrap="square">
            <a:spAutoFit/>
          </a:bodyPr>
          <a:lstStyle/>
          <a:p>
            <a:pPr>
              <a:defRPr/>
            </a:pPr>
            <a:r>
              <a:rPr lang="ja-JP" altLang="en-US" b="1" dirty="0" smtClean="0"/>
              <a:t>○　</a:t>
            </a:r>
            <a:r>
              <a:rPr lang="en-US" altLang="ja-JP" b="1" dirty="0" smtClean="0"/>
              <a:t>&lt;</a:t>
            </a:r>
            <a:r>
              <a:rPr lang="ja-JP" altLang="en-US" b="1" dirty="0" smtClean="0"/>
              <a:t>経済界＞へのお願い</a:t>
            </a:r>
            <a:endParaRPr lang="en-US" altLang="ja-JP" b="1" dirty="0" smtClean="0"/>
          </a:p>
          <a:p>
            <a:pPr>
              <a:defRPr/>
            </a:pPr>
            <a:r>
              <a:rPr lang="ja-JP" altLang="en-US" b="1" dirty="0"/>
              <a:t>　</a:t>
            </a:r>
            <a:r>
              <a:rPr lang="ja-JP" altLang="en-US" b="1" dirty="0" smtClean="0"/>
              <a:t>　テレワークを、より推進すること</a:t>
            </a:r>
            <a:endParaRPr lang="en-US" altLang="ja-JP" b="1" dirty="0" smtClean="0"/>
          </a:p>
          <a:p>
            <a:pPr>
              <a:defRPr/>
            </a:pPr>
            <a:r>
              <a:rPr lang="ja-JP" altLang="en-US" b="1" dirty="0"/>
              <a:t>　</a:t>
            </a:r>
            <a:r>
              <a:rPr lang="ja-JP" altLang="en-US" b="1" dirty="0" smtClean="0"/>
              <a:t>　出勤が必要となる職場でも、ローテーション勤務、時差出勤、自転車通勤などの取り組みを推進すること</a:t>
            </a:r>
            <a:endParaRPr lang="en-US" altLang="ja-JP" b="1" dirty="0"/>
          </a:p>
          <a:p>
            <a:pPr>
              <a:lnSpc>
                <a:spcPct val="150000"/>
              </a:lnSpc>
              <a:defRPr/>
            </a:pPr>
            <a:endParaRPr lang="en-US" altLang="ja-JP" sz="800" b="1" dirty="0" smtClean="0">
              <a:solidFill>
                <a:srgbClr val="FF0000"/>
              </a:solidFill>
            </a:endParaRPr>
          </a:p>
        </p:txBody>
      </p:sp>
    </p:spTree>
    <p:extLst>
      <p:ext uri="{BB962C8B-B14F-4D97-AF65-F5344CB8AC3E}">
        <p14:creationId xmlns:p14="http://schemas.microsoft.com/office/powerpoint/2010/main" val="81066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898586" y="3328126"/>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 「５人以上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326373" y="193357"/>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641075" y="682271"/>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898586" y="5185395"/>
            <a:ext cx="10931156"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latin typeface="游ゴシック" panose="020F0502020204030204"/>
                <a:ea typeface="游ゴシック" panose="020B0400000000000000" pitchFamily="50" charset="-128"/>
              </a:rPr>
              <a:t>○　</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業種</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別ガイドラインを遵守（感染防止</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宣言ステッカー</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の導入）していない、接待を</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伴う</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及び</a:t>
            </a:r>
            <a:endParaRPr kumimoji="1" lang="en-US" altLang="ja-JP" sz="1800" b="1" i="0" strike="noStrik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酒類</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の提供を行う</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の利用を自粛する</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こと</a:t>
            </a:r>
            <a:endParaRPr kumimoji="1" lang="en-US" altLang="ja-JP"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a:defRPr/>
            </a:pPr>
            <a:r>
              <a:rPr lang="ja-JP" altLang="en-US" b="1" dirty="0" smtClean="0"/>
              <a:t>○　３</a:t>
            </a:r>
            <a:r>
              <a:rPr lang="ja-JP" altLang="en-US" b="1" dirty="0"/>
              <a:t>密で唾液が飛び交う環境を避ける</a:t>
            </a:r>
            <a:r>
              <a:rPr lang="ja-JP" altLang="en-US" b="1" dirty="0" smtClean="0"/>
              <a:t>こと</a:t>
            </a:r>
            <a:endParaRPr lang="en-US" altLang="ja-JP" b="1" dirty="0"/>
          </a:p>
        </p:txBody>
      </p:sp>
      <p:sp>
        <p:nvSpPr>
          <p:cNvPr id="25" name="正方形/長方形 24"/>
          <p:cNvSpPr/>
          <p:nvPr/>
        </p:nvSpPr>
        <p:spPr>
          <a:xfrm>
            <a:off x="898586" y="4185885"/>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　高齢者</a:t>
            </a:r>
            <a:r>
              <a:rPr lang="ja-JP" altLang="en-US" b="1" dirty="0">
                <a:latin typeface="游ゴシック" panose="020B0400000000000000" pitchFamily="50" charset="-128"/>
              </a:rPr>
              <a:t>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7" name="正方形/長方形 26"/>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参考資料１</a:t>
            </a:r>
            <a:endParaRPr kumimoji="1" lang="ja-JP" altLang="en-US" dirty="0">
              <a:solidFill>
                <a:schemeClr val="tx1"/>
              </a:solidFill>
            </a:endParaRPr>
          </a:p>
        </p:txBody>
      </p:sp>
      <p:sp>
        <p:nvSpPr>
          <p:cNvPr id="17" name="正方形/長方形 16"/>
          <p:cNvSpPr/>
          <p:nvPr/>
        </p:nvSpPr>
        <p:spPr>
          <a:xfrm>
            <a:off x="894033" y="1843026"/>
            <a:ext cx="12165612" cy="507831"/>
          </a:xfrm>
          <a:prstGeom prst="rect">
            <a:avLst/>
          </a:prstGeom>
        </p:spPr>
        <p:txBody>
          <a:bodyPr wrap="square">
            <a:spAutoFit/>
          </a:bodyPr>
          <a:lstStyle/>
          <a:p>
            <a:pPr>
              <a:lnSpc>
                <a:spcPct val="150000"/>
              </a:lnSpc>
              <a:defRPr/>
            </a:pPr>
            <a:r>
              <a:rPr lang="ja-JP" altLang="en-US" b="1" dirty="0" smtClean="0"/>
              <a:t>○　不要不急の外出を自粛すること</a:t>
            </a:r>
            <a:r>
              <a:rPr lang="ja-JP" altLang="en-US" b="1" dirty="0"/>
              <a:t>　</a:t>
            </a:r>
            <a:endParaRPr lang="en-US" altLang="ja-JP" b="1" dirty="0" smtClean="0"/>
          </a:p>
        </p:txBody>
      </p:sp>
      <p:sp>
        <p:nvSpPr>
          <p:cNvPr id="22" name="正方形/長方形 21"/>
          <p:cNvSpPr/>
          <p:nvPr/>
        </p:nvSpPr>
        <p:spPr>
          <a:xfrm>
            <a:off x="909996" y="1185929"/>
            <a:ext cx="11170387" cy="44367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894033" y="2615313"/>
            <a:ext cx="6133279" cy="3877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98586" y="1121768"/>
            <a:ext cx="11122027" cy="468270"/>
          </a:xfrm>
          <a:prstGeom prst="rect">
            <a:avLst/>
          </a:prstGeom>
        </p:spPr>
        <p:txBody>
          <a:bodyPr wrap="square">
            <a:spAutoFit/>
          </a:bodyPr>
          <a:lstStyle/>
          <a:p>
            <a:pPr>
              <a:lnSpc>
                <a:spcPct val="150000"/>
              </a:lnSpc>
              <a:defRPr/>
            </a:pPr>
            <a:r>
              <a:rPr lang="ja-JP" altLang="en-US" b="1" dirty="0" smtClean="0">
                <a:solidFill>
                  <a:srgbClr val="FF0000"/>
                </a:solidFill>
              </a:rPr>
              <a:t>○　</a:t>
            </a:r>
            <a:r>
              <a:rPr lang="ja-JP" altLang="en-US" b="1" spc="-70" dirty="0" smtClean="0">
                <a:solidFill>
                  <a:srgbClr val="FF0000"/>
                </a:solidFill>
              </a:rPr>
              <a:t>緊急</a:t>
            </a:r>
            <a:r>
              <a:rPr lang="ja-JP" altLang="en-US" b="1" spc="-70" dirty="0">
                <a:solidFill>
                  <a:srgbClr val="FF0000"/>
                </a:solidFill>
              </a:rPr>
              <a:t>事態宣言が発出されて</a:t>
            </a:r>
            <a:r>
              <a:rPr lang="ja-JP" altLang="en-US" b="1" spc="-70" dirty="0" smtClean="0">
                <a:solidFill>
                  <a:srgbClr val="FF0000"/>
                </a:solidFill>
              </a:rPr>
              <a:t>いる１都３県（東京都、埼玉県</a:t>
            </a:r>
            <a:r>
              <a:rPr lang="ja-JP" altLang="en-US" b="1" spc="-70" dirty="0">
                <a:solidFill>
                  <a:srgbClr val="FF0000"/>
                </a:solidFill>
              </a:rPr>
              <a:t>、千葉県</a:t>
            </a:r>
            <a:r>
              <a:rPr lang="ja-JP" altLang="en-US" b="1" spc="-70" dirty="0" smtClean="0">
                <a:solidFill>
                  <a:srgbClr val="FF0000"/>
                </a:solidFill>
              </a:rPr>
              <a:t>、神奈川県</a:t>
            </a:r>
            <a:r>
              <a:rPr lang="ja-JP" altLang="en-US" b="1" spc="-70" dirty="0">
                <a:solidFill>
                  <a:srgbClr val="FF0000"/>
                </a:solidFill>
              </a:rPr>
              <a:t>）との往来</a:t>
            </a:r>
            <a:r>
              <a:rPr lang="ja-JP" altLang="en-US" b="1" spc="-70" dirty="0" smtClean="0">
                <a:solidFill>
                  <a:srgbClr val="FF0000"/>
                </a:solidFill>
              </a:rPr>
              <a:t>を自粛する</a:t>
            </a:r>
            <a:r>
              <a:rPr lang="ja-JP" altLang="en-US" b="1" spc="-70" dirty="0">
                <a:solidFill>
                  <a:srgbClr val="FF0000"/>
                </a:solidFill>
              </a:rPr>
              <a:t>こと</a:t>
            </a:r>
            <a:endParaRPr lang="en-US" altLang="ja-JP" b="1" spc="-70" dirty="0">
              <a:solidFill>
                <a:srgbClr val="FF0000"/>
              </a:solidFill>
            </a:endParaRPr>
          </a:p>
        </p:txBody>
      </p:sp>
      <p:sp>
        <p:nvSpPr>
          <p:cNvPr id="23" name="正方形/長方形 22"/>
          <p:cNvSpPr/>
          <p:nvPr/>
        </p:nvSpPr>
        <p:spPr>
          <a:xfrm>
            <a:off x="898586" y="2564284"/>
            <a:ext cx="12165612" cy="692497"/>
          </a:xfrm>
          <a:prstGeom prst="rect">
            <a:avLst/>
          </a:prstGeom>
        </p:spPr>
        <p:txBody>
          <a:bodyPr wrap="square">
            <a:spAutoFit/>
          </a:bodyPr>
          <a:lstStyle/>
          <a:p>
            <a:pPr>
              <a:lnSpc>
                <a:spcPct val="150000"/>
              </a:lnSpc>
              <a:defRPr/>
            </a:pPr>
            <a:r>
              <a:rPr lang="ja-JP" altLang="en-US" b="1" dirty="0" smtClean="0"/>
              <a:t>○　成人式前後の懇親会には参加しないこと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24" name="正方形/長方形 23"/>
          <p:cNvSpPr/>
          <p:nvPr/>
        </p:nvSpPr>
        <p:spPr>
          <a:xfrm>
            <a:off x="894033" y="1894055"/>
            <a:ext cx="6133280" cy="44367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0768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5</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
        <p:nvSpPr>
          <p:cNvPr id="8" name="正方形/長方形 7"/>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参考資料２</a:t>
            </a:r>
            <a:endParaRPr kumimoji="1" lang="ja-JP" altLang="en-US" dirty="0">
              <a:solidFill>
                <a:schemeClr val="tx1"/>
              </a:solidFill>
            </a:endParaRPr>
          </a:p>
        </p:txBody>
      </p:sp>
    </p:spTree>
    <p:extLst>
      <p:ext uri="{BB962C8B-B14F-4D97-AF65-F5344CB8AC3E}">
        <p14:creationId xmlns:p14="http://schemas.microsoft.com/office/powerpoint/2010/main" val="418880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210016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7</a:t>
            </a:fld>
            <a:endParaRPr kumimoji="1" lang="ja-JP" altLang="en-US" sz="2000" dirty="0"/>
          </a:p>
        </p:txBody>
      </p:sp>
      <p:sp>
        <p:nvSpPr>
          <p:cNvPr id="5" name="テキスト ボックス 4"/>
          <p:cNvSpPr txBox="1"/>
          <p:nvPr/>
        </p:nvSpPr>
        <p:spPr>
          <a:xfrm>
            <a:off x="193339" y="84719"/>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455766"/>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dirty="0" smtClean="0"/>
              <a:t>施設（事業者）に対し、次の内容を要請</a:t>
            </a:r>
            <a:r>
              <a:rPr lang="ja-JP" altLang="en-US" sz="2000" dirty="0" smtClean="0"/>
              <a:t>。</a:t>
            </a:r>
            <a:endParaRPr lang="en-US" altLang="ja-JP" sz="1600" dirty="0" smtClean="0"/>
          </a:p>
        </p:txBody>
      </p:sp>
      <p:sp>
        <p:nvSpPr>
          <p:cNvPr id="7" name="テキスト ボックス 6"/>
          <p:cNvSpPr txBox="1"/>
          <p:nvPr/>
        </p:nvSpPr>
        <p:spPr>
          <a:xfrm>
            <a:off x="193339" y="918010"/>
            <a:ext cx="12198828" cy="4721805"/>
          </a:xfrm>
          <a:prstGeom prst="rect">
            <a:avLst/>
          </a:prstGeom>
          <a:noFill/>
          <a:ln w="19050">
            <a:noFill/>
          </a:ln>
        </p:spPr>
        <p:txBody>
          <a:bodyPr wrap="square" rtlCol="0">
            <a:spAutoFit/>
          </a:bodyPr>
          <a:lstStyle/>
          <a:p>
            <a:pPr>
              <a:lnSpc>
                <a:spcPts val="1900"/>
              </a:lnSpc>
            </a:pPr>
            <a:r>
              <a:rPr lang="ja-JP" altLang="en-US" b="1" dirty="0" smtClean="0">
                <a:solidFill>
                  <a:srgbClr val="FF0000"/>
                </a:solidFill>
              </a:rPr>
              <a:t>１．従業員等に対し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a:t>
            </a:r>
            <a:r>
              <a:rPr lang="ja-JP" altLang="en-US" b="1" dirty="0" smtClean="0">
                <a:solidFill>
                  <a:srgbClr val="FF0000"/>
                </a:solidFill>
              </a:rPr>
              <a:t>を</a:t>
            </a:r>
            <a:endParaRPr lang="en-US" altLang="ja-JP" b="1" dirty="0" smtClean="0">
              <a:solidFill>
                <a:srgbClr val="FF0000"/>
              </a:solidFill>
            </a:endParaRPr>
          </a:p>
          <a:p>
            <a:pPr>
              <a:lnSpc>
                <a:spcPts val="1900"/>
              </a:lnSpc>
            </a:pPr>
            <a:r>
              <a:rPr lang="ja-JP" altLang="en-US" b="1" dirty="0">
                <a:solidFill>
                  <a:srgbClr val="FF0000"/>
                </a:solidFill>
              </a:rPr>
              <a:t>　自粛</a:t>
            </a:r>
            <a:r>
              <a:rPr lang="ja-JP" altLang="en-US" b="1" dirty="0" smtClean="0">
                <a:solidFill>
                  <a:srgbClr val="FF0000"/>
                </a:solidFill>
              </a:rPr>
              <a:t>するよう求めること</a:t>
            </a:r>
            <a:endParaRPr lang="en-US" altLang="ja-JP" b="1" dirty="0" smtClean="0">
              <a:solidFill>
                <a:srgbClr val="FF0000"/>
              </a:solidFill>
            </a:endParaRPr>
          </a:p>
          <a:p>
            <a:pPr>
              <a:lnSpc>
                <a:spcPts val="1900"/>
              </a:lnSpc>
            </a:pPr>
            <a:endParaRPr lang="en-US" altLang="ja-JP" b="1" dirty="0">
              <a:solidFill>
                <a:srgbClr val="FF0000"/>
              </a:solidFill>
            </a:endParaRPr>
          </a:p>
          <a:p>
            <a:pPr>
              <a:lnSpc>
                <a:spcPts val="1900"/>
              </a:lnSpc>
            </a:pPr>
            <a:r>
              <a:rPr lang="ja-JP" altLang="en-US" b="1" dirty="0" smtClean="0"/>
              <a:t>２．従業員等に</a:t>
            </a:r>
            <a:r>
              <a:rPr lang="ja-JP" altLang="en-US" b="1" dirty="0"/>
              <a:t>対し</a:t>
            </a:r>
            <a:r>
              <a:rPr lang="ja-JP" altLang="en-US" b="1" dirty="0" smtClean="0"/>
              <a:t>、不要不急の外出を自粛するよう求めること</a:t>
            </a:r>
            <a:endParaRPr lang="en-US" altLang="ja-JP" b="1" dirty="0" smtClean="0"/>
          </a:p>
          <a:p>
            <a:pPr>
              <a:lnSpc>
                <a:spcPts val="1900"/>
              </a:lnSpc>
            </a:pPr>
            <a:endParaRPr lang="en-US" altLang="ja-JP" b="1" dirty="0"/>
          </a:p>
          <a:p>
            <a:pPr>
              <a:lnSpc>
                <a:spcPts val="1900"/>
              </a:lnSpc>
            </a:pPr>
            <a:r>
              <a:rPr lang="ja-JP" altLang="en-US" b="1" dirty="0" smtClean="0"/>
              <a:t>３．従業員等に対し、成人式前後の懇親会、新年会には参加しないよう求めること</a:t>
            </a:r>
            <a:endParaRPr lang="en-US" altLang="ja-JP" b="1" dirty="0"/>
          </a:p>
          <a:p>
            <a:pPr>
              <a:lnSpc>
                <a:spcPts val="1900"/>
              </a:lnSpc>
              <a:defRPr/>
            </a:pPr>
            <a:endParaRPr lang="en-US" altLang="ja-JP" b="1" dirty="0"/>
          </a:p>
          <a:p>
            <a:pPr>
              <a:lnSpc>
                <a:spcPts val="1900"/>
              </a:lnSpc>
            </a:pPr>
            <a:r>
              <a:rPr lang="ja-JP" altLang="en-US" b="1" dirty="0"/>
              <a:t>４</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pPr>
              <a:lnSpc>
                <a:spcPts val="1900"/>
              </a:lnSpc>
            </a:pPr>
            <a:endParaRPr lang="en-US" altLang="ja-JP" b="1" dirty="0" smtClean="0">
              <a:latin typeface="游ゴシック" panose="020B0400000000000000" pitchFamily="50" charset="-128"/>
            </a:endParaRPr>
          </a:p>
          <a:p>
            <a:pPr>
              <a:lnSpc>
                <a:spcPts val="1900"/>
              </a:lnSpc>
            </a:pPr>
            <a:r>
              <a:rPr lang="ja-JP" altLang="en-US" b="1" dirty="0">
                <a:latin typeface="游ゴシック" panose="020B0400000000000000" pitchFamily="50" charset="-128"/>
              </a:rPr>
              <a:t>５</a:t>
            </a:r>
            <a:r>
              <a:rPr lang="ja-JP" altLang="en-US" b="1" dirty="0" smtClean="0">
                <a:latin typeface="游ゴシック" panose="020B0400000000000000" pitchFamily="50" charset="-128"/>
              </a:rPr>
              <a:t>．従業員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smtClean="0"/>
          </a:p>
          <a:p>
            <a:pPr>
              <a:lnSpc>
                <a:spcPts val="1900"/>
              </a:lnSpc>
            </a:pPr>
            <a:r>
              <a:rPr lang="ja-JP" altLang="en-US" b="1" dirty="0"/>
              <a:t>　</a:t>
            </a:r>
            <a:r>
              <a:rPr lang="ja-JP" altLang="en-US" b="1" dirty="0" smtClean="0"/>
              <a:t>　</a:t>
            </a:r>
            <a:endParaRPr lang="en-US" altLang="ja-JP" b="1" dirty="0"/>
          </a:p>
          <a:p>
            <a:pPr>
              <a:lnSpc>
                <a:spcPts val="1900"/>
              </a:lnSpc>
            </a:pPr>
            <a:r>
              <a:rPr lang="ja-JP" altLang="en-US" b="1" dirty="0"/>
              <a:t>６</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pPr>
              <a:lnSpc>
                <a:spcPts val="1900"/>
              </a:lnSpc>
            </a:pPr>
            <a:endParaRPr lang="en-US" altLang="ja-JP" b="1" dirty="0" smtClean="0"/>
          </a:p>
          <a:p>
            <a:pPr>
              <a:lnSpc>
                <a:spcPts val="1900"/>
              </a:lnSpc>
            </a:pPr>
            <a:r>
              <a:rPr lang="ja-JP" altLang="en-US" b="1" dirty="0"/>
              <a:t>７</a:t>
            </a:r>
            <a:r>
              <a:rPr lang="ja-JP" altLang="en-US" b="1" dirty="0" smtClean="0"/>
              <a:t>．飲食店においては以下に留意すること</a:t>
            </a:r>
            <a:endParaRPr lang="ja-JP" altLang="en-US" b="1" dirty="0"/>
          </a:p>
          <a:p>
            <a:pPr>
              <a:lnSpc>
                <a:spcPts val="1900"/>
              </a:lnSpc>
            </a:pPr>
            <a:r>
              <a:rPr lang="ja-JP" altLang="en-US" b="1" dirty="0"/>
              <a:t>　　・パーテーションの</a:t>
            </a:r>
            <a:r>
              <a:rPr lang="ja-JP" altLang="en-US" b="1" dirty="0" smtClean="0"/>
              <a:t>活用　　・</a:t>
            </a:r>
            <a:r>
              <a:rPr lang="ja-JP" altLang="en-US" b="1" dirty="0"/>
              <a:t>会話の際は、マスク・フェイスシールドを着用（食事中のマスクの活用を含む）</a:t>
            </a:r>
          </a:p>
          <a:p>
            <a:pPr>
              <a:lnSpc>
                <a:spcPts val="1900"/>
              </a:lnSpc>
            </a:pPr>
            <a:r>
              <a:rPr lang="ja-JP" altLang="en-US" b="1" dirty="0"/>
              <a:t>　　・斜め向かいに</a:t>
            </a:r>
            <a:r>
              <a:rPr lang="ja-JP" altLang="en-US" b="1" dirty="0" smtClean="0"/>
              <a:t>座る</a:t>
            </a:r>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sz="800" b="1" dirty="0" smtClean="0"/>
          </a:p>
          <a:p>
            <a:pPr>
              <a:lnSpc>
                <a:spcPts val="1900"/>
              </a:lnSpc>
            </a:pPr>
            <a:r>
              <a:rPr lang="ja-JP" altLang="en-US" b="1" dirty="0"/>
              <a:t>　</a:t>
            </a:r>
            <a:endParaRPr lang="en-US" altLang="ja-JP" b="1" dirty="0" smtClean="0"/>
          </a:p>
          <a:p>
            <a:pPr>
              <a:lnSpc>
                <a:spcPts val="1900"/>
              </a:lnSpc>
            </a:pPr>
            <a:r>
              <a:rPr lang="ja-JP" altLang="en-US" b="1" dirty="0"/>
              <a:t>８</a:t>
            </a:r>
            <a:r>
              <a:rPr lang="ja-JP" altLang="en-US" b="1" dirty="0" smtClean="0"/>
              <a:t>．業種別ガイドラインを遵守（感染防止宣言ステッカーの導入）していない、接待を伴う飲食店及び酒類の</a:t>
            </a:r>
            <a:endParaRPr lang="en-US" altLang="ja-JP" b="1" dirty="0" smtClean="0"/>
          </a:p>
          <a:p>
            <a:pPr lvl="0">
              <a:lnSpc>
                <a:spcPts val="1900"/>
              </a:lnSpc>
              <a:defRPr/>
            </a:pPr>
            <a:r>
              <a:rPr lang="ja-JP" altLang="en-US" b="1" dirty="0"/>
              <a:t>　</a:t>
            </a:r>
            <a:r>
              <a:rPr lang="ja-JP" altLang="en-US" b="1" dirty="0" smtClean="0"/>
              <a:t>　提供を行う飲食店の利用を自粛すること</a:t>
            </a:r>
            <a:endParaRPr lang="en-US" altLang="ja-JP" sz="800" b="1" dirty="0" smtClean="0"/>
          </a:p>
        </p:txBody>
      </p:sp>
      <p:sp>
        <p:nvSpPr>
          <p:cNvPr id="11" name="正方形/長方形 10"/>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参考資料３</a:t>
            </a:r>
            <a:endParaRPr kumimoji="1" lang="ja-JP" altLang="en-US" dirty="0">
              <a:solidFill>
                <a:schemeClr val="tx1"/>
              </a:solidFill>
            </a:endParaRPr>
          </a:p>
        </p:txBody>
      </p:sp>
      <p:sp>
        <p:nvSpPr>
          <p:cNvPr id="8" name="正方形/長方形 7"/>
          <p:cNvSpPr/>
          <p:nvPr/>
        </p:nvSpPr>
        <p:spPr>
          <a:xfrm>
            <a:off x="193339" y="1606948"/>
            <a:ext cx="7418075" cy="3334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3339" y="883113"/>
            <a:ext cx="11822650" cy="6059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93339" y="2084138"/>
            <a:ext cx="9530210" cy="3334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061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8</a:t>
            </a:fld>
            <a:endParaRPr kumimoji="1" lang="ja-JP" altLang="en-US" sz="2000" dirty="0">
              <a:solidFill>
                <a:schemeClr val="tx1"/>
              </a:solidFill>
            </a:endParaRPr>
          </a:p>
        </p:txBody>
      </p:sp>
      <p:sp>
        <p:nvSpPr>
          <p:cNvPr id="6" name="テキスト ボックス 5"/>
          <p:cNvSpPr txBox="1"/>
          <p:nvPr/>
        </p:nvSpPr>
        <p:spPr>
          <a:xfrm>
            <a:off x="193338" y="25284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3" name="正方形/長方形 2"/>
          <p:cNvSpPr/>
          <p:nvPr/>
        </p:nvSpPr>
        <p:spPr>
          <a:xfrm>
            <a:off x="193338" y="984707"/>
            <a:ext cx="11973716" cy="5288627"/>
          </a:xfrm>
          <a:prstGeom prst="rect">
            <a:avLst/>
          </a:prstGeom>
        </p:spPr>
        <p:txBody>
          <a:bodyPr wrap="square">
            <a:spAutoFit/>
          </a:bodyPr>
          <a:lstStyle/>
          <a:p>
            <a:pPr>
              <a:lnSpc>
                <a:spcPts val="1900"/>
              </a:lnSpc>
            </a:pPr>
            <a:r>
              <a:rPr lang="ja-JP" altLang="en-US" b="1" dirty="0" smtClean="0">
                <a:solidFill>
                  <a:srgbClr val="FF0000"/>
                </a:solidFill>
              </a:rPr>
              <a:t>１．職員、施設と関わりのある業務の従業員に</a:t>
            </a:r>
            <a:r>
              <a:rPr lang="ja-JP" altLang="en-US" b="1" dirty="0">
                <a:solidFill>
                  <a:srgbClr val="FF0000"/>
                </a:solidFill>
              </a:rPr>
              <a:t>対し、緊急事態宣言が発出されて</a:t>
            </a:r>
            <a:r>
              <a:rPr lang="ja-JP" altLang="en-US" b="1" dirty="0" smtClean="0">
                <a:solidFill>
                  <a:srgbClr val="FF0000"/>
                </a:solidFill>
              </a:rPr>
              <a:t>いる１都３県（東京都、埼玉県、</a:t>
            </a:r>
            <a:endParaRPr lang="en-US" altLang="ja-JP" b="1" dirty="0" smtClean="0">
              <a:solidFill>
                <a:srgbClr val="FF0000"/>
              </a:solidFill>
            </a:endParaRPr>
          </a:p>
          <a:p>
            <a:pPr>
              <a:lnSpc>
                <a:spcPts val="1900"/>
              </a:lnSpc>
            </a:pPr>
            <a:r>
              <a:rPr lang="ja-JP" altLang="en-US" b="1" dirty="0" smtClean="0">
                <a:solidFill>
                  <a:srgbClr val="FF0000"/>
                </a:solidFill>
              </a:rPr>
              <a:t>　千葉県、神奈川県</a:t>
            </a:r>
            <a:r>
              <a:rPr lang="ja-JP" altLang="en-US" b="1" dirty="0">
                <a:solidFill>
                  <a:srgbClr val="FF0000"/>
                </a:solidFill>
              </a:rPr>
              <a:t>）との往来</a:t>
            </a:r>
            <a:r>
              <a:rPr lang="ja-JP" altLang="en-US" b="1" dirty="0" smtClean="0">
                <a:solidFill>
                  <a:srgbClr val="FF0000"/>
                </a:solidFill>
              </a:rPr>
              <a:t>を</a:t>
            </a:r>
            <a:r>
              <a:rPr lang="ja-JP" altLang="en-US" b="1" dirty="0">
                <a:solidFill>
                  <a:srgbClr val="FF0000"/>
                </a:solidFill>
              </a:rPr>
              <a:t>自粛</a:t>
            </a:r>
            <a:r>
              <a:rPr lang="ja-JP" altLang="en-US" b="1" dirty="0" smtClean="0">
                <a:solidFill>
                  <a:srgbClr val="FF0000"/>
                </a:solidFill>
              </a:rPr>
              <a:t>するよう</a:t>
            </a:r>
            <a:r>
              <a:rPr lang="ja-JP" altLang="en-US" b="1" dirty="0">
                <a:solidFill>
                  <a:srgbClr val="FF0000"/>
                </a:solidFill>
              </a:rPr>
              <a:t>求めること</a:t>
            </a:r>
            <a:endParaRPr lang="en-US" altLang="ja-JP" b="1" dirty="0">
              <a:solidFill>
                <a:srgbClr val="FF0000"/>
              </a:solidFill>
            </a:endParaRPr>
          </a:p>
          <a:p>
            <a:endParaRPr lang="en-US" altLang="ja-JP" b="1" dirty="0"/>
          </a:p>
          <a:p>
            <a:r>
              <a:rPr lang="ja-JP" altLang="en-US" b="1" dirty="0"/>
              <a:t>２</a:t>
            </a:r>
            <a:r>
              <a:rPr lang="ja-JP" altLang="en-US" b="1" dirty="0" smtClean="0"/>
              <a:t>．</a:t>
            </a:r>
            <a:r>
              <a:rPr lang="ja-JP" altLang="en-US" b="1" dirty="0"/>
              <a:t>職員、施設と関わりのある業務の従業員</a:t>
            </a:r>
            <a:r>
              <a:rPr lang="ja-JP" altLang="en-US" b="1" dirty="0" smtClean="0"/>
              <a:t>に</a:t>
            </a:r>
            <a:r>
              <a:rPr lang="ja-JP" altLang="en-US" b="1" dirty="0"/>
              <a:t>対し、不要不急の外出を自粛するよう求めること</a:t>
            </a:r>
            <a:endParaRPr lang="en-US" altLang="ja-JP" b="1" dirty="0"/>
          </a:p>
          <a:p>
            <a:pPr>
              <a:defRPr/>
            </a:pPr>
            <a:endParaRPr lang="en-US" altLang="ja-JP" b="1" dirty="0" smtClean="0"/>
          </a:p>
          <a:p>
            <a:pPr>
              <a:defRPr/>
            </a:pPr>
            <a:r>
              <a:rPr lang="ja-JP" altLang="en-US" b="1" dirty="0" smtClean="0"/>
              <a:t>３．職員、施設と関わりのある業務の従業員に対し、成人式前後</a:t>
            </a:r>
            <a:r>
              <a:rPr lang="ja-JP" altLang="en-US" b="1" dirty="0"/>
              <a:t>の</a:t>
            </a:r>
            <a:r>
              <a:rPr lang="ja-JP" altLang="en-US" b="1" dirty="0" smtClean="0"/>
              <a:t>懇親会、新年会には参加しないよう求めること</a:t>
            </a:r>
            <a:endParaRPr lang="en-US" altLang="ja-JP" b="1" dirty="0"/>
          </a:p>
          <a:p>
            <a:pPr>
              <a:defRPr/>
            </a:pPr>
            <a:endParaRPr lang="en-US" altLang="ja-JP" b="1" dirty="0"/>
          </a:p>
          <a:p>
            <a:r>
              <a:rPr lang="ja-JP" altLang="en-US" b="1" dirty="0"/>
              <a:t>４</a:t>
            </a:r>
            <a:r>
              <a:rPr lang="ja-JP" altLang="en-US" b="1" dirty="0" smtClean="0"/>
              <a:t>．</a:t>
            </a:r>
            <a:r>
              <a:rPr lang="ja-JP" altLang="en-US" b="1" dirty="0"/>
              <a:t>職員、施設と関わりのある業務の従業員に</a:t>
            </a:r>
            <a:r>
              <a:rPr lang="ja-JP" altLang="en-US" b="1" dirty="0" smtClean="0"/>
              <a:t>対し、</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smtClean="0">
              <a:latin typeface="游ゴシック" panose="020B0400000000000000" pitchFamily="50" charset="-128"/>
            </a:endParaRPr>
          </a:p>
          <a:p>
            <a:pPr>
              <a:defRPr/>
            </a:pPr>
            <a:endParaRPr lang="en-US" altLang="ja-JP" b="1" dirty="0" smtClean="0">
              <a:latin typeface="游ゴシック" panose="020B0400000000000000" pitchFamily="50" charset="-128"/>
            </a:endParaRPr>
          </a:p>
          <a:p>
            <a:r>
              <a:rPr lang="ja-JP" altLang="en-US" b="1" dirty="0">
                <a:latin typeface="游ゴシック" panose="020B0400000000000000" pitchFamily="50" charset="-128"/>
              </a:rPr>
              <a:t>５</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latin typeface="游ゴシック" panose="020B0400000000000000" pitchFamily="50" charset="-128"/>
              </a:rPr>
              <a:t>検査を受診させること</a:t>
            </a:r>
            <a:endParaRPr lang="en-US" altLang="ja-JP" b="1" dirty="0" smtClean="0"/>
          </a:p>
          <a:p>
            <a:endParaRPr lang="en-US" altLang="ja-JP" b="1" dirty="0"/>
          </a:p>
          <a:p>
            <a:r>
              <a:rPr lang="ja-JP" altLang="en-US" b="1" dirty="0"/>
              <a:t>６</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endParaRPr lang="en-US" altLang="ja-JP" b="1" dirty="0"/>
          </a:p>
          <a:p>
            <a:r>
              <a:rPr lang="ja-JP" altLang="en-US" b="1" dirty="0"/>
              <a:t>７</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endParaRPr lang="en-US" altLang="ja-JP" b="1" dirty="0" smtClean="0"/>
          </a:p>
          <a:p>
            <a:pPr lvl="0">
              <a:defRPr/>
            </a:pPr>
            <a:r>
              <a:rPr lang="ja-JP" altLang="en-US" b="1" dirty="0"/>
              <a:t>８</a:t>
            </a:r>
            <a:r>
              <a:rPr lang="ja-JP" altLang="en-US" b="1" dirty="0" smtClean="0"/>
              <a:t>．</a:t>
            </a:r>
            <a:r>
              <a:rPr lang="ja-JP" altLang="en-US" b="1" dirty="0"/>
              <a:t>業種別ガイドラインを遵守（感染防止宣言ステッカーの導入）していない</a:t>
            </a:r>
            <a:r>
              <a:rPr lang="ja-JP" altLang="en-US" b="1" dirty="0" smtClean="0"/>
              <a:t>、接待</a:t>
            </a:r>
            <a:r>
              <a:rPr lang="ja-JP" altLang="en-US" b="1" dirty="0"/>
              <a:t>を伴う飲食店及び酒類</a:t>
            </a:r>
            <a:r>
              <a:rPr lang="ja-JP" altLang="en-US" b="1" dirty="0" smtClean="0"/>
              <a:t>の</a:t>
            </a:r>
            <a:endParaRPr lang="en-US" altLang="ja-JP" b="1" dirty="0" smtClean="0"/>
          </a:p>
          <a:p>
            <a:pPr lvl="0">
              <a:defRPr/>
            </a:pPr>
            <a:r>
              <a:rPr lang="ja-JP" altLang="en-US" b="1" dirty="0"/>
              <a:t>　</a:t>
            </a:r>
            <a:r>
              <a:rPr lang="ja-JP" altLang="en-US" b="1" dirty="0" smtClean="0"/>
              <a:t>　提供を</a:t>
            </a:r>
            <a:r>
              <a:rPr lang="ja-JP" altLang="en-US" b="1" dirty="0"/>
              <a:t>行う飲食店の利用を自粛する</a:t>
            </a:r>
            <a:r>
              <a:rPr lang="ja-JP" altLang="en-US" b="1" dirty="0" smtClean="0"/>
              <a:t>こと</a:t>
            </a:r>
            <a:endParaRPr lang="en-US" altLang="ja-JP" b="1" dirty="0">
              <a:latin typeface="游ゴシック" panose="020B0400000000000000" pitchFamily="50" charset="-128"/>
            </a:endParaRPr>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参考資料４</a:t>
            </a:r>
            <a:endParaRPr kumimoji="1" lang="ja-JP" altLang="en-US" dirty="0">
              <a:solidFill>
                <a:schemeClr val="tx1"/>
              </a:solidFill>
            </a:endParaRPr>
          </a:p>
        </p:txBody>
      </p:sp>
      <p:sp>
        <p:nvSpPr>
          <p:cNvPr id="9" name="正方形/長方形 8"/>
          <p:cNvSpPr/>
          <p:nvPr/>
        </p:nvSpPr>
        <p:spPr>
          <a:xfrm>
            <a:off x="193338" y="1704581"/>
            <a:ext cx="11848408" cy="3612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93338" y="902865"/>
            <a:ext cx="11848408" cy="71987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93338" y="2297374"/>
            <a:ext cx="11848408" cy="3612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67581" y="122991"/>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167581" y="520261"/>
            <a:ext cx="13091562" cy="6119624"/>
          </a:xfrm>
          <a:prstGeom prst="rect">
            <a:avLst/>
          </a:prstGeom>
        </p:spPr>
        <p:txBody>
          <a:bodyPr wrap="square">
            <a:spAutoFit/>
          </a:bodyPr>
          <a:lstStyle/>
          <a:p>
            <a:endParaRPr lang="en-US" altLang="ja-JP" b="1" dirty="0" smtClean="0">
              <a:solidFill>
                <a:srgbClr val="FF0000"/>
              </a:solidFill>
            </a:endParaRPr>
          </a:p>
          <a:p>
            <a:pPr>
              <a:lnSpc>
                <a:spcPts val="1900"/>
              </a:lnSpc>
            </a:pPr>
            <a:r>
              <a:rPr lang="ja-JP" altLang="en-US" b="1" dirty="0" smtClean="0">
                <a:solidFill>
                  <a:srgbClr val="FF0000"/>
                </a:solidFill>
              </a:rPr>
              <a:t>１．従業員等に対し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a:t>
            </a:r>
            <a:r>
              <a:rPr lang="ja-JP" altLang="en-US" b="1" dirty="0" smtClean="0">
                <a:solidFill>
                  <a:srgbClr val="FF0000"/>
                </a:solidFill>
              </a:rPr>
              <a:t>を</a:t>
            </a:r>
            <a:endParaRPr lang="en-US" altLang="ja-JP" b="1" dirty="0" smtClean="0">
              <a:solidFill>
                <a:srgbClr val="FF0000"/>
              </a:solidFill>
            </a:endParaRPr>
          </a:p>
          <a:p>
            <a:pPr>
              <a:lnSpc>
                <a:spcPts val="1900"/>
              </a:lnSpc>
            </a:pPr>
            <a:r>
              <a:rPr lang="ja-JP" altLang="en-US" b="1" dirty="0">
                <a:solidFill>
                  <a:srgbClr val="FF0000"/>
                </a:solidFill>
              </a:rPr>
              <a:t>　自粛</a:t>
            </a:r>
            <a:r>
              <a:rPr lang="ja-JP" altLang="en-US" b="1" dirty="0" smtClean="0">
                <a:solidFill>
                  <a:srgbClr val="FF0000"/>
                </a:solidFill>
              </a:rPr>
              <a:t>するよう</a:t>
            </a:r>
            <a:r>
              <a:rPr lang="ja-JP" altLang="en-US" b="1" dirty="0">
                <a:solidFill>
                  <a:srgbClr val="FF0000"/>
                </a:solidFill>
              </a:rPr>
              <a:t>求めること</a:t>
            </a:r>
            <a:endParaRPr lang="en-US" altLang="ja-JP" b="1" dirty="0">
              <a:solidFill>
                <a:srgbClr val="FF0000"/>
              </a:solidFill>
            </a:endParaRPr>
          </a:p>
          <a:p>
            <a:endParaRPr lang="en-US" altLang="ja-JP" b="1" dirty="0" smtClean="0"/>
          </a:p>
          <a:p>
            <a:r>
              <a:rPr lang="ja-JP" altLang="en-US" b="1" dirty="0"/>
              <a:t>２</a:t>
            </a:r>
            <a:r>
              <a:rPr lang="ja-JP" altLang="en-US" b="1" dirty="0" smtClean="0"/>
              <a:t>．従業員等に</a:t>
            </a:r>
            <a:r>
              <a:rPr lang="ja-JP" altLang="en-US" b="1" dirty="0"/>
              <a:t>対し、不要不急の外出を自粛するよう求める</a:t>
            </a:r>
            <a:r>
              <a:rPr lang="ja-JP" altLang="en-US" b="1" dirty="0" smtClean="0"/>
              <a:t>こと</a:t>
            </a:r>
            <a:endParaRPr lang="en-US" altLang="ja-JP" b="1" dirty="0"/>
          </a:p>
          <a:p>
            <a:endParaRPr lang="en-US" altLang="ja-JP" b="1" dirty="0" smtClean="0"/>
          </a:p>
          <a:p>
            <a:pPr>
              <a:defRPr/>
            </a:pPr>
            <a:r>
              <a:rPr lang="ja-JP" altLang="en-US" b="1" dirty="0" smtClean="0"/>
              <a:t>３．従業員等に対し、成人式前後</a:t>
            </a:r>
            <a:r>
              <a:rPr lang="ja-JP" altLang="en-US" b="1" dirty="0"/>
              <a:t>の</a:t>
            </a:r>
            <a:r>
              <a:rPr lang="ja-JP" altLang="en-US" b="1" dirty="0" smtClean="0"/>
              <a:t>懇親会、新年会には参加しないよう</a:t>
            </a:r>
            <a:r>
              <a:rPr lang="ja-JP" altLang="en-US" b="1" dirty="0"/>
              <a:t>求める</a:t>
            </a:r>
            <a:r>
              <a:rPr lang="ja-JP" altLang="en-US" b="1" dirty="0" smtClean="0"/>
              <a:t>こと</a:t>
            </a:r>
            <a:endParaRPr lang="en-US" altLang="ja-JP" b="1" dirty="0"/>
          </a:p>
          <a:p>
            <a:pPr>
              <a:defRPr/>
            </a:pPr>
            <a:endParaRPr lang="en-US" altLang="ja-JP" b="1" dirty="0" smtClean="0"/>
          </a:p>
          <a:p>
            <a:pPr lvl="0">
              <a:defRPr/>
            </a:pPr>
            <a:r>
              <a:rPr lang="ja-JP" altLang="en-US" b="1" dirty="0" smtClean="0"/>
              <a:t>４．</a:t>
            </a:r>
            <a:r>
              <a:rPr lang="ja-JP" altLang="en-US" b="1" dirty="0"/>
              <a:t>テレワーク</a:t>
            </a:r>
            <a:r>
              <a:rPr lang="ja-JP" altLang="en-US" b="1" dirty="0" smtClean="0"/>
              <a:t>を、より推進</a:t>
            </a:r>
            <a:r>
              <a:rPr lang="ja-JP" altLang="en-US" b="1" dirty="0"/>
              <a:t>すること</a:t>
            </a:r>
          </a:p>
          <a:p>
            <a:pPr lvl="0">
              <a:defRPr/>
            </a:pPr>
            <a:r>
              <a:rPr lang="ja-JP" altLang="en-US" b="1" dirty="0"/>
              <a:t>　　出勤が必要となる職場でも、ローテーション勤務、時差通勤、自転車通勤などの取り組みを推進すること</a:t>
            </a:r>
            <a:endParaRPr lang="en-US" altLang="ja-JP" b="1" dirty="0"/>
          </a:p>
          <a:p>
            <a:endParaRPr lang="en-US" altLang="ja-JP" b="1" dirty="0" smtClean="0"/>
          </a:p>
          <a:p>
            <a:r>
              <a:rPr lang="ja-JP" altLang="en-US" b="1" dirty="0"/>
              <a:t>５</a:t>
            </a:r>
            <a:r>
              <a:rPr lang="ja-JP" altLang="en-US" b="1" dirty="0" smtClean="0"/>
              <a:t>．</a:t>
            </a:r>
            <a:r>
              <a:rPr lang="ja-JP" altLang="en-US" b="1" dirty="0"/>
              <a:t>従業員等に対し、「５人以上」「２時間以上」の宴会・飲み会を控えるよう求める</a:t>
            </a:r>
            <a:r>
              <a:rPr lang="ja-JP" altLang="en-US" b="1" dirty="0" smtClean="0"/>
              <a:t>こと</a:t>
            </a:r>
            <a:endParaRPr lang="en-US" altLang="ja-JP" b="1" dirty="0" smtClean="0"/>
          </a:p>
          <a:p>
            <a:pPr>
              <a:defRPr/>
            </a:pPr>
            <a:endParaRPr lang="en-US" altLang="ja-JP" b="1" dirty="0">
              <a:latin typeface="游ゴシック" panose="020B0400000000000000" pitchFamily="50" charset="-128"/>
            </a:endParaRPr>
          </a:p>
          <a:p>
            <a:pPr>
              <a:defRPr/>
            </a:pPr>
            <a:r>
              <a:rPr lang="ja-JP" altLang="en-US" b="1" dirty="0"/>
              <a:t>６</a:t>
            </a:r>
            <a:r>
              <a:rPr lang="ja-JP" altLang="en-US" b="1" dirty="0" smtClean="0"/>
              <a:t>．</a:t>
            </a:r>
            <a:r>
              <a:rPr lang="ja-JP" altLang="en-US" b="1" dirty="0"/>
              <a:t>従業員等に少しでも症状が有る場合は、休暇を取得しやすい環境を整えるとともに検査受診を勧める</a:t>
            </a:r>
            <a:r>
              <a:rPr lang="ja-JP" altLang="en-US" b="1" dirty="0" smtClean="0"/>
              <a:t>こと</a:t>
            </a:r>
            <a:endParaRPr lang="en-US" altLang="ja-JP" b="1" dirty="0"/>
          </a:p>
          <a:p>
            <a:pPr lvl="0">
              <a:defRPr/>
            </a:pPr>
            <a:endParaRPr lang="en-US" altLang="ja-JP" b="1" dirty="0"/>
          </a:p>
          <a:p>
            <a:pPr>
              <a:defRPr/>
            </a:pPr>
            <a:r>
              <a:rPr lang="ja-JP" altLang="en-US" b="1" dirty="0"/>
              <a:t>７</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pPr>
              <a:defRPr/>
            </a:pPr>
            <a:endParaRPr lang="en-US" altLang="ja-JP" b="1" dirty="0"/>
          </a:p>
          <a:p>
            <a:pPr lvl="0">
              <a:defRPr/>
            </a:pPr>
            <a:r>
              <a:rPr lang="ja-JP" altLang="en-US" b="1" dirty="0" smtClean="0"/>
              <a:t>８．</a:t>
            </a:r>
            <a:r>
              <a:rPr lang="ja-JP" altLang="en-US" b="1" dirty="0"/>
              <a:t>業種別ガイドラインを遵守（感染防止宣言ステッカーの導入）していない、接待を伴う飲食店</a:t>
            </a:r>
            <a:r>
              <a:rPr lang="ja-JP" altLang="en-US" b="1" dirty="0" smtClean="0"/>
              <a:t>及び酒類の</a:t>
            </a:r>
            <a:endParaRPr lang="en-US" altLang="ja-JP" b="1" dirty="0"/>
          </a:p>
          <a:p>
            <a:pPr lvl="0">
              <a:defRPr/>
            </a:pPr>
            <a:r>
              <a:rPr lang="ja-JP" altLang="en-US" b="1" dirty="0"/>
              <a:t>　　</a:t>
            </a:r>
            <a:r>
              <a:rPr lang="ja-JP" altLang="en-US" b="1" dirty="0" smtClean="0"/>
              <a:t>提供</a:t>
            </a:r>
            <a:r>
              <a:rPr lang="ja-JP" altLang="en-US" b="1" dirty="0"/>
              <a:t>を行う飲食店の利用を自粛する</a:t>
            </a:r>
            <a:r>
              <a:rPr lang="ja-JP" altLang="en-US" b="1" dirty="0" smtClean="0"/>
              <a:t>こと</a:t>
            </a:r>
            <a:endParaRPr lang="en-US" altLang="ja-JP" b="1" dirty="0" smtClean="0"/>
          </a:p>
          <a:p>
            <a:pPr lvl="0">
              <a:defRPr/>
            </a:pPr>
            <a:endParaRPr lang="en-US" altLang="ja-JP" b="1" dirty="0"/>
          </a:p>
          <a:p>
            <a:pPr>
              <a:defRPr/>
            </a:pPr>
            <a:r>
              <a:rPr lang="ja-JP" altLang="en-US" b="1" dirty="0"/>
              <a:t>９</a:t>
            </a:r>
            <a:r>
              <a:rPr lang="ja-JP" altLang="en-US" b="1" dirty="0" smtClean="0"/>
              <a:t>．</a:t>
            </a:r>
            <a:r>
              <a:rPr lang="ja-JP" altLang="en-US" b="1" dirty="0"/>
              <a:t>業種別ガイドラインの遵守を徹底する</a:t>
            </a:r>
            <a:r>
              <a:rPr lang="ja-JP" altLang="en-US" b="1" dirty="0" smtClean="0"/>
              <a:t>こと</a:t>
            </a:r>
            <a:endParaRPr lang="en-US" altLang="ja-JP" b="1" dirty="0" smtClean="0"/>
          </a:p>
          <a:p>
            <a:pPr>
              <a:defRPr/>
            </a:pPr>
            <a:endParaRPr lang="en-US" altLang="ja-JP" b="1" dirty="0"/>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参考資料５</a:t>
            </a:r>
            <a:endParaRPr kumimoji="1" lang="ja-JP" altLang="en-US" dirty="0">
              <a:solidFill>
                <a:schemeClr val="tx1"/>
              </a:solidFill>
            </a:endParaRPr>
          </a:p>
        </p:txBody>
      </p:sp>
      <p:sp>
        <p:nvSpPr>
          <p:cNvPr id="8" name="正方形/長方形 7"/>
          <p:cNvSpPr/>
          <p:nvPr/>
        </p:nvSpPr>
        <p:spPr>
          <a:xfrm>
            <a:off x="277490" y="1546621"/>
            <a:ext cx="7501349" cy="39805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7490" y="770084"/>
            <a:ext cx="11759964" cy="5564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77490" y="2074617"/>
            <a:ext cx="9368786" cy="39805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77490" y="2671911"/>
            <a:ext cx="11759964" cy="54885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7708</TotalTime>
  <Words>2778</Words>
  <Application>Microsoft Office PowerPoint</Application>
  <PresentationFormat>ワイド画面</PresentationFormat>
  <Paragraphs>244</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平井　幹也</cp:lastModifiedBy>
  <cp:revision>286</cp:revision>
  <cp:lastPrinted>2021-01-08T11:07:32Z</cp:lastPrinted>
  <dcterms:created xsi:type="dcterms:W3CDTF">2020-05-20T11:17:35Z</dcterms:created>
  <dcterms:modified xsi:type="dcterms:W3CDTF">2021-01-08T11:41:40Z</dcterms:modified>
</cp:coreProperties>
</file>