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59" r:id="rId3"/>
    <p:sldId id="264" r:id="rId4"/>
    <p:sldId id="265" r:id="rId5"/>
    <p:sldId id="272" r:id="rId6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3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5" y="175788"/>
            <a:ext cx="746186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052" y="695245"/>
            <a:ext cx="11902409" cy="175073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dirty="0" smtClean="0"/>
          </a:p>
          <a:p>
            <a:pPr>
              <a:lnSpc>
                <a:spcPts val="4500"/>
              </a:lnSpc>
            </a:pPr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イエローステージ２の期間（８月</a:t>
            </a:r>
            <a:r>
              <a:rPr lang="en-US" altLang="ja-JP" sz="2000" b="1" u="sng" dirty="0" smtClean="0"/>
              <a:t>2</a:t>
            </a:r>
            <a:r>
              <a:rPr lang="en-US" altLang="ja-JP" sz="2000" b="1" u="sng" dirty="0"/>
              <a:t>1</a:t>
            </a:r>
            <a:r>
              <a:rPr lang="ja-JP" altLang="en-US" sz="2000" b="1" u="sng" dirty="0" smtClean="0"/>
              <a:t>日～８月</a:t>
            </a:r>
            <a:r>
              <a:rPr lang="en-US" altLang="ja-JP" sz="2000" b="1" u="sng" dirty="0" smtClean="0"/>
              <a:t>3</a:t>
            </a:r>
            <a:r>
              <a:rPr lang="en-US" altLang="ja-JP" sz="2000" b="1" u="sng" dirty="0"/>
              <a:t>1</a:t>
            </a:r>
            <a:r>
              <a:rPr lang="ja-JP" altLang="en-US" sz="2000" b="1" u="sng" dirty="0" smtClean="0"/>
              <a:t>日）</a:t>
            </a:r>
            <a:endParaRPr lang="en-US" altLang="ja-JP" sz="2000" b="1" dirty="0" smtClean="0"/>
          </a:p>
          <a:p>
            <a:pPr>
              <a:lnSpc>
                <a:spcPts val="4500"/>
              </a:lnSpc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</a:t>
            </a:r>
            <a:r>
              <a:rPr lang="ja-JP" altLang="en-US" sz="2000" b="1" dirty="0" smtClean="0"/>
              <a:t>③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実施内容（特措法第</a:t>
            </a:r>
            <a:r>
              <a:rPr lang="en-US" altLang="ja-JP" sz="2000" b="1" dirty="0" smtClean="0"/>
              <a:t>24</a:t>
            </a:r>
            <a:r>
              <a:rPr lang="ja-JP" altLang="en-US" sz="2000" b="1" dirty="0" smtClean="0"/>
              <a:t>条第９項に基づく）</a:t>
            </a:r>
            <a:endParaRPr lang="en-US" altLang="ja-JP" sz="2000" b="1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318238" y="143336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/>
              <a:t>３</a:t>
            </a:r>
            <a:r>
              <a:rPr lang="ja-JP" altLang="en-US" dirty="0" smtClean="0"/>
              <a:t>－１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6522" y="3576735"/>
            <a:ext cx="11142172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endParaRPr lang="en-US" altLang="ja-JP" b="1" dirty="0" smtClean="0"/>
          </a:p>
          <a:p>
            <a:endParaRPr lang="en-US" altLang="ja-JP" b="1" dirty="0"/>
          </a:p>
          <a:p>
            <a:endParaRPr lang="en-US" altLang="ja-JP" b="1" dirty="0" smtClean="0"/>
          </a:p>
          <a:p>
            <a:endParaRPr lang="en-US" altLang="ja-JP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3962" y="2584481"/>
            <a:ext cx="403627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府民への呼びかけ</a:t>
            </a:r>
            <a:endParaRPr lang="ja-JP" altLang="en-US" sz="1600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522" y="3089946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b="1" dirty="0" smtClean="0"/>
              <a:t>府民に対し、次の内容</a:t>
            </a:r>
            <a:r>
              <a:rPr lang="ja-JP" altLang="en-US" sz="2000" b="1" dirty="0"/>
              <a:t>を</a:t>
            </a:r>
            <a:r>
              <a:rPr lang="ja-JP" altLang="en-US" sz="2000" b="1" dirty="0" smtClean="0"/>
              <a:t>要請</a:t>
            </a:r>
            <a:r>
              <a:rPr lang="ja-JP" altLang="en-US" sz="2000" dirty="0" smtClean="0"/>
              <a:t>。</a:t>
            </a:r>
            <a:endParaRPr lang="en-US" altLang="ja-JP" sz="16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7126" y="5119548"/>
            <a:ext cx="4975903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・５人以上の宴会・飲み会は控えること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87126" y="5605668"/>
            <a:ext cx="11783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・</a:t>
            </a:r>
            <a:r>
              <a:rPr lang="ja-JP" altLang="en-US" dirty="0" smtClean="0"/>
              <a:t>３</a:t>
            </a:r>
            <a:r>
              <a:rPr lang="ja-JP" altLang="en-US" dirty="0"/>
              <a:t>密で唾液が飛び交う環境を避ける</a:t>
            </a:r>
            <a:r>
              <a:rPr lang="ja-JP" altLang="en-US" dirty="0" smtClean="0"/>
              <a:t>こと</a:t>
            </a:r>
            <a:endParaRPr lang="en-US" altLang="ja-JP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87126" y="6067334"/>
            <a:ext cx="10931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・業種別ガイドラインを遵守（感染防止</a:t>
            </a:r>
            <a:r>
              <a:rPr lang="ja-JP" altLang="en-US" dirty="0" smtClean="0"/>
              <a:t>宣言ステッカー</a:t>
            </a:r>
            <a:r>
              <a:rPr lang="ja-JP" altLang="en-US" dirty="0"/>
              <a:t>の導入）していない、接待を</a:t>
            </a:r>
            <a:r>
              <a:rPr lang="ja-JP" altLang="en-US" dirty="0" smtClean="0"/>
              <a:t>伴う</a:t>
            </a:r>
            <a:r>
              <a:rPr lang="ja-JP" altLang="en-US" dirty="0"/>
              <a:t>飲食店</a:t>
            </a:r>
            <a:r>
              <a:rPr lang="ja-JP" altLang="en-US" dirty="0" smtClean="0"/>
              <a:t>及び</a:t>
            </a:r>
            <a:endParaRPr lang="en-US" altLang="ja-JP" dirty="0"/>
          </a:p>
          <a:p>
            <a:r>
              <a:rPr lang="ja-JP" altLang="en-US" dirty="0" smtClean="0"/>
              <a:t>　酒類</a:t>
            </a:r>
            <a:r>
              <a:rPr lang="ja-JP" altLang="en-US" dirty="0"/>
              <a:t>の提供を行う</a:t>
            </a:r>
            <a:r>
              <a:rPr lang="ja-JP" altLang="en-US" dirty="0" smtClean="0"/>
              <a:t>飲食店</a:t>
            </a:r>
            <a:r>
              <a:rPr lang="ja-JP" altLang="en-US" dirty="0"/>
              <a:t>の利用を自粛する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6523" y="3490056"/>
            <a:ext cx="4251576" cy="129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/>
              <a:t>１　高齢者の方</a:t>
            </a:r>
            <a:endParaRPr lang="en-US" altLang="ja-JP" b="1" dirty="0" smtClean="0"/>
          </a:p>
          <a:p>
            <a:pPr>
              <a:lnSpc>
                <a:spcPct val="150000"/>
              </a:lnSpc>
            </a:pPr>
            <a:r>
              <a:rPr lang="ja-JP" altLang="en-US" b="1" dirty="0" smtClean="0"/>
              <a:t>２　高齢者と日常的に接する家族　　　</a:t>
            </a:r>
            <a:endParaRPr lang="en-US" altLang="ja-JP" b="1" dirty="0"/>
          </a:p>
          <a:p>
            <a:pPr>
              <a:lnSpc>
                <a:spcPct val="150000"/>
              </a:lnSpc>
            </a:pPr>
            <a:r>
              <a:rPr lang="ja-JP" altLang="en-US" b="1" dirty="0" smtClean="0"/>
              <a:t>３　高齢者施設・医療機関等の職員</a:t>
            </a:r>
            <a:endParaRPr lang="en-US" altLang="ja-JP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91225" y="4024533"/>
            <a:ext cx="6589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感染リスクの高い環境を避け、</a:t>
            </a:r>
            <a:endParaRPr lang="en-US" altLang="ja-JP" b="1" dirty="0" smtClean="0"/>
          </a:p>
          <a:p>
            <a:r>
              <a:rPr lang="ja-JP" altLang="en-US" b="1" dirty="0" smtClean="0"/>
              <a:t>少しでも症状が有る場合、早めに検査を受診すること</a:t>
            </a:r>
            <a:endParaRPr lang="en-US" altLang="ja-JP" b="1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4640239" y="3764886"/>
            <a:ext cx="218364" cy="779014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08099" y="4020618"/>
            <a:ext cx="658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は、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6087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49119" y="438838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イベントの開催に</a:t>
            </a:r>
            <a:r>
              <a:rPr lang="ja-JP" altLang="en-US" sz="2400" b="1" u="sng" dirty="0"/>
              <a:t>ついて</a:t>
            </a:r>
            <a:r>
              <a:rPr lang="ja-JP" altLang="en-US" sz="1600" u="sng" dirty="0"/>
              <a:t>（府主催（共催）の</a:t>
            </a:r>
            <a:r>
              <a:rPr lang="ja-JP" altLang="en-US" sz="1600" u="sng" dirty="0" smtClean="0"/>
              <a:t>イベントを含む）</a:t>
            </a:r>
            <a:endParaRPr kumimoji="1" lang="ja-JP" altLang="en-US" sz="16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9119" y="900503"/>
            <a:ext cx="11500833" cy="193899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主催者に対し、業種別ガイドラインの遵守を徹底するとともに、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　 </a:t>
            </a:r>
            <a:r>
              <a:rPr lang="ja-JP" altLang="en-US" sz="2000" dirty="0" smtClean="0"/>
              <a:t>国の接触</a:t>
            </a:r>
            <a:r>
              <a:rPr lang="ja-JP" altLang="en-US" sz="2000" dirty="0"/>
              <a:t>確認</a:t>
            </a:r>
            <a:r>
              <a:rPr lang="ja-JP" altLang="en-US" sz="2000" dirty="0" smtClean="0"/>
              <a:t>アプリ「</a:t>
            </a:r>
            <a:r>
              <a:rPr lang="ja-JP" altLang="en-US" sz="2000" dirty="0"/>
              <a:t>ＣＯＣＯＡ</a:t>
            </a:r>
            <a:r>
              <a:rPr lang="ja-JP" altLang="en-US" sz="2000" dirty="0" smtClean="0"/>
              <a:t>」、</a:t>
            </a:r>
            <a:r>
              <a:rPr lang="ja-JP" altLang="en-US" sz="2000" dirty="0"/>
              <a:t>大阪</a:t>
            </a:r>
            <a:r>
              <a:rPr lang="ja-JP" altLang="en-US" sz="2000" dirty="0" smtClean="0"/>
              <a:t>コロナ追跡システムの導入、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 smtClean="0"/>
              <a:t>　 又</a:t>
            </a:r>
            <a:r>
              <a:rPr lang="ja-JP" altLang="en-US" sz="2000" dirty="0"/>
              <a:t>は名簿作成などの追跡対策の徹底を</a:t>
            </a:r>
            <a:r>
              <a:rPr lang="ja-JP" altLang="en-US" sz="2000" dirty="0" smtClean="0"/>
              <a:t>要請</a:t>
            </a:r>
            <a:endParaRPr lang="en-US" altLang="ja-JP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/>
              <a:t>開催規模については、以下の参加人数かつ収容率の範囲内を目安とする</a:t>
            </a:r>
            <a:r>
              <a:rPr lang="ja-JP" altLang="en-US" sz="2000" dirty="0" smtClean="0"/>
              <a:t>こと</a:t>
            </a:r>
            <a:endParaRPr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9119" y="3045778"/>
            <a:ext cx="11679024" cy="31393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/>
              <a:t>参加人数の上限</a:t>
            </a:r>
            <a:r>
              <a:rPr lang="en-US" altLang="ja-JP" dirty="0"/>
              <a:t>】</a:t>
            </a:r>
          </a:p>
          <a:p>
            <a:r>
              <a:rPr lang="ja-JP" altLang="en-US" dirty="0" smtClean="0"/>
              <a:t>  </a:t>
            </a:r>
            <a:r>
              <a:rPr lang="ja-JP" altLang="en-US" dirty="0"/>
              <a:t>○</a:t>
            </a:r>
            <a:r>
              <a:rPr lang="ja-JP" altLang="en-US" dirty="0" smtClean="0"/>
              <a:t>屋内</a:t>
            </a:r>
            <a:r>
              <a:rPr lang="ja-JP" altLang="en-US" dirty="0"/>
              <a:t>・屋外：</a:t>
            </a:r>
            <a:r>
              <a:rPr lang="en-US" altLang="ja-JP" dirty="0"/>
              <a:t>5,000</a:t>
            </a:r>
            <a:r>
              <a:rPr lang="ja-JP" altLang="en-US" dirty="0"/>
              <a:t>人以下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【</a:t>
            </a:r>
            <a:r>
              <a:rPr lang="ja-JP" altLang="en-US" dirty="0"/>
              <a:t>収容率</a:t>
            </a:r>
            <a:r>
              <a:rPr lang="en-US" altLang="ja-JP" dirty="0"/>
              <a:t>】</a:t>
            </a:r>
          </a:p>
          <a:p>
            <a:r>
              <a:rPr lang="ja-JP" altLang="en-US" dirty="0" smtClean="0"/>
              <a:t>  ○屋内</a:t>
            </a:r>
            <a:r>
              <a:rPr lang="ja-JP" altLang="en-US" dirty="0"/>
              <a:t>：収容定員の半分以内の参加人数とすること</a:t>
            </a:r>
          </a:p>
          <a:p>
            <a:r>
              <a:rPr lang="ja-JP" altLang="en-US" dirty="0" smtClean="0"/>
              <a:t>  ○屋外</a:t>
            </a:r>
            <a:r>
              <a:rPr lang="ja-JP" altLang="en-US" dirty="0"/>
              <a:t>：人と人との距離を十分に確保できる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　全国的な移動を伴うイベント又はイベント参加者が</a:t>
            </a:r>
            <a:r>
              <a:rPr lang="en-US" altLang="ja-JP" dirty="0" smtClean="0"/>
              <a:t>1,000</a:t>
            </a:r>
            <a:r>
              <a:rPr lang="ja-JP" altLang="en-US" dirty="0" smtClean="0"/>
              <a:t>人を超えるようなイベントを開催する際には、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</a:t>
            </a:r>
            <a:r>
              <a:rPr lang="ja-JP" altLang="en-US" dirty="0"/>
              <a:t>イベントの開催要件等について、大阪府</a:t>
            </a:r>
            <a:r>
              <a:rPr lang="ja-JP" altLang="en-US" dirty="0" smtClean="0"/>
              <a:t>に事前に相談すること。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　適切な感染防止策が実施されていないイベントや、リスクへの対応が整っていないイベントは、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 </a:t>
            </a:r>
            <a:r>
              <a:rPr lang="ja-JP" altLang="en-US" dirty="0" smtClean="0"/>
              <a:t>開催自粛を要請することも検討。</a:t>
            </a:r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1600" b="1" u="sng" dirty="0" smtClean="0"/>
              <a:t>（</a:t>
            </a:r>
            <a:r>
              <a:rPr lang="ja-JP" altLang="en-US" sz="1600" u="sng" dirty="0"/>
              <a:t>府有</a:t>
            </a:r>
            <a:r>
              <a:rPr lang="ja-JP" altLang="en-US" sz="1600" u="sng" dirty="0" smtClean="0"/>
              <a:t>施設を含む</a:t>
            </a:r>
            <a:r>
              <a:rPr lang="ja-JP" altLang="en-US" sz="1600" b="1" u="sng" dirty="0" smtClean="0"/>
              <a:t>）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339" y="891438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b="1" dirty="0" smtClean="0"/>
              <a:t>施設（事業者）に対し、次の内容</a:t>
            </a:r>
            <a:r>
              <a:rPr lang="ja-JP" altLang="en-US" sz="2000" b="1" dirty="0"/>
              <a:t>を</a:t>
            </a:r>
            <a:r>
              <a:rPr lang="ja-JP" altLang="en-US" sz="2000" b="1" dirty="0" smtClean="0"/>
              <a:t>要請</a:t>
            </a:r>
            <a:r>
              <a:rPr lang="ja-JP" altLang="en-US" sz="2000" dirty="0" smtClean="0"/>
              <a:t>。</a:t>
            </a:r>
            <a:endParaRPr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9226" y="1390474"/>
            <a:ext cx="11679024" cy="175432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/>
          </a:p>
          <a:p>
            <a:r>
              <a:rPr lang="ja-JP" altLang="en-US" b="1" dirty="0"/>
              <a:t>１</a:t>
            </a:r>
            <a:r>
              <a:rPr lang="ja-JP" altLang="en-US" b="1" dirty="0" smtClean="0"/>
              <a:t>．高齢者</a:t>
            </a:r>
            <a:r>
              <a:rPr lang="ja-JP" altLang="en-US" b="1" dirty="0"/>
              <a:t>施設、医療</a:t>
            </a:r>
            <a:r>
              <a:rPr lang="ja-JP" altLang="en-US" b="1" dirty="0" smtClean="0"/>
              <a:t>機関等は</a:t>
            </a:r>
            <a:r>
              <a:rPr lang="ja-JP" altLang="en-US" b="1" dirty="0"/>
              <a:t>、職員、施設と関わりのある業務の従業員</a:t>
            </a:r>
            <a:r>
              <a:rPr lang="ja-JP" altLang="en-US" b="1" dirty="0" smtClean="0"/>
              <a:t>、入所者</a:t>
            </a:r>
            <a:r>
              <a:rPr lang="ja-JP" altLang="en-US" b="1" dirty="0"/>
              <a:t>・入院患者</a:t>
            </a:r>
            <a:r>
              <a:rPr lang="ja-JP" altLang="en-US" b="1" dirty="0" smtClean="0"/>
              <a:t>、</a:t>
            </a:r>
            <a:r>
              <a:rPr lang="ja-JP" altLang="en-US" b="1" dirty="0"/>
              <a:t>外部</a:t>
            </a:r>
            <a:r>
              <a:rPr lang="ja-JP" altLang="en-US" b="1" dirty="0" smtClean="0"/>
              <a:t>から訪問</a:t>
            </a:r>
            <a:endParaRPr lang="en-US" altLang="ja-JP" b="1" dirty="0" smtClean="0"/>
          </a:p>
          <a:p>
            <a:r>
              <a:rPr lang="ja-JP" altLang="en-US" b="1" dirty="0" smtClean="0"/>
              <a:t>　　される</a:t>
            </a:r>
            <a:r>
              <a:rPr lang="ja-JP" altLang="en-US" b="1" dirty="0"/>
              <a:t>方に対し、徹底した感染防止対策を求める</a:t>
            </a:r>
            <a:r>
              <a:rPr lang="ja-JP" altLang="en-US" b="1" dirty="0" smtClean="0"/>
              <a:t>こと</a:t>
            </a:r>
            <a:endParaRPr lang="en-US" altLang="ja-JP" b="1" dirty="0" smtClean="0"/>
          </a:p>
          <a:p>
            <a:endParaRPr lang="en-US" altLang="ja-JP" b="1" dirty="0"/>
          </a:p>
          <a:p>
            <a:r>
              <a:rPr lang="ja-JP" altLang="en-US" b="1" dirty="0" smtClean="0"/>
              <a:t>２．高齢者施設、医療機関等の職員に少しでも症状が有る場合は、検査受診を勧めること</a:t>
            </a:r>
            <a:endParaRPr lang="ja-JP" altLang="en-US" b="1" dirty="0"/>
          </a:p>
          <a:p>
            <a:endParaRPr lang="en-US" altLang="ja-JP" b="1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357112" y="1588326"/>
            <a:ext cx="11681138" cy="13586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31393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．業種</a:t>
            </a:r>
            <a:r>
              <a:rPr lang="ja-JP" altLang="en-US" dirty="0"/>
              <a:t>別</a:t>
            </a:r>
            <a:r>
              <a:rPr lang="ja-JP" altLang="en-US" dirty="0" smtClean="0"/>
              <a:t>ガイドラインを遵守 （</a:t>
            </a:r>
            <a:r>
              <a:rPr lang="ja-JP" altLang="en-US" dirty="0"/>
              <a:t>感染防止宣言ステッカーの導入</a:t>
            </a:r>
            <a:r>
              <a:rPr lang="ja-JP" altLang="en-US" dirty="0" smtClean="0"/>
              <a:t>）すること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．</a:t>
            </a:r>
            <a:r>
              <a:rPr lang="ja-JP" altLang="en-US" dirty="0"/>
              <a:t>国の接触確認アプリ「ＣＯＣＯＡ</a:t>
            </a:r>
            <a:r>
              <a:rPr lang="ja-JP" altLang="en-US" dirty="0" smtClean="0"/>
              <a:t>」、大阪コロナ追跡システムの導入、又は名簿作成など追跡対策をとること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．バー、クラブ、キャバクラ、ホストクラブ等、夜</a:t>
            </a:r>
            <a:r>
              <a:rPr lang="ja-JP" altLang="en-US" dirty="0"/>
              <a:t>の街関連施設の</a:t>
            </a:r>
            <a:r>
              <a:rPr lang="ja-JP" altLang="en-US" dirty="0" smtClean="0"/>
              <a:t>従業員に</a:t>
            </a:r>
            <a:r>
              <a:rPr lang="ja-JP" altLang="en-US" dirty="0"/>
              <a:t>少しでも症状が有る場合は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検査</a:t>
            </a:r>
            <a:r>
              <a:rPr lang="ja-JP" altLang="en-US" dirty="0"/>
              <a:t>受診を勧めること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976" y="990526"/>
            <a:ext cx="11679024" cy="628890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dirty="0" smtClean="0"/>
          </a:p>
          <a:p>
            <a:r>
              <a:rPr lang="ja-JP" altLang="en-US" dirty="0" smtClean="0"/>
              <a:t>１．５人以上の</a:t>
            </a:r>
            <a:r>
              <a:rPr lang="ja-JP" altLang="en-US" dirty="0"/>
              <a:t>宴会・</a:t>
            </a:r>
            <a:r>
              <a:rPr lang="ja-JP" altLang="en-US" dirty="0" smtClean="0"/>
              <a:t>飲み会は</a:t>
            </a:r>
            <a:r>
              <a:rPr lang="ja-JP" altLang="en-US" dirty="0"/>
              <a:t>控える</a:t>
            </a:r>
            <a:r>
              <a:rPr lang="ja-JP" altLang="en-US" dirty="0" smtClean="0"/>
              <a:t>こと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２</a:t>
            </a:r>
            <a:r>
              <a:rPr lang="ja-JP" altLang="en-US" dirty="0" smtClean="0"/>
              <a:t>．業種</a:t>
            </a:r>
            <a:r>
              <a:rPr lang="ja-JP" altLang="en-US" dirty="0"/>
              <a:t>別</a:t>
            </a:r>
            <a:r>
              <a:rPr lang="ja-JP" altLang="en-US" dirty="0" smtClean="0"/>
              <a:t>ガイドラインの遵守を徹底すること</a:t>
            </a: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．テレワーク</a:t>
            </a:r>
            <a:r>
              <a:rPr lang="en-US" altLang="ja-JP" dirty="0" smtClean="0"/>
              <a:t>70</a:t>
            </a:r>
            <a:r>
              <a:rPr lang="ja-JP" altLang="en-US" dirty="0" smtClean="0"/>
              <a:t>％を推進すること</a:t>
            </a:r>
            <a:endParaRPr lang="en-US" altLang="ja-JP" dirty="0" smtClean="0"/>
          </a:p>
          <a:p>
            <a:r>
              <a:rPr lang="ja-JP" altLang="en-US" dirty="0" smtClean="0"/>
              <a:t>　　出勤が必要となる職場でも、ローテーション勤務、時差通勤、自転車通勤などの取り組みを推進するこ</a:t>
            </a:r>
            <a:r>
              <a:rPr lang="ja-JP" altLang="en-US" dirty="0"/>
              <a:t>と</a:t>
            </a: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．体調の悪い方は出勤させないこと</a:t>
            </a:r>
            <a:endParaRPr lang="en-US" altLang="ja-JP" dirty="0" smtClean="0"/>
          </a:p>
          <a:p>
            <a:r>
              <a:rPr lang="ja-JP" altLang="en-US" dirty="0" smtClean="0"/>
              <a:t>　　体調の悪い方や少しでも症状がある方へは、検査の受診を勧めること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５．感染拡大を防止するため、</a:t>
            </a:r>
            <a:endParaRPr lang="en-US" altLang="ja-JP" dirty="0" smtClean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・感染防止宣言ステッカーを掲示しているお店を選択すること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・お店に入った後は、感染拡大防止のため、大阪コロナ追跡システムの登録・利用をすること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・国の接触確認アプリ「</a:t>
            </a:r>
            <a:r>
              <a:rPr lang="en-US" altLang="ja-JP" dirty="0" smtClean="0"/>
              <a:t>COCOA</a:t>
            </a:r>
            <a:r>
              <a:rPr lang="ja-JP" altLang="en-US" dirty="0" smtClean="0"/>
              <a:t>」の登録・利用をすること</a:t>
            </a:r>
            <a:endParaRPr lang="en-US" altLang="ja-JP" dirty="0" smtClean="0"/>
          </a:p>
          <a:p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endParaRPr lang="en-US" altLang="ja-JP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042" y="528861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経済界へのお願い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916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94342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大学等へのお願い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955" y="879554"/>
            <a:ext cx="11679024" cy="517064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/>
              <a:t>１</a:t>
            </a:r>
            <a:r>
              <a:rPr lang="ja-JP" altLang="en-US" b="1" dirty="0" smtClean="0"/>
              <a:t>．高齢者と日常的に接する学生は</a:t>
            </a:r>
            <a:r>
              <a:rPr lang="ja-JP" altLang="en-US" b="1" dirty="0"/>
              <a:t>、感染リスクの高い</a:t>
            </a:r>
            <a:r>
              <a:rPr lang="ja-JP" altLang="en-US" b="1" dirty="0" smtClean="0"/>
              <a:t>環境を避けること</a:t>
            </a:r>
            <a:endParaRPr lang="en-US" altLang="ja-JP" b="1" dirty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b="1" dirty="0" smtClean="0"/>
              <a:t>２．</a:t>
            </a:r>
            <a:r>
              <a:rPr lang="ja-JP" altLang="en-US" b="1" dirty="0"/>
              <a:t>寮</a:t>
            </a:r>
            <a:r>
              <a:rPr lang="ja-JP" altLang="en-US" b="1"/>
              <a:t>や</a:t>
            </a:r>
            <a:r>
              <a:rPr lang="ja-JP" altLang="en-US" b="1" smtClean="0"/>
              <a:t>クラブ・サークル活動での</a:t>
            </a:r>
            <a:r>
              <a:rPr lang="ja-JP" altLang="en-US" b="1" dirty="0"/>
              <a:t>感染防止対策を徹底する</a:t>
            </a:r>
            <a:r>
              <a:rPr lang="ja-JP" altLang="en-US" b="1" dirty="0" smtClean="0"/>
              <a:t>こと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endParaRPr lang="en-US" altLang="ja-JP" b="1" dirty="0" smtClean="0"/>
          </a:p>
          <a:p>
            <a:r>
              <a:rPr lang="ja-JP" altLang="en-US" dirty="0" smtClean="0"/>
              <a:t>３．５人</a:t>
            </a:r>
            <a:r>
              <a:rPr lang="ja-JP" altLang="en-US" dirty="0"/>
              <a:t>以上の宴会・飲み会は控えること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４．</a:t>
            </a:r>
            <a:r>
              <a:rPr lang="ja-JP" altLang="en-US" dirty="0"/>
              <a:t>業種別ガイドラインを遵守（感染防止宣言ステッカーの導入）していない、接待を伴う飲食店及び酒類の</a:t>
            </a:r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/>
              <a:t>　　提供を行う飲食店の利用を自粛すること</a:t>
            </a:r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</a:t>
            </a:r>
            <a:r>
              <a:rPr lang="ja-JP" altLang="en-US" dirty="0"/>
              <a:t>体調の悪い方は登校させないこと。体調の悪い方や少しでも症状がある方は、検査を受診すること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270841" y="1009935"/>
            <a:ext cx="11681138" cy="151490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855</Words>
  <PresentationFormat>ワイド画面</PresentationFormat>
  <Paragraphs>101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2020-08-19T05:20:30Z</cp:lastPrinted>
  <dcterms:created xsi:type="dcterms:W3CDTF">2020-05-20T11:17:35Z</dcterms:created>
  <dcterms:modified xsi:type="dcterms:W3CDTF">2020-08-19T08:09:23Z</dcterms:modified>
</cp:coreProperties>
</file>