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0" r:id="rId2"/>
    <p:sldId id="286" r:id="rId3"/>
    <p:sldId id="281" r:id="rId4"/>
    <p:sldId id="259" r:id="rId5"/>
    <p:sldId id="289" r:id="rId6"/>
    <p:sldId id="264" r:id="rId7"/>
    <p:sldId id="284" r:id="rId8"/>
    <p:sldId id="287" r:id="rId9"/>
    <p:sldId id="285" r:id="rId10"/>
    <p:sldId id="291" r:id="rId11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 snapToGrid="0">
      <p:cViewPr varScale="1">
        <p:scale>
          <a:sx n="71" d="100"/>
          <a:sy n="71" d="100"/>
        </p:scale>
        <p:origin x="5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629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106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243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3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39183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91343" y="3464181"/>
            <a:ext cx="11300324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【Current</a:t>
            </a:r>
            <a:r>
              <a:rPr kumimoji="1" lang="en-US" altLang="ja-JP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infection situation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】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〇　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The</a:t>
            </a:r>
            <a:r>
              <a:rPr kumimoji="1" lang="en-US" altLang="ja-JP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number of test positives has a tendency to increase and the occupancy rate of hospital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 smtClean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      </a:t>
            </a:r>
            <a:r>
              <a:rPr kumimoji="1" lang="en-US" altLang="ja-JP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beds for sever symptom patients reaches about more than 35%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6413" y="287258"/>
            <a:ext cx="10252633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Criteria to move on to the Yellow Stage(Warning)2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5188569" y="5731262"/>
            <a:ext cx="1523744" cy="42308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42505" y="6096259"/>
            <a:ext cx="8494676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Move</a:t>
            </a:r>
            <a:r>
              <a:rPr kumimoji="1" lang="en-US" altLang="ja-JP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on to the Yellow Stage(Warning 2), in accordance with </a:t>
            </a:r>
            <a:r>
              <a:rPr kumimoji="1" lang="ja-JP" altLang="en-US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①</a:t>
            </a:r>
            <a:endParaRPr kumimoji="1" lang="en-US" altLang="ja-JP" sz="1600" b="0" i="0" u="none" strike="noStrike" kern="1200" cap="none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2027"/>
              </p:ext>
            </p:extLst>
          </p:nvPr>
        </p:nvGraphicFramePr>
        <p:xfrm>
          <a:off x="1886441" y="4902691"/>
          <a:ext cx="812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5404632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5637042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5245712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6581061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16634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Nov.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Nov.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Nov.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17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Nov.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Nov.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488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32.0</a:t>
                      </a:r>
                      <a:r>
                        <a:rPr kumimoji="1" lang="ja-JP" alt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％</a:t>
                      </a:r>
                      <a:endParaRPr kumimoji="1" lang="ja-JP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</a:t>
                      </a:r>
                      <a:r>
                        <a:rPr kumimoji="1" lang="ja-JP" alt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％</a:t>
                      </a:r>
                      <a:endParaRPr kumimoji="1" lang="ja-JP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33.5</a:t>
                      </a:r>
                      <a:r>
                        <a:rPr kumimoji="1" lang="ja-JP" alt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％</a:t>
                      </a:r>
                      <a:endParaRPr kumimoji="1" lang="ja-JP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</a:t>
                      </a:r>
                      <a:r>
                        <a:rPr kumimoji="1" lang="ja-JP" alt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％</a:t>
                      </a:r>
                      <a:endParaRPr kumimoji="1" lang="ja-JP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36.9</a:t>
                      </a:r>
                      <a:r>
                        <a:rPr kumimoji="1" lang="ja-JP" alt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％</a:t>
                      </a:r>
                      <a:endParaRPr kumimoji="1" lang="ja-JP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0445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1762545" y="4556520"/>
            <a:ext cx="10173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occupancy rate of </a:t>
            </a:r>
            <a:r>
              <a:rPr lang="en-US" altLang="ja-JP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 </a:t>
            </a:r>
            <a:r>
              <a:rPr lang="en-US" altLang="ja-JP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beds for sever symptom patients </a:t>
            </a:r>
            <a:r>
              <a:rPr lang="ja-JP" altLang="en-US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＞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6414" y="871512"/>
            <a:ext cx="11515254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en-US" altLang="ja-JP" sz="2000" b="1" dirty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W</a:t>
            </a:r>
            <a:r>
              <a:rPr kumimoji="1" lang="en-US" altLang="ja-JP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hen either of the following criteria is met, we </a:t>
            </a:r>
            <a:r>
              <a:rPr lang="en-US" altLang="ja-JP" sz="2000" b="1" dirty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move on to the Yellow Stage </a:t>
            </a:r>
            <a:r>
              <a:rPr lang="en-US" altLang="ja-JP" sz="2000" b="1" dirty="0" smtClean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</a:t>
            </a:r>
          </a:p>
          <a:p>
            <a:pPr lvl="0">
              <a:defRPr/>
            </a:pPr>
            <a:r>
              <a:rPr lang="en-US" altLang="ja-JP" sz="2000" b="1" dirty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                                                </a:t>
            </a:r>
            <a:r>
              <a:rPr kumimoji="1" lang="ja-JP" altLang="en-US" sz="1600" b="0" i="0" u="none" strike="noStrike" kern="120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（</a:t>
            </a:r>
            <a:r>
              <a:rPr kumimoji="1" lang="en-US" altLang="ja-JP" sz="1600" b="0" i="0" u="none" strike="noStrike" kern="120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Decided at the 22</a:t>
            </a:r>
            <a:r>
              <a:rPr kumimoji="1" lang="en-US" altLang="ja-JP" sz="1600" b="0" i="0" u="none" strike="noStrike" kern="1200" cap="none" spc="-10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nd</a:t>
            </a:r>
            <a:r>
              <a:rPr lang="en-US" altLang="ja-JP" sz="1600" spc="-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spc="-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of the Osaka </a:t>
            </a:r>
            <a:r>
              <a:rPr lang="en-US" altLang="ja-JP" sz="1600" spc="-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 Coronavirus-control Headquarters </a:t>
            </a:r>
            <a:r>
              <a:rPr lang="en-US" altLang="ja-JP" sz="1600" spc="-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July 28</a:t>
            </a:r>
            <a:r>
              <a:rPr kumimoji="1" lang="ja-JP" altLang="en-US" sz="1600" b="0" i="0" u="none" strike="noStrike" kern="120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）</a:t>
            </a:r>
            <a:endParaRPr kumimoji="1" lang="en-US" altLang="ja-JP" sz="1600" b="0" i="0" u="none" strike="noStrike" kern="1200" cap="none" spc="-10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91343" y="1491108"/>
            <a:ext cx="130586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①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When the occupancy rate of beds for either severe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slight/mild symptom 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reaches 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the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following criteria:</a:t>
            </a:r>
          </a:p>
          <a:p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　 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・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Beds for severe symptom patients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　　：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Approx. 35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％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　 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・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Beds for slight/mild symptom patients   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 ：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Approx. 50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％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marR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②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When measures such as facility use restriction, etc.  are taken together with the national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government</a:t>
            </a:r>
          </a:p>
          <a:p>
            <a:pPr marR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and other large cities after discussions, even though the criteria of 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①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are not met.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94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-3770" y="-2288"/>
            <a:ext cx="12195770" cy="504000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Conditions on “Go To Eat Campaign” set by Osaka Prefecture</a:t>
            </a:r>
          </a:p>
        </p:txBody>
      </p:sp>
      <p:sp>
        <p:nvSpPr>
          <p:cNvPr id="1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513579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>
                <a:solidFill>
                  <a:schemeClr val="tx1"/>
                </a:solidFill>
              </a:rPr>
              <a:t>10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54752" y="3456240"/>
            <a:ext cx="11455175" cy="26998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09263" y="989790"/>
            <a:ext cx="11995461" cy="1718315"/>
          </a:xfrm>
          <a:prstGeom prst="rect">
            <a:avLst/>
          </a:prstGeom>
          <a:noFill/>
          <a:ln w="28575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</a:t>
            </a:r>
            <a:r>
              <a:rPr lang="en-US" altLang="ja-JP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As infection prevention measures, Ministry </a:t>
            </a:r>
            <a:r>
              <a:rPr lang="en-US" altLang="ja-JP" sz="2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of </a:t>
            </a:r>
            <a:r>
              <a:rPr lang="en-US" altLang="ja-JP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Agriculture, Forestry </a:t>
            </a:r>
            <a:r>
              <a:rPr lang="en-US" altLang="ja-JP" sz="2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and </a:t>
            </a:r>
            <a:r>
              <a:rPr lang="en-US" altLang="ja-JP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Fisheries have decided </a:t>
            </a:r>
          </a:p>
          <a:p>
            <a:r>
              <a:rPr lang="en-US" altLang="ja-JP" sz="2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</a:t>
            </a:r>
            <a:r>
              <a:rPr lang="en-US" altLang="ja-JP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</a:t>
            </a:r>
            <a:r>
              <a:rPr lang="ja-JP" altLang="en-US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〇 </a:t>
            </a:r>
            <a:r>
              <a:rPr lang="en-US" altLang="ja-JP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Coupons and points can be used by a group of 4(not include children) or less people</a:t>
            </a:r>
          </a:p>
          <a:p>
            <a:r>
              <a:rPr lang="ja-JP" altLang="en-US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〇 </a:t>
            </a:r>
            <a:r>
              <a:rPr lang="en-US" altLang="ja-JP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Request governors to consider further measures based on the local infection situation </a:t>
            </a:r>
          </a:p>
          <a:p>
            <a:r>
              <a:rPr lang="en-US" altLang="ja-JP" sz="2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</a:t>
            </a:r>
            <a:r>
              <a:rPr lang="en-US" altLang="ja-JP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 immediately </a:t>
            </a:r>
            <a:endParaRPr kumimoji="1" lang="ja-JP" altLang="en-US" sz="22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43497" y="3546510"/>
            <a:ext cx="10911883" cy="1579495"/>
          </a:xfrm>
          <a:prstGeom prst="roundRect">
            <a:avLst>
              <a:gd name="adj" fmla="val 0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〇</a:t>
            </a:r>
            <a:r>
              <a:rPr lang="en-US" altLang="ja-JP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when you use restaurants : </a:t>
            </a:r>
            <a:endParaRPr lang="ja-JP" altLang="ja-JP" sz="2200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r>
              <a:rPr lang="ja-JP" altLang="en-US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　　</a:t>
            </a:r>
            <a:r>
              <a:rPr lang="en-US" altLang="ja-JP" sz="2200" u="sng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Coupons and points can be used by a group of 4 or less people</a:t>
            </a:r>
            <a:endParaRPr lang="ja-JP" altLang="ja-JP" sz="2200" u="sng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r>
              <a:rPr lang="ja-JP" altLang="en-US" sz="2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　　</a:t>
            </a:r>
            <a:r>
              <a:rPr lang="en-US" altLang="ja-JP" u="sng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family, infants and children, the elderly and care-givers, etc. are NOT </a:t>
            </a:r>
            <a:r>
              <a:rPr lang="en-US" altLang="ja-JP" u="sng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included</a:t>
            </a:r>
            <a:r>
              <a:rPr lang="ja-JP" alt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</a:t>
            </a:r>
            <a:endParaRPr lang="en-US" altLang="ja-JP" sz="200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07968" y="5024481"/>
            <a:ext cx="9980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・</a:t>
            </a:r>
            <a:r>
              <a:rPr lang="en-US" altLang="ja-JP" dirty="0" smtClean="0"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Coupons and points can NOT be used by a group of 5 or more even if the group is divided    </a:t>
            </a:r>
          </a:p>
          <a:p>
            <a:r>
              <a:rPr lang="en-US" altLang="ja-JP" dirty="0"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   into small groups of 4 or less by tables or partitions</a:t>
            </a:r>
          </a:p>
          <a:p>
            <a:r>
              <a:rPr lang="ja-JP" altLang="en-US" dirty="0" smtClean="0"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・</a:t>
            </a:r>
            <a:r>
              <a:rPr lang="en-US" altLang="ja-JP" dirty="0" smtClean="0"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Coupons that have been already issued can NOT be used by a group of 5 or more</a:t>
            </a:r>
            <a:endParaRPr lang="ja-JP" altLang="ja-JP" dirty="0" smtClean="0">
              <a:latin typeface="Arial" panose="020B0604020202020204" pitchFamily="34" charset="0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7" name="大かっこ 16"/>
          <p:cNvSpPr/>
          <p:nvPr/>
        </p:nvSpPr>
        <p:spPr>
          <a:xfrm>
            <a:off x="1120847" y="4989516"/>
            <a:ext cx="9980742" cy="910051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52002" y="3234820"/>
            <a:ext cx="5226821" cy="433083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200" b="1" dirty="0" smtClean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Osaka Prefecture’s condition</a:t>
            </a:r>
            <a:endParaRPr kumimoji="1" lang="ja-JP" altLang="en-US" sz="2200" b="1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7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5" y="175788"/>
            <a:ext cx="1143416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Requests based on the Response Policy at the Yellow Stage(Warning)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1757" y="675195"/>
            <a:ext cx="12541718" cy="148502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①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Areas: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Entire Osaka Prefecture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②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Period: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During the Yellow Stage 2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(From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November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5,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2020)</a:t>
            </a:r>
          </a:p>
          <a:p>
            <a:pPr lvl="0">
              <a:defRPr/>
            </a:pP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*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subject to change depending on the infection spread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situation, such as when the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occupancy rate of </a:t>
            </a:r>
            <a:endParaRPr lang="en-US" altLang="ja-JP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hospital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beds for sever symptom patients reaches about more than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50%</a:t>
            </a:r>
            <a:endParaRPr lang="en-US" altLang="ja-JP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③  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Details: Based on the relevant law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9465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56585" y="2684307"/>
            <a:ext cx="12165612" cy="508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defRPr/>
            </a:pP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Refrain from parties and drinking sessions joined by “Five or more people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ja-JP" alt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</a:p>
          <a:p>
            <a:pPr>
              <a:lnSpc>
                <a:spcPts val="1600"/>
              </a:lnSpc>
              <a:defRPr/>
            </a:pP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or lasting “ Two or more hours”</a:t>
            </a:r>
            <a:r>
              <a:rPr lang="ja-JP" alt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ja-JP" alt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１ 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family, infants and children, the elderly and care-givers, etc.</a:t>
            </a:r>
            <a:r>
              <a:rPr lang="ja-JP" alt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 NOT included</a:t>
            </a: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18937" y="5806159"/>
            <a:ext cx="113828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・</a:t>
            </a:r>
            <a:r>
              <a:rPr lang="en-US" altLang="ja-JP" sz="1600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Refrain from visiting eateries with entertainment services or offering alcohol, which don’t comply with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the guidelines determined for each industry (or don’t have a “COVID-19 safety sticker”).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Avoid “Three Cs” where droplets of saliva can scatter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697508" y="2648646"/>
            <a:ext cx="11382875" cy="31218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56585" y="4187803"/>
            <a:ext cx="11382875" cy="713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defRPr/>
            </a:pP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the elderly, family members who have daily contact with the elderly and staff members working in elderly </a:t>
            </a:r>
          </a:p>
          <a:p>
            <a:pPr>
              <a:lnSpc>
                <a:spcPts val="1600"/>
              </a:lnSpc>
              <a:defRPr/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and medical facilities, etc., avoid visiting places with high risk of infection and get leave and be tested as soon  </a:t>
            </a:r>
          </a:p>
          <a:p>
            <a:pPr>
              <a:lnSpc>
                <a:spcPts val="1600"/>
              </a:lnSpc>
              <a:defRPr/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as possible when having any symptoms</a:t>
            </a:r>
            <a:endParaRPr lang="ja-JP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38548" y="4824598"/>
            <a:ext cx="11553452" cy="88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defRPr/>
            </a:pP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Eat and drink without chatting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to wear a mask (even when you talk while eating and drinking)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Ventilate and moisturize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56585" y="3155256"/>
            <a:ext cx="11660776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defRPr/>
            </a:pP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those who have a high risk of aggravation (the elderly, people with underlying diseases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※</a:t>
            </a:r>
            <a:r>
              <a:rPr lang="ja-JP" alt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２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etc.), refrain from</a:t>
            </a:r>
          </a:p>
          <a:p>
            <a:pPr>
              <a:lnSpc>
                <a:spcPts val="1600"/>
              </a:lnSpc>
              <a:defRPr/>
            </a:pP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nonessential and non-urgent outings</a:t>
            </a:r>
            <a:r>
              <a:rPr lang="en-US" altLang="ja-JP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ja-JP" alt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３</a:t>
            </a:r>
            <a:endParaRPr lang="en-US" altLang="ja-JP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defRPr/>
            </a:pPr>
            <a:r>
              <a:rPr lang="ja-JP" alt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ja-JP" alt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２ 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 with diabetes, heart failure, respiratory disease(COPD, etc.) , dialysis patients and patients taking immunosuppressant or anticancer agent, etc. </a:t>
            </a:r>
          </a:p>
          <a:p>
            <a:pPr>
              <a:lnSpc>
                <a:spcPts val="1600"/>
              </a:lnSpc>
              <a:defRPr/>
            </a:pPr>
            <a:r>
              <a:rPr lang="ja-JP" alt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ja-JP" alt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３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the essential cases to maintain the lives, such as going to medical institutions, shopping for food, clothes and daily necessities, necessary commuting, </a:t>
            </a:r>
          </a:p>
          <a:p>
            <a:pPr>
              <a:lnSpc>
                <a:spcPts val="1600"/>
              </a:lnSpc>
              <a:defRPr/>
            </a:pP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walk and exercise outside are NOT included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7914" y="2047253"/>
            <a:ext cx="1106986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Calling on residents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7508" y="2299375"/>
            <a:ext cx="1168113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Request: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3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0395643" y="44730"/>
            <a:ext cx="1597982" cy="35484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(Attached)</a:t>
            </a:r>
            <a:endParaRPr kumimoji="1" lang="ja-JP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27916" y="87101"/>
            <a:ext cx="7367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ja-JP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Excerption from the suggestion of government’s </a:t>
            </a:r>
            <a:r>
              <a:rPr lang="en-US" altLang="ja-JP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coronavirus </a:t>
            </a:r>
            <a:r>
              <a:rPr lang="en-US" altLang="ja-JP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subcommittee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763" y="686967"/>
            <a:ext cx="10659757" cy="595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91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-154293" y="283650"/>
            <a:ext cx="1149016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●</a:t>
            </a:r>
            <a:r>
              <a:rPr lang="en-US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Holding events (including ones hosted/co-hosted by Osaka Prefecture)</a:t>
            </a:r>
            <a:endParaRPr lang="ja-JP" alt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1348" y="803837"/>
            <a:ext cx="11500833" cy="563231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event organizers: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to thoroughly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comply with the guidelines determined for each industry and take thorough infection tracing measures such as using “COCOA” (the national government’s contact confirming App) and  Osaka COVID-19 Tracing System, and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 participant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The regulations are as the attached sheet, provided the industry-specific guidelines are revised and necessary infection prevention measures are thoroughly taken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When holding an event that requires traveling across the nation or an event with over 1,000 participants, consult Osaka Prefecture beforehand about the holding conditions of the event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The regulations are subject to change in accordance with the national government, if the nationwide spread of infections or clusters at events occur and the national government</a:t>
            </a:r>
          </a:p>
          <a:p>
            <a:pPr lvl="0"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 changes the industry-specific guidelines or criteria for the capacity and number of   </a:t>
            </a:r>
          </a:p>
          <a:p>
            <a:pPr lvl="0"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 participants</a:t>
            </a: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It is being considered to request to refrain from holding events if appropriate infection prevention measures or risk countermeasures are not taken or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prepared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970460"/>
              </p:ext>
            </p:extLst>
          </p:nvPr>
        </p:nvGraphicFramePr>
        <p:xfrm>
          <a:off x="272598" y="3760227"/>
          <a:ext cx="11814627" cy="2852440"/>
        </p:xfrm>
        <a:graphic>
          <a:graphicData uri="http://schemas.openxmlformats.org/drawingml/2006/table">
            <a:tbl>
              <a:tblPr/>
              <a:tblGrid>
                <a:gridCol w="1676027">
                  <a:extLst>
                    <a:ext uri="{9D8B030D-6E8A-4147-A177-3AD203B41FA5}">
                      <a16:colId xmlns:a16="http://schemas.microsoft.com/office/drawing/2014/main" val="3101460769"/>
                    </a:ext>
                  </a:extLst>
                </a:gridCol>
                <a:gridCol w="5964770">
                  <a:extLst>
                    <a:ext uri="{9D8B030D-6E8A-4147-A177-3AD203B41FA5}">
                      <a16:colId xmlns:a16="http://schemas.microsoft.com/office/drawing/2014/main" val="2422769014"/>
                    </a:ext>
                  </a:extLst>
                </a:gridCol>
                <a:gridCol w="4173830">
                  <a:extLst>
                    <a:ext uri="{9D8B030D-6E8A-4147-A177-3AD203B41FA5}">
                      <a16:colId xmlns:a16="http://schemas.microsoft.com/office/drawing/2014/main" val="1011084544"/>
                    </a:ext>
                  </a:extLst>
                </a:gridCol>
              </a:tblGrid>
              <a:tr h="323921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Exhibitions, Regional</a:t>
                      </a:r>
                      <a:r>
                        <a:rPr lang="en-US" altLang="ja-JP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Events, etc.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Nationwide festivals, </a:t>
                      </a:r>
                    </a:p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outdoor music</a:t>
                      </a:r>
                      <a:r>
                        <a:rPr lang="en-US" altLang="ja-JP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festivals, etc.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39269"/>
                  </a:ext>
                </a:extLst>
              </a:tr>
              <a:tr h="5890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Classification </a:t>
                      </a:r>
                    </a:p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of Events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control and appropriate behavior in the area can be secured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 can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be identified by the list of participants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control and appropriate behavior in the area are difficult to be secured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•Difficult to identify the participants 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 the list etc.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6087087"/>
                  </a:ext>
                </a:extLst>
              </a:tr>
              <a:tr h="4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Possible Event Examples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•Exhibitions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number of participants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be controlled)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•Regional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events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•Nationwide/wide-area fireworks displays, outdoor music festivals, etc.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2148985"/>
                  </a:ext>
                </a:extLst>
              </a:tr>
              <a:tr h="13886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Requirements</a:t>
                      </a:r>
                    </a:p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for Holding Events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where loud shouts/cheers or singing are expected, ensure up to 50% of venue's capacity, or one meter enough physical distance between individuals is secured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other than mentioned above, ensure up to 100% of venue's capacity, or enough distance where "3Cs" and physical contacts can be avoided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provided that the guidelines for infection prevention are thoroughly complied with.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meter enough (social/physical) distance between individuals must be secured.</a:t>
                      </a:r>
                      <a:b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 it is difficult, careful judgement about holding an event or not is required.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2937000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9168"/>
              </p:ext>
            </p:extLst>
          </p:nvPr>
        </p:nvGraphicFramePr>
        <p:xfrm>
          <a:off x="295835" y="175726"/>
          <a:ext cx="1180273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789">
                  <a:extLst>
                    <a:ext uri="{9D8B030D-6E8A-4147-A177-3AD203B41FA5}">
                      <a16:colId xmlns:a16="http://schemas.microsoft.com/office/drawing/2014/main" val="3124404839"/>
                    </a:ext>
                  </a:extLst>
                </a:gridCol>
                <a:gridCol w="3939988">
                  <a:extLst>
                    <a:ext uri="{9D8B030D-6E8A-4147-A177-3AD203B41FA5}">
                      <a16:colId xmlns:a16="http://schemas.microsoft.com/office/drawing/2014/main" val="4036489531"/>
                    </a:ext>
                  </a:extLst>
                </a:gridCol>
                <a:gridCol w="3644153">
                  <a:extLst>
                    <a:ext uri="{9D8B030D-6E8A-4147-A177-3AD203B41FA5}">
                      <a16:colId xmlns:a16="http://schemas.microsoft.com/office/drawing/2014/main" val="1022711929"/>
                    </a:ext>
                  </a:extLst>
                </a:gridCol>
                <a:gridCol w="3021800">
                  <a:extLst>
                    <a:ext uri="{9D8B030D-6E8A-4147-A177-3AD203B41FA5}">
                      <a16:colId xmlns:a16="http://schemas.microsoft.com/office/drawing/2014/main" val="3803860384"/>
                    </a:ext>
                  </a:extLst>
                </a:gridCol>
              </a:tblGrid>
              <a:tr h="23345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Period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Capacity</a:t>
                      </a:r>
                      <a:r>
                        <a:rPr kumimoji="1" lang="en-US" altLang="ja-JP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Conditions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Upper Limit of P</a:t>
                      </a:r>
                      <a:r>
                        <a:rPr kumimoji="1" lang="en-US" altLang="ja-JP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articipants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02437"/>
                  </a:ext>
                </a:extLst>
              </a:tr>
              <a:tr h="645112">
                <a:tc row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 November 21 </a:t>
                      </a:r>
                      <a:r>
                        <a:rPr kumimoji="1" lang="en-US" altLang="ja-JP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the end of November, 2021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4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loud</a:t>
                      </a:r>
                      <a:r>
                        <a:rPr kumimoji="1" lang="en-US" altLang="ja-JP" sz="14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shouts or cheers, etc. are expected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classical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music concerts, plays, 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dance, traditional performances,  ceremonies, exhibitions, etc. 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Loud </a:t>
                      </a:r>
                      <a:r>
                        <a:rPr kumimoji="1" lang="en-US" altLang="ja-JP" sz="14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shouts or cheers, etc. are expected</a:t>
                      </a:r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concerts of rock or popular music,  sports events, public competitions,  events at live music clubs or night clubs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with capacity of more than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％ 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 venue’s Capacity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 with capacity of 10,000 or less people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5,000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Both “Capacity conditions” and “Maximum number of participants” must be met.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516657"/>
                  </a:ext>
                </a:extLst>
              </a:tr>
              <a:tr h="586248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or less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appropriate space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 if there are no seats.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less(</a:t>
                      </a:r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※1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enough space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if there are no seats.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260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961767" y="3227783"/>
            <a:ext cx="11136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※1 There must be a vacant seat between different groups. Among the same group of less than 5, vacant seats are not necessary and in that case, capacity condition of 50% can be exceeded.  </a:t>
            </a:r>
          </a:p>
          <a:p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※2 Events whose participants have meals can be categorized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“NO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loud shouts or cheers, etc. are 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expected”, provide necessary infection prevention measures are taken and no utterance is expected during the events.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kumimoji="1"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1097844" y="101600"/>
            <a:ext cx="1044518" cy="34834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Attached Sheet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607844" y="6612667"/>
            <a:ext cx="637126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※For more details, please refer to the national government’s notification dated on November 12, 2020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069553"/>
              </p:ext>
            </p:extLst>
          </p:nvPr>
        </p:nvGraphicFramePr>
        <p:xfrm>
          <a:off x="295835" y="1727884"/>
          <a:ext cx="11802730" cy="1459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789">
                  <a:extLst>
                    <a:ext uri="{9D8B030D-6E8A-4147-A177-3AD203B41FA5}">
                      <a16:colId xmlns:a16="http://schemas.microsoft.com/office/drawing/2014/main" val="83632025"/>
                    </a:ext>
                  </a:extLst>
                </a:gridCol>
                <a:gridCol w="3953435">
                  <a:extLst>
                    <a:ext uri="{9D8B030D-6E8A-4147-A177-3AD203B41FA5}">
                      <a16:colId xmlns:a16="http://schemas.microsoft.com/office/drawing/2014/main" val="3759867870"/>
                    </a:ext>
                  </a:extLst>
                </a:gridCol>
                <a:gridCol w="3630706">
                  <a:extLst>
                    <a:ext uri="{9D8B030D-6E8A-4147-A177-3AD203B41FA5}">
                      <a16:colId xmlns:a16="http://schemas.microsoft.com/office/drawing/2014/main" val="2413407631"/>
                    </a:ext>
                  </a:extLst>
                </a:gridCol>
                <a:gridCol w="3021800">
                  <a:extLst>
                    <a:ext uri="{9D8B030D-6E8A-4147-A177-3AD203B41FA5}">
                      <a16:colId xmlns:a16="http://schemas.microsoft.com/office/drawing/2014/main" val="2477152803"/>
                    </a:ext>
                  </a:extLst>
                </a:gridCol>
              </a:tblGrid>
              <a:tr h="812890">
                <a:tc row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 December 1 </a:t>
                      </a:r>
                      <a:r>
                        <a:rPr kumimoji="1" lang="en-US" altLang="ja-JP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the end of December, 2021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the time being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4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loud</a:t>
                      </a:r>
                      <a:r>
                        <a:rPr kumimoji="1" lang="en-US" altLang="ja-JP" sz="14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shouts or cheers, etc. are expected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classical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music concerts, plays, 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dance, traditional performances,  ceremonies, exhibitions, etc. 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Eating and drinking will happen while no utterance is expected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Loud </a:t>
                      </a:r>
                      <a:r>
                        <a:rPr kumimoji="1" lang="en-US" altLang="ja-JP" sz="14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shouts or cheers, etc. are expected</a:t>
                      </a:r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concerts of rock or popular music,  sports events, public competitions,  events at live music clubs or night clubs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with capacity of more than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％ 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 venue’s Capacity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 with capacity of 10,000 or less people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5,000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Both “Capacity conditions” and “Maximum number of participants” must be met.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3778922"/>
                  </a:ext>
                </a:extLst>
              </a:tr>
              <a:tr h="605629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or less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appropriate space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 if there are no seats.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lang="ja-JP" alt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less(</a:t>
                      </a:r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※1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enough space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if there are no seats.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205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597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125294"/>
            <a:ext cx="1121489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●</a:t>
            </a:r>
            <a:r>
              <a:rPr lang="en-US" altLang="ja-JP" sz="2400" b="1" u="sng" dirty="0"/>
              <a:t>Facilities</a:t>
            </a:r>
            <a:r>
              <a:rPr lang="ja-JP" altLang="en-US" b="1" u="sng" dirty="0"/>
              <a:t>（</a:t>
            </a:r>
            <a:r>
              <a:rPr lang="en-US" altLang="ja-JP" b="1" u="sng" dirty="0"/>
              <a:t>including ones owned by Osaka Prefecture)</a:t>
            </a:r>
            <a:r>
              <a:rPr lang="ja-JP" altLang="en-US" b="1" dirty="0"/>
              <a:t>　</a:t>
            </a:r>
            <a:r>
              <a:rPr lang="ja-JP" altLang="en-US" sz="2000" b="1" dirty="0"/>
              <a:t>　</a:t>
            </a:r>
            <a:r>
              <a:rPr lang="ja-JP" altLang="en-US" sz="2400" b="1" dirty="0"/>
              <a:t>　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339" y="535285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are requested to facility owners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3339" y="928783"/>
            <a:ext cx="12198828" cy="568360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Request employees, etc. to refrain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from parties and drinking sessions joined by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“five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or more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people”, 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or lasting “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or more hours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ja-JP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Encourage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employees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, etc.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 get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leave and be tested as soon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possible when having any symptoms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Comply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guidelines determined for each industry (or don’t have a “COVID-19 safety sticker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At restaurants, note the following points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partitions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defRPr/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wear a mask/face shield while you talk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(even when you talk while eating and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drinking)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sit diagonally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・</a:t>
            </a:r>
            <a:r>
              <a:rPr lang="en-US" altLang="ja-JP" b="1" dirty="0" smtClean="0"/>
              <a:t>check whether the room is ventilated appropriately </a:t>
            </a:r>
            <a:r>
              <a:rPr lang="en-US" altLang="ja-JP" b="1" dirty="0"/>
              <a:t>with CO2 sensor system</a:t>
            </a:r>
            <a:endParaRPr lang="en-US" altLang="ja-JP" b="1" dirty="0" smtClean="0"/>
          </a:p>
          <a:p>
            <a:endParaRPr lang="ja-JP" altLang="en-US" b="1" dirty="0"/>
          </a:p>
          <a:p>
            <a:endParaRPr lang="en-US" altLang="ja-JP" sz="800" dirty="0"/>
          </a:p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5. Refrain from chatting without wearing a mask in breaking rooms, smoking areas and clothing rooms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Refrain from visiting eateries with entertainment services or offering alcohol, which don’t comply with </a:t>
            </a:r>
          </a:p>
          <a:p>
            <a:pPr lvl="0"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the guidelines determined for each industry (or don’t have a “COVID-19 safety sticker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7. Take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infection tracing measures  such as using “COCOA,” (the national government’s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contact confirming App),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Osaka COVID-19 Tracing System, and  making a participant list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3339" y="931227"/>
            <a:ext cx="11874165" cy="34666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338" y="586959"/>
            <a:ext cx="6774132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〈</a:t>
            </a:r>
            <a:r>
              <a:rPr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Elderly and medical facilities</a:t>
            </a:r>
            <a:r>
              <a:rPr kumimoji="1"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〉</a:t>
            </a:r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72877" y="4445911"/>
            <a:ext cx="128982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5. Refrain from chatting without wearing a mask in breaking rooms, smoking areas and clothing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rooms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6. Refrain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from visiting eateries with entertainment services or offering alcohol, which don’t comply with </a:t>
            </a:r>
          </a:p>
          <a:p>
            <a:pPr lvl="0"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the guidelines determined for each industry (or don’t have a “COVID-19 safety sticker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3338" y="125294"/>
            <a:ext cx="907945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kumimoji="1"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Strongly requested points based on above</a:t>
            </a:r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2877" y="3765928"/>
            <a:ext cx="11516308" cy="68223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  <a:defRPr/>
            </a:pPr>
            <a:r>
              <a:rPr lang="en-US" altLang="ja-JP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4. Even when it is cold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appropriate moisturizing</a:t>
            </a:r>
            <a:r>
              <a:rPr lang="en-US" altLang="ja-JP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and ventilation(check with CO2 sensor system)</a:t>
            </a:r>
          </a:p>
          <a:p>
            <a:pPr lvl="0">
              <a:lnSpc>
                <a:spcPts val="2300"/>
              </a:lnSpc>
              <a:defRPr/>
            </a:pPr>
            <a:r>
              <a:rPr lang="en-US" altLang="ja-JP" dirty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 is required.</a:t>
            </a:r>
            <a:endParaRPr kumimoji="1" lang="en-US" altLang="ja-JP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06216" y="1157097"/>
            <a:ext cx="11833990" cy="23949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72877" y="1319948"/>
            <a:ext cx="119737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 staff members and those who are related to the service of the facility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refrain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from  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parties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and drinking sessions joined by “five or more people”,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lasting “ two or more hours”</a:t>
            </a: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If staff members have any slight symptoms, encourage them to get leave and make them be tested</a:t>
            </a:r>
            <a:endParaRPr lang="en-US" altLang="ja-JP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Request staff members, those who are related to the services of the facility, inpatients and guests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from outside to take thorough infection prevention measures (wearing a mask, sanitizing fingers, etc.)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47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7122" y="1228240"/>
            <a:ext cx="11679024" cy="94128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1.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 employees, etc. to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refrain from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parties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and drinking sessions joined by “five or more people”, or lasting “ two or more hours”</a:t>
            </a:r>
          </a:p>
          <a:p>
            <a:pPr marL="0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339" y="473784"/>
            <a:ext cx="6047804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〈</a:t>
            </a:r>
            <a:r>
              <a:rPr lang="en-US" altLang="ja-JP" sz="2400" b="1" u="sng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Economic</a:t>
            </a:r>
            <a:r>
              <a:rPr kumimoji="1" lang="en-US" altLang="ja-JP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communities〉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　　　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122" y="3939241"/>
            <a:ext cx="1151630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5. Refrain from chatting without wearing a mask in breaking rooms, smoking areas and clothing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rooms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122" y="6075844"/>
            <a:ext cx="11142172" cy="3872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8. Encourage</a:t>
            </a:r>
            <a:r>
              <a:rPr kumimoji="1" lang="en-US" altLang="ja-JP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staggered year-end and New Year holidays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77122" y="5318963"/>
            <a:ext cx="6173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7. Comply with the guidelines determined for each industry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77122" y="2332924"/>
            <a:ext cx="134018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3. Promote teleworking.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1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</a:t>
            </a:r>
            <a:r>
              <a:rPr lang="ja-JP" altLang="en-US" b="1" dirty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Promote</a:t>
            </a:r>
            <a:r>
              <a:rPr kumimoji="1" lang="en-US" altLang="ja-JP" sz="1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rotation of shifts, staggered working hours and bike-commuting even at the workplaces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</a:t>
            </a:r>
            <a:r>
              <a:rPr kumimoji="1" lang="en-US" altLang="ja-JP" sz="1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that require commuting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77122" y="1868188"/>
            <a:ext cx="13256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2. If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employees, etc. have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any slight symptoms, encourage them to get leave and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be tested</a:t>
            </a:r>
            <a:endParaRPr lang="en-US" altLang="ja-JP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7122" y="4448998"/>
            <a:ext cx="12898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6. Refrain from visiting eateries with entertainment services or offering alcohol, which don’t comply with </a:t>
            </a:r>
          </a:p>
          <a:p>
            <a:pPr lvl="0"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the guidelines determined for each industry (or don’t have a “COVID-19 safety sticker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7122" y="3218035"/>
            <a:ext cx="11516308" cy="68223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4. Even when it is cold, appropriate moisturizing and ventilation(check with CO2 sensor system)</a:t>
            </a:r>
          </a:p>
          <a:p>
            <a:pPr lvl="0">
              <a:lnSpc>
                <a:spcPts val="2300"/>
              </a:lnSpc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is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93339" y="1048623"/>
            <a:ext cx="11862807" cy="216941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0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77122" y="1228240"/>
            <a:ext cx="11679024" cy="94128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Request students to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refrain from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parties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and drinking sessions joined by “five or more people”, 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or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lasting “ two or more hours”</a:t>
            </a:r>
          </a:p>
          <a:p>
            <a:pPr marL="0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3339" y="473784"/>
            <a:ext cx="6047804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〈</a:t>
            </a:r>
            <a:r>
              <a:rPr lang="en-US" altLang="ja-JP" sz="2400" b="1" u="sng" noProof="0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U</a:t>
            </a:r>
            <a:r>
              <a:rPr kumimoji="1" lang="en-US" altLang="ja-JP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niversities</a:t>
            </a:r>
            <a:r>
              <a:rPr lang="en-US" altLang="ja-JP" sz="2400" b="1" u="sng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, etc.</a:t>
            </a:r>
            <a:r>
              <a:rPr kumimoji="1" lang="en-US" altLang="ja-JP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〉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　　　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3157" y="3236701"/>
            <a:ext cx="1151630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4. To students who have daily contact with the elderly, avoid the places with high infection risk 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77122" y="1868188"/>
            <a:ext cx="13256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If students have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any slight symptoms, encourage them to get leave and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be tested</a:t>
            </a:r>
            <a:endParaRPr lang="en-US" altLang="ja-JP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53158" y="4510804"/>
            <a:ext cx="115163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6. Refrain from visiting eateries with entertainment services or offering alcohol, which don’t comply with </a:t>
            </a:r>
          </a:p>
          <a:p>
            <a:pPr lvl="0"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the guidelines determined for each industry (or don’t have a “COVID-19 safety sticker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3157" y="2574727"/>
            <a:ext cx="11679024" cy="3872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  <a:defRPr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Even when it is cold, appropriate moisturizing and ventilation(check with CO2 sensor system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3340" y="1048624"/>
            <a:ext cx="11838842" cy="13317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3157" y="3929135"/>
            <a:ext cx="1151630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5. Take thorough infection prevention measures in a dormitory and during club or circle activities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7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4872</TotalTime>
  <Words>2348</Words>
  <Application>Microsoft Office PowerPoint</Application>
  <PresentationFormat>ワイド画面</PresentationFormat>
  <Paragraphs>209</Paragraphs>
  <Slides>10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上野　和樹</dc:creator>
  <cp:lastModifiedBy>北本　治</cp:lastModifiedBy>
  <cp:revision>116</cp:revision>
  <cp:lastPrinted>2020-11-20T04:55:13Z</cp:lastPrinted>
  <dcterms:created xsi:type="dcterms:W3CDTF">2020-05-20T11:17:35Z</dcterms:created>
  <dcterms:modified xsi:type="dcterms:W3CDTF">2020-11-25T02:18:35Z</dcterms:modified>
</cp:coreProperties>
</file>