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3" r:id="rId2"/>
    <p:sldId id="274" r:id="rId3"/>
    <p:sldId id="278" r:id="rId4"/>
    <p:sldId id="275" r:id="rId5"/>
    <p:sldId id="276" r:id="rId6"/>
    <p:sldId id="277" r:id="rId7"/>
  </p:sldIdLst>
  <p:sldSz cx="12192000" cy="6858000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3090" y="1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56760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3090" y="6456760"/>
            <a:ext cx="4301234" cy="34091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385" cy="3408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3" y="1"/>
            <a:ext cx="4302970" cy="34083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5" y="3272015"/>
            <a:ext cx="7941628" cy="2675950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841"/>
            <a:ext cx="4301385" cy="34083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3" y="6456841"/>
            <a:ext cx="4302970" cy="340834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440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7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052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436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2020/10/2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5" y="175788"/>
            <a:ext cx="1055778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Requests based on the Response Policy at the Yellow Stage(Warning)</a:t>
            </a:r>
            <a:endParaRPr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7052" y="695245"/>
            <a:ext cx="11902409" cy="2977738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①　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Areas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Entire Osaka Prefecture</a:t>
            </a: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500"/>
              </a:lnSpc>
            </a:pP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②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Period: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During the Yellow Stage 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sz="20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(From September 19 to October 9 2020)</a:t>
            </a:r>
            <a:endParaRPr lang="en-US" altLang="ja-JP" sz="20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500"/>
              </a:lnSpc>
            </a:pP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③  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: Based on the relevant law</a:t>
            </a:r>
          </a:p>
          <a:p>
            <a:pPr>
              <a:lnSpc>
                <a:spcPts val="4500"/>
              </a:lnSpc>
            </a:pP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4500"/>
              </a:lnSpc>
            </a:pP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7170" y="4148732"/>
            <a:ext cx="11142172" cy="154281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9245" y="2584941"/>
            <a:ext cx="4036277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Calling on residents: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56522" y="3089946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Request: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17170" y="5861254"/>
            <a:ext cx="10931156" cy="933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Refrain </a:t>
            </a: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visiting 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eateries with entertainment services or offering alcohol, which don’t </a:t>
            </a: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comply with </a:t>
            </a:r>
          </a:p>
          <a:p>
            <a:pPr>
              <a:lnSpc>
                <a:spcPts val="2200"/>
              </a:lnSpc>
            </a:pP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determined for each industry (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don’t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have a “declaration of infection prevention sticker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.”) 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24193" y="4075718"/>
            <a:ext cx="562851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To: 1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elderly</a:t>
            </a:r>
          </a:p>
          <a:p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Family members who have daily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contact with the elderly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Staff members working in elderly 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and medical facilities, etc.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088256" y="4871122"/>
            <a:ext cx="6589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having any symptoms, be tested as </a:t>
            </a: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soon as possible</a:t>
            </a:r>
          </a:p>
        </p:txBody>
      </p:sp>
      <p:sp>
        <p:nvSpPr>
          <p:cNvPr id="4" name="右中かっこ 3"/>
          <p:cNvSpPr/>
          <p:nvPr/>
        </p:nvSpPr>
        <p:spPr>
          <a:xfrm>
            <a:off x="5678139" y="4263710"/>
            <a:ext cx="257431" cy="1252616"/>
          </a:xfrm>
          <a:prstGeom prst="rightBrac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05605" y="4410221"/>
            <a:ext cx="6589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Avoid visiting places with high risk of infection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1868" y="3430950"/>
            <a:ext cx="11107474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ja-JP" altLang="en-US" b="1" dirty="0" smtClean="0"/>
              <a:t>・</a:t>
            </a:r>
            <a:r>
              <a:rPr lang="en-US" altLang="ja-JP" b="1" dirty="0" smtClean="0"/>
              <a:t>Refrain from joining (drinking) parties of a large number of people where droplets of saliva can  </a:t>
            </a:r>
          </a:p>
          <a:p>
            <a:r>
              <a:rPr lang="en-US" altLang="ja-JP" b="1" dirty="0"/>
              <a:t> </a:t>
            </a:r>
            <a:r>
              <a:rPr lang="en-US" altLang="ja-JP" b="1" dirty="0" smtClean="0"/>
              <a:t>   scatter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166320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-183143" y="392672"/>
            <a:ext cx="11500833" cy="70788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●</a:t>
            </a:r>
            <a:r>
              <a:rPr lang="en-US" altLang="ja-JP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Holding events (including ones </a:t>
            </a:r>
            <a:r>
              <a:rPr lang="en-US" altLang="ja-JP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hosted/co-hosted </a:t>
            </a:r>
            <a:r>
              <a:rPr lang="en-US" altLang="ja-JP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by Osaka Prefecture)</a:t>
            </a:r>
            <a:endParaRPr lang="ja-JP" altLang="en-US" sz="1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1600" u="sng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8214" y="774813"/>
            <a:ext cx="11500833" cy="147732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event organizers: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 to thoroughly </a:t>
            </a:r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comply with the guidelines determined for each industry and take thorough infection tracing measures such as using “COCOA” (the national government’s contact confirming App) and  Osaka COVID-19 Tracing System, and </a:t>
            </a:r>
            <a:r>
              <a:rPr lang="en-US" altLang="ja-JP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  <a:r>
              <a:rPr lang="en-US" altLang="ja-JP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participant </a:t>
            </a:r>
            <a:r>
              <a:rPr lang="en-US" altLang="ja-JP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endParaRPr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38520" y="2402738"/>
            <a:ext cx="11900219" cy="409342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 smtClean="0">
                <a:solidFill>
                  <a:srgbClr val="FF0000"/>
                </a:solidFill>
              </a:rPr>
              <a:t>The regulations will be eased as the attached sheet, provided </a:t>
            </a:r>
            <a:r>
              <a:rPr lang="en-US" altLang="ja-JP" sz="2000" b="1" dirty="0">
                <a:solidFill>
                  <a:srgbClr val="FF0000"/>
                </a:solidFill>
              </a:rPr>
              <a:t>the industry-specific guidelines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are revised and necessary infection prevention measures are thoroughly taken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holding an event that requires traveling across the nation or an event with over 1,000 participants, 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 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Osaka Prefecture beforehand about the holding conditions of the </a:t>
            </a:r>
            <a:r>
              <a:rPr lang="en-US" altLang="ja-JP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ja-JP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altLang="ja-JP" sz="2000" b="1" dirty="0" smtClean="0">
                <a:solidFill>
                  <a:srgbClr val="FF0000"/>
                </a:solidFill>
              </a:rPr>
              <a:t>The regulations are subject to change in accordance with the national government, if the nationwide </a:t>
            </a:r>
            <a:r>
              <a:rPr lang="en-US" altLang="ja-JP" sz="2000" b="1" dirty="0">
                <a:solidFill>
                  <a:srgbClr val="FF0000"/>
                </a:solidFill>
              </a:rPr>
              <a:t>spread of infections or clusters at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events occur and the national government</a:t>
            </a:r>
            <a:endParaRPr lang="en-US" altLang="ja-JP" sz="2000" b="1" dirty="0">
              <a:solidFill>
                <a:srgbClr val="FF0000"/>
              </a:solidFill>
            </a:endParaRPr>
          </a:p>
          <a:p>
            <a:pPr lvl="0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    changes the industry-specific guidelines or criteria for the capacity and number </a:t>
            </a:r>
            <a:r>
              <a:rPr lang="en-US" altLang="ja-JP" sz="2000" b="1" dirty="0">
                <a:solidFill>
                  <a:srgbClr val="FF0000"/>
                </a:solidFill>
              </a:rPr>
              <a:t>of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  </a:t>
            </a:r>
          </a:p>
          <a:p>
            <a:pPr lvl="0">
              <a:defRPr/>
            </a:pPr>
            <a:r>
              <a:rPr lang="en-US" altLang="ja-JP" sz="2000" b="1" dirty="0">
                <a:solidFill>
                  <a:srgbClr val="FF0000"/>
                </a:solidFill>
              </a:rPr>
              <a:t>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    participants</a:t>
            </a: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endParaRPr lang="en-US" altLang="ja-JP" sz="2000" b="1" dirty="0" smtClean="0">
              <a:solidFill>
                <a:srgbClr val="FF0000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r>
              <a:rPr lang="en-US" altLang="ja-JP" sz="2000" b="1" dirty="0" smtClean="0">
                <a:solidFill>
                  <a:srgbClr val="FF0000"/>
                </a:solidFill>
              </a:rPr>
              <a:t>It </a:t>
            </a:r>
            <a:r>
              <a:rPr lang="en-US" altLang="ja-JP" sz="2000" b="1" dirty="0">
                <a:solidFill>
                  <a:srgbClr val="FF0000"/>
                </a:solidFill>
              </a:rPr>
              <a:t>is being considered to request to refrain from holding events if appropriate infection prevention measures 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or risk </a:t>
            </a:r>
            <a:r>
              <a:rPr lang="en-US" altLang="ja-JP" sz="2000" b="1" dirty="0">
                <a:solidFill>
                  <a:srgbClr val="FF0000"/>
                </a:solidFill>
              </a:rPr>
              <a:t>countermeasures are not taken or prepared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87035"/>
              </p:ext>
            </p:extLst>
          </p:nvPr>
        </p:nvGraphicFramePr>
        <p:xfrm>
          <a:off x="272598" y="3174155"/>
          <a:ext cx="11814627" cy="3488299"/>
        </p:xfrm>
        <a:graphic>
          <a:graphicData uri="http://schemas.openxmlformats.org/drawingml/2006/table">
            <a:tbl>
              <a:tblPr/>
              <a:tblGrid>
                <a:gridCol w="1676027">
                  <a:extLst>
                    <a:ext uri="{9D8B030D-6E8A-4147-A177-3AD203B41FA5}">
                      <a16:colId xmlns:a16="http://schemas.microsoft.com/office/drawing/2014/main" val="3101460769"/>
                    </a:ext>
                  </a:extLst>
                </a:gridCol>
                <a:gridCol w="5964770">
                  <a:extLst>
                    <a:ext uri="{9D8B030D-6E8A-4147-A177-3AD203B41FA5}">
                      <a16:colId xmlns:a16="http://schemas.microsoft.com/office/drawing/2014/main" val="2422769014"/>
                    </a:ext>
                  </a:extLst>
                </a:gridCol>
                <a:gridCol w="4173830">
                  <a:extLst>
                    <a:ext uri="{9D8B030D-6E8A-4147-A177-3AD203B41FA5}">
                      <a16:colId xmlns:a16="http://schemas.microsoft.com/office/drawing/2014/main" val="1011084544"/>
                    </a:ext>
                  </a:extLst>
                </a:gridCol>
              </a:tblGrid>
              <a:tr h="526833">
                <a:tc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Exhibitions, Regional</a:t>
                      </a:r>
                      <a:r>
                        <a:rPr lang="en-US" altLang="ja-JP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Events, etc.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Nationwide festivals, </a:t>
                      </a:r>
                    </a:p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outdoor music</a:t>
                      </a:r>
                      <a:r>
                        <a:rPr lang="en-US" altLang="ja-JP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festivals, etc.</a:t>
                      </a:r>
                      <a:endParaRPr lang="ja-JP" alt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39269"/>
                  </a:ext>
                </a:extLst>
              </a:tr>
              <a:tr h="8599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Classification </a:t>
                      </a:r>
                    </a:p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of Events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•Entrance/exit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control and appropriate behavior in the area can be secured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•Participants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can move freely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•Participants can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be identified by the list of participants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•Entrance/exit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control and appropriate behavior in the area are difficult to be secured</a:t>
                      </a:r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•Participants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can move freely</a:t>
                      </a:r>
                      <a: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•Difficult to identify the participants 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by the list etc.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6087087"/>
                  </a:ext>
                </a:extLst>
              </a:tr>
              <a:tr h="4761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Possible Event Examples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•Exhibitions</a:t>
                      </a:r>
                      <a:r>
                        <a:rPr lang="ja-JP" alt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number of participants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can be controlled)</a:t>
                      </a: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/>
                      </a:r>
                      <a:b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</a:br>
                      <a:r>
                        <a:rPr lang="en-US" altLang="ja-JP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•Regional</a:t>
                      </a:r>
                      <a:r>
                        <a:rPr lang="en-US" altLang="ja-JP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 events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•Nationwide/wide-area fireworks displays, outdoor music festivals, etc.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2148985"/>
                  </a:ext>
                </a:extLst>
              </a:tr>
              <a:tr h="15967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Requirements</a:t>
                      </a:r>
                    </a:p>
                    <a:p>
                      <a:pPr algn="ctr" fontAlgn="ctr"/>
                      <a:r>
                        <a:rPr lang="en-US" altLang="ja-JP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  <a:cs typeface="Arial" panose="020B0604020202020204" pitchFamily="34" charset="0"/>
                        </a:rPr>
                        <a:t>for Holding Events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游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Following requirements must be met for the time being, 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For events where loud shouts/cheers or singing are expected, ensure up to 50% of venue's capacity, or one meter enough physical distance between individuals is secured if the capacity is not specified.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For events other than mentioned above, ensure up to 100% of venue's capacity, or enough distance where "3Cs" and physical contacts can be avoided if the capacity is not specified.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provided that the guidelines for infection prevention are thoroughly complied with.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Following requirements must be met for the time being, </a:t>
                      </a:r>
                    </a:p>
                    <a:p>
                      <a:pPr marL="85725" indent="0" algn="l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meter enough (social/physical) distance between individuals must be secured.</a:t>
                      </a:r>
                      <a:b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 it is difficult, careful judgement about holding an event or not is required.</a:t>
                      </a:r>
                    </a:p>
                  </a:txBody>
                  <a:tcPr marL="6694" marR="6694" marT="669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2937000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765630"/>
              </p:ext>
            </p:extLst>
          </p:nvPr>
        </p:nvGraphicFramePr>
        <p:xfrm>
          <a:off x="261258" y="511139"/>
          <a:ext cx="11825967" cy="2423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0655">
                  <a:extLst>
                    <a:ext uri="{9D8B030D-6E8A-4147-A177-3AD203B41FA5}">
                      <a16:colId xmlns:a16="http://schemas.microsoft.com/office/drawing/2014/main" val="3124404839"/>
                    </a:ext>
                  </a:extLst>
                </a:gridCol>
                <a:gridCol w="3674569">
                  <a:extLst>
                    <a:ext uri="{9D8B030D-6E8A-4147-A177-3AD203B41FA5}">
                      <a16:colId xmlns:a16="http://schemas.microsoft.com/office/drawing/2014/main" val="4036489531"/>
                    </a:ext>
                  </a:extLst>
                </a:gridCol>
                <a:gridCol w="3690765">
                  <a:extLst>
                    <a:ext uri="{9D8B030D-6E8A-4147-A177-3AD203B41FA5}">
                      <a16:colId xmlns:a16="http://schemas.microsoft.com/office/drawing/2014/main" val="1022711929"/>
                    </a:ext>
                  </a:extLst>
                </a:gridCol>
                <a:gridCol w="2679978">
                  <a:extLst>
                    <a:ext uri="{9D8B030D-6E8A-4147-A177-3AD203B41FA5}">
                      <a16:colId xmlns:a16="http://schemas.microsoft.com/office/drawing/2014/main" val="3803860384"/>
                    </a:ext>
                  </a:extLst>
                </a:gridCol>
              </a:tblGrid>
              <a:tr h="35686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Period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Capacity</a:t>
                      </a:r>
                      <a:r>
                        <a:rPr kumimoji="1" lang="en-US" altLang="ja-JP" sz="1800" b="1" baseline="0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Conditions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Upper Limit of P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articipants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02437"/>
                  </a:ext>
                </a:extLst>
              </a:tr>
              <a:tr h="1165741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 September</a:t>
                      </a:r>
                      <a:r>
                        <a:rPr kumimoji="1" lang="en-US" altLang="ja-JP" sz="1600" b="1" baseline="0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19 to the end of November, 2021 for the time being</a:t>
                      </a:r>
                      <a:endParaRPr kumimoji="1" lang="ja-JP" altLang="en-US" sz="1600" b="1" dirty="0"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800" b="1" u="sng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loud</a:t>
                      </a:r>
                      <a:r>
                        <a:rPr kumimoji="1" lang="en-US" altLang="ja-JP" sz="1800" b="1" u="sng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shouts or cheers, etc. are expected</a:t>
                      </a:r>
                      <a:endParaRPr kumimoji="1" lang="en-US" altLang="ja-JP" sz="1800" b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classical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music concerts, plays,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6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dance, traditional performances,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ceremonies, exhibitions, etc. 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u="sng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Loud </a:t>
                      </a:r>
                      <a:r>
                        <a:rPr kumimoji="1" lang="en-US" altLang="ja-JP" sz="1800" b="1" u="sng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shouts or cheers, etc. are expected</a:t>
                      </a:r>
                      <a:r>
                        <a:rPr kumimoji="1" lang="ja-JP" altLang="en-US" sz="1600" b="1" u="non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800" b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concerts of rock or popular music,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sports events, public competitions, 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events at live music clubs or night clubs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</a:t>
                      </a:r>
                      <a:r>
                        <a:rPr kumimoji="1" lang="en-US" altLang="ja-JP" sz="14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with capacity of more than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％ </a:t>
                      </a: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of venue’s Capacity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Facilities with capacity of 10,000 or less people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⇒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5,000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people</a:t>
                      </a:r>
                    </a:p>
                    <a:p>
                      <a:endParaRPr kumimoji="1" lang="en-US" altLang="ja-JP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200" b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Both “Capacity conditions” and “Maximum number of participants” must be met.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1516657"/>
                  </a:ext>
                </a:extLst>
              </a:tr>
              <a:tr h="841639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 or less</a:t>
                      </a: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appropriate space</a:t>
                      </a:r>
                      <a:r>
                        <a:rPr kumimoji="1" lang="en-US" altLang="ja-JP" sz="1400" b="1" baseline="0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 if there are no seats.</a:t>
                      </a:r>
                      <a:r>
                        <a:rPr kumimoji="1" lang="ja-JP" altLang="en-US" sz="14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400" b="1" dirty="0"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en-US" altLang="ja-JP" sz="16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  <a:r>
                        <a:rPr kumimoji="1" lang="en-US" altLang="ja-JP" sz="14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or less(</a:t>
                      </a:r>
                      <a:r>
                        <a:rPr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</a:t>
                      </a:r>
                      <a:r>
                        <a:rPr kumimoji="1" lang="en-US" altLang="ja-JP" sz="14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en-US" altLang="ja-JP" sz="1600" b="1" dirty="0" smtClean="0"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1700"/>
                        </a:lnSpc>
                      </a:pPr>
                      <a:r>
                        <a:rPr kumimoji="1" lang="ja-JP" altLang="en-US" sz="14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enough space</a:t>
                      </a:r>
                      <a:r>
                        <a:rPr kumimoji="1" lang="en-US" altLang="ja-JP" sz="1400" b="1" baseline="0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must be secured if there are no seats.</a:t>
                      </a:r>
                      <a:r>
                        <a:rPr kumimoji="1" lang="ja-JP" altLang="en-US" sz="1400" b="1" dirty="0" smtClean="0"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）</a:t>
                      </a:r>
                      <a:endParaRPr kumimoji="1" lang="ja-JP" altLang="en-US" sz="1400" b="1" dirty="0"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72600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261257" y="2912545"/>
            <a:ext cx="12415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※There must be a vacant seat between different groups. Among the same group of less than 5, vacant seats are not necessary and in that case, capacity condition of 50% can be exceeded.  </a:t>
            </a:r>
            <a:endParaRPr kumimoji="1" lang="ja-JP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0329863" y="98518"/>
            <a:ext cx="1649248" cy="35484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Attached Sheet</a:t>
            </a:r>
            <a:endParaRPr kumimoji="1" lang="ja-JP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607844" y="6612667"/>
            <a:ext cx="637126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※For more details, please refer to the national government’s notification dated on September 11, 2021</a:t>
            </a:r>
            <a:endParaRPr lang="ja-JP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47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93339" y="282479"/>
            <a:ext cx="1116184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lang="en-US" altLang="ja-JP" sz="2400" b="1" u="sng" dirty="0"/>
              <a:t>Facilities</a:t>
            </a:r>
            <a:r>
              <a:rPr lang="ja-JP" altLang="en-US" sz="2400" b="1" u="sng" dirty="0"/>
              <a:t>（</a:t>
            </a:r>
            <a:r>
              <a:rPr lang="en-US" altLang="ja-JP" sz="2400" b="1" u="sng" dirty="0"/>
              <a:t>including ones owned by Osaka </a:t>
            </a:r>
            <a:r>
              <a:rPr lang="en-US" altLang="ja-JP" sz="2400" b="1" u="sng" dirty="0" smtClean="0"/>
              <a:t>Prefecture)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339" y="891438"/>
            <a:ext cx="11681138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are requested to facility owners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7112" y="1386501"/>
            <a:ext cx="11679024" cy="203132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Elderly and medical facilities should ask their staff members, employees of related facilities,  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residents/inpatients of the facilities, and visitors from outside  for taking thorough infection 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prevention measures</a:t>
            </a: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２．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employees of elderly and medical facilities have any symptoms, encourage them to be tested.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57112" y="1588326"/>
            <a:ext cx="11681138" cy="15564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1517365" cy="286232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３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Comply with guidelines for each industry (use the declaration of the infection prevention sticker) </a:t>
            </a:r>
          </a:p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４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Take infection tracing measures  such as using “COCOA,” (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government’s contact </a:t>
            </a:r>
          </a:p>
          <a:p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confirming App), Osaka </a:t>
            </a:r>
            <a:r>
              <a:rPr lang="en-US" altLang="ja-JP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Tracing System, and  making a participant list</a:t>
            </a:r>
            <a:r>
              <a:rPr lang="en-US" altLang="ja-JP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５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Encourage the employees of nightlife-related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facilities such as bars, clubs, cabarets, and host clubs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be tested if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they have any slight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</a:p>
          <a:p>
            <a:r>
              <a:rPr lang="ja-JP" altLang="en-US" dirty="0"/>
              <a:t>　　</a:t>
            </a:r>
            <a:r>
              <a:rPr lang="en-US" altLang="ja-JP" dirty="0" smtClean="0">
                <a:solidFill>
                  <a:srgbClr val="FF0000"/>
                </a:solidFill>
              </a:rPr>
              <a:t>※Testing at interim stations in </a:t>
            </a:r>
            <a:r>
              <a:rPr lang="en-US" altLang="ja-JP" i="1" dirty="0" smtClean="0">
                <a:solidFill>
                  <a:srgbClr val="FF0000"/>
                </a:solidFill>
              </a:rPr>
              <a:t>Minami</a:t>
            </a:r>
            <a:r>
              <a:rPr lang="en-US" altLang="ja-JP" dirty="0" smtClean="0">
                <a:solidFill>
                  <a:srgbClr val="FF0000"/>
                </a:solidFill>
              </a:rPr>
              <a:t> area continues to be implemented.</a:t>
            </a:r>
            <a:endParaRPr lang="en-US" altLang="ja-JP" dirty="0"/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1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335389" y="1231076"/>
            <a:ext cx="11679024" cy="451405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Refrain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from joining (drinking) parties of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a large number of people where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droplets of saliva can scatter</a:t>
            </a: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. Thoroughly comply with guidelines of each industry</a:t>
            </a:r>
          </a:p>
          <a:p>
            <a:pPr>
              <a:lnSpc>
                <a:spcPts val="1600"/>
              </a:lnSpc>
            </a:pP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</a:pP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3.  Promote teleworking of over 70 % of employees. Also promote rotation of shifts, staggered working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 hours, and bike-commuting even at the workplaces that require commuting</a:t>
            </a:r>
          </a:p>
          <a:p>
            <a:pPr>
              <a:lnSpc>
                <a:spcPts val="1600"/>
              </a:lnSpc>
            </a:pP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600"/>
              </a:lnSpc>
            </a:pP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４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. Let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people who are in bad health stay home 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 Have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those who are in bad health or with even slight symptoms receive a PCR test</a:t>
            </a: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５．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order to prevent the infection spread;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・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Use the facilities that have a “declaration of infection prevention sticker”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・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After entering the facilities, register at/use the Osaka COVID-19 Tracing System to prevent the 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   infection spread</a:t>
            </a: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Install and use “COCOA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” (the national government’s contact confirming App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6042" y="528861"/>
            <a:ext cx="904102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kumimoji="1"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Requests to economic communiti</a:t>
            </a:r>
            <a:r>
              <a:rPr kumimoji="1" lang="en-US" altLang="ja-JP" sz="2400" b="1" dirty="0" smtClean="0"/>
              <a:t>es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373488" y="1176261"/>
            <a:ext cx="11602825" cy="5322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91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294342"/>
            <a:ext cx="6132786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●</a:t>
            </a:r>
            <a:r>
              <a:rPr kumimoji="1"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Requests to universities, etc</a:t>
            </a:r>
            <a:r>
              <a:rPr kumimoji="1" lang="en-US" altLang="ja-JP" sz="2400" b="1" dirty="0" smtClean="0"/>
              <a:t>.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6372" y="756007"/>
            <a:ext cx="11679024" cy="472950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Students who have daily contact with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the elderly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should refrain from visiting places with high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infection risk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Take thorough infection prevention measures in a dormitory, and during club or circle activities</a:t>
            </a:r>
          </a:p>
          <a:p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 smtClean="0"/>
              <a:t>3.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Refrain from joining (drinking) parties of a large number of people where droplets of saliva can scatter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Refrain from visiting eateries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offering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alcohol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and with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entertainment services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don’t comply with </a:t>
            </a:r>
          </a:p>
          <a:p>
            <a:pPr>
              <a:lnSpc>
                <a:spcPts val="2200"/>
              </a:lnSpc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the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guidelines determined for each industry (or don’t have a “declaration of infection prevention sticker.”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5"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students who are in bad health stay home. Have those who are in bad condition or who have even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slight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symptoms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receive a test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70841" y="1009935"/>
            <a:ext cx="11681138" cy="217617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3297</TotalTime>
  <Words>1281</Words>
  <PresentationFormat>ワイド画面</PresentationFormat>
  <Paragraphs>131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2020-10-02T07:24:09Z</cp:lastPrinted>
  <dcterms:created xsi:type="dcterms:W3CDTF">2020-05-20T11:17:35Z</dcterms:created>
  <dcterms:modified xsi:type="dcterms:W3CDTF">2020-10-02T08:42:35Z</dcterms:modified>
</cp:coreProperties>
</file>