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8" r:id="rId4"/>
    <p:sldId id="275" r:id="rId5"/>
    <p:sldId id="276" r:id="rId6"/>
    <p:sldId id="277" r:id="rId7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385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3" y="1"/>
            <a:ext cx="4302970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5" y="3272015"/>
            <a:ext cx="7941628" cy="2675950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841"/>
            <a:ext cx="4301385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3" y="6456841"/>
            <a:ext cx="4302970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4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052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43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1055778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Requests based on the Response Policy at the Yellow Stage(Warning)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2" y="695245"/>
            <a:ext cx="11902409" cy="297773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①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Entire Osaka Prefecture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②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Period: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During the Yellow Stage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(From September 19 to October 9 2020)</a:t>
            </a:r>
            <a:endParaRPr lang="en-US" altLang="ja-JP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③  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: Based on the relevant law</a:t>
            </a:r>
          </a:p>
          <a:p>
            <a:pPr>
              <a:lnSpc>
                <a:spcPts val="4500"/>
              </a:lnSpc>
            </a:pP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500"/>
              </a:lnSpc>
            </a:pP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7170" y="4148732"/>
            <a:ext cx="11142172" cy="1542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9245" y="2584941"/>
            <a:ext cx="4036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Calling on residents: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522" y="3089946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7170" y="5861254"/>
            <a:ext cx="10931156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visiting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eateries with entertainment services or offering alcohol, which don’t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</a:t>
            </a:r>
          </a:p>
          <a:p>
            <a:pPr>
              <a:lnSpc>
                <a:spcPts val="2200"/>
              </a:lnSpc>
            </a:pP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determined for each industry (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don’t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have a “declaration of infection prevention sticker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.”) 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4193" y="4075718"/>
            <a:ext cx="56285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To: 1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elderly</a:t>
            </a: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 members who have daily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contact with the elderly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Staff members working in elderly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and medical facilities, etc.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8256" y="4871122"/>
            <a:ext cx="65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having any symptoms, be tested as </a:t>
            </a: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soon as possible</a:t>
            </a:r>
          </a:p>
        </p:txBody>
      </p:sp>
      <p:sp>
        <p:nvSpPr>
          <p:cNvPr id="4" name="右中かっこ 3"/>
          <p:cNvSpPr/>
          <p:nvPr/>
        </p:nvSpPr>
        <p:spPr>
          <a:xfrm>
            <a:off x="5678139" y="4263710"/>
            <a:ext cx="257431" cy="125261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05605" y="4410221"/>
            <a:ext cx="658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Avoid visiting places with high risk of infection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1868" y="3430950"/>
            <a:ext cx="1110747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US" altLang="ja-JP" b="1" dirty="0" smtClean="0"/>
              <a:t>Refrain from joining (drinking) parties of a large number of people where droplets of saliva can  </a:t>
            </a:r>
          </a:p>
          <a:p>
            <a:r>
              <a:rPr lang="en-US" altLang="ja-JP" b="1" dirty="0"/>
              <a:t> </a:t>
            </a:r>
            <a:r>
              <a:rPr lang="en-US" altLang="ja-JP" b="1" dirty="0" smtClean="0"/>
              <a:t>   scatter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6632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183143" y="392672"/>
            <a:ext cx="11500833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Holding events (including ones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hosted/co-hosted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by Osaka Prefecture)</a:t>
            </a:r>
            <a:endParaRPr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600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214" y="774813"/>
            <a:ext cx="11500833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event organizers: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to thoroughly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the guidelines determined for each industry and take thorough infection tracing measures such as using “COCOA” (the national government’s contact confirming App) and  Osaka COVID-19 Tracing System, and </a:t>
            </a: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participant </a:t>
            </a: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8520" y="2402738"/>
            <a:ext cx="11900219" cy="409342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solidFill>
                  <a:srgbClr val="FF0000"/>
                </a:solidFill>
              </a:rPr>
              <a:t>The regulations will be eased as the attached sheet, provided </a:t>
            </a:r>
            <a:r>
              <a:rPr lang="en-US" altLang="ja-JP" sz="2000" b="1" dirty="0">
                <a:solidFill>
                  <a:srgbClr val="FF0000"/>
                </a:solidFill>
              </a:rPr>
              <a:t>the industry-specific guidelines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are revised and necessary infection prevention measures are thoroughly taken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an event that requires traveling across the nation or an event with over 1,000 participants,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Osaka Prefecture beforehand about the holding conditions of the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 smtClean="0">
                <a:solidFill>
                  <a:srgbClr val="FF0000"/>
                </a:solidFill>
              </a:rPr>
              <a:t>The regulations are subject to change in accordance with the national government, if the nationwide </a:t>
            </a:r>
            <a:r>
              <a:rPr lang="en-US" altLang="ja-JP" sz="2000" b="1" dirty="0">
                <a:solidFill>
                  <a:srgbClr val="FF0000"/>
                </a:solidFill>
              </a:rPr>
              <a:t>spread of infections or clusters at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events occur and the national government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  changes the industry-specific guidelines or criteria for the capacity and number </a:t>
            </a:r>
            <a:r>
              <a:rPr lang="en-US" altLang="ja-JP" sz="2000" b="1" dirty="0">
                <a:solidFill>
                  <a:srgbClr val="FF0000"/>
                </a:solidFill>
              </a:rPr>
              <a:t>of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</a:t>
            </a:r>
          </a:p>
          <a:p>
            <a:pPr lvl="0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  participants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 smtClean="0">
                <a:solidFill>
                  <a:srgbClr val="FF0000"/>
                </a:solidFill>
              </a:rPr>
              <a:t>It </a:t>
            </a:r>
            <a:r>
              <a:rPr lang="en-US" altLang="ja-JP" sz="2000" b="1" dirty="0">
                <a:solidFill>
                  <a:srgbClr val="FF0000"/>
                </a:solidFill>
              </a:rPr>
              <a:t>is being considered to request to refrain from holding events if appropriate infection prevention measures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or risk </a:t>
            </a:r>
            <a:r>
              <a:rPr lang="en-US" altLang="ja-JP" sz="2000" b="1" dirty="0">
                <a:solidFill>
                  <a:srgbClr val="FF0000"/>
                </a:solidFill>
              </a:rPr>
              <a:t>countermeasures are not taken or prepared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87035"/>
              </p:ext>
            </p:extLst>
          </p:nvPr>
        </p:nvGraphicFramePr>
        <p:xfrm>
          <a:off x="272598" y="3174155"/>
          <a:ext cx="11814627" cy="3488299"/>
        </p:xfrm>
        <a:graphic>
          <a:graphicData uri="http://schemas.openxmlformats.org/drawingml/2006/table">
            <a:tbl>
              <a:tblPr/>
              <a:tblGrid>
                <a:gridCol w="1676027">
                  <a:extLst>
                    <a:ext uri="{9D8B030D-6E8A-4147-A177-3AD203B41FA5}">
                      <a16:colId xmlns:a16="http://schemas.microsoft.com/office/drawing/2014/main" val="3101460769"/>
                    </a:ext>
                  </a:extLst>
                </a:gridCol>
                <a:gridCol w="5964770">
                  <a:extLst>
                    <a:ext uri="{9D8B030D-6E8A-4147-A177-3AD203B41FA5}">
                      <a16:colId xmlns:a16="http://schemas.microsoft.com/office/drawing/2014/main" val="2422769014"/>
                    </a:ext>
                  </a:extLst>
                </a:gridCol>
                <a:gridCol w="4173830">
                  <a:extLst>
                    <a:ext uri="{9D8B030D-6E8A-4147-A177-3AD203B41FA5}">
                      <a16:colId xmlns:a16="http://schemas.microsoft.com/office/drawing/2014/main" val="1011084544"/>
                    </a:ext>
                  </a:extLst>
                </a:gridCol>
              </a:tblGrid>
              <a:tr h="526833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Exhibitions, Regional</a:t>
                      </a:r>
                      <a:r>
                        <a:rPr lang="en-US" altLang="ja-JP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Events, etc.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Nationwide festivals, </a:t>
                      </a:r>
                    </a:p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outdoor music</a:t>
                      </a:r>
                      <a:r>
                        <a:rPr lang="en-US" altLang="ja-JP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festivals, etc.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9269"/>
                  </a:ext>
                </a:extLst>
              </a:tr>
              <a:tr h="8599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Classification 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of Events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control and appropriate behavior in the area can be secured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 can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be identified by the list of participants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control and appropriate behavior in the area are difficult to be secured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•Difficult to identify the participants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the list etc.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6087087"/>
                  </a:ext>
                </a:extLst>
              </a:tr>
              <a:tr h="4761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Possible Event Examples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•Exhibitions</a:t>
                      </a:r>
                      <a:r>
                        <a:rPr lang="ja-JP" alt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number of 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be controlled)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•Regional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events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•Nationwide/wide-area fireworks displays, outdoor music festivals, etc.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148985"/>
                  </a:ext>
                </a:extLst>
              </a:tr>
              <a:tr h="15967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Requirements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for Holding Events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where loud shouts/cheers or singing are expected, ensure up to 50% of venue's capacity, or one meter enough physical distance between individuals is secured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other than mentioned above, ensure up to 100% of venue's capacity, or enough distance where "3Cs" and physical contacts can be avoided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that the guidelines for infection prevention are thoroughly complied with.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meter enough (social/physical) distance between individuals must be secured.</a:t>
                      </a:r>
                      <a:b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it is difficult, careful judgement about holding an event or not is required.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293700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65630"/>
              </p:ext>
            </p:extLst>
          </p:nvPr>
        </p:nvGraphicFramePr>
        <p:xfrm>
          <a:off x="261258" y="511139"/>
          <a:ext cx="11825967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0655">
                  <a:extLst>
                    <a:ext uri="{9D8B030D-6E8A-4147-A177-3AD203B41FA5}">
                      <a16:colId xmlns:a16="http://schemas.microsoft.com/office/drawing/2014/main" val="3124404839"/>
                    </a:ext>
                  </a:extLst>
                </a:gridCol>
                <a:gridCol w="3674569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3690765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2679978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3568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Period</a:t>
                      </a:r>
                      <a:endParaRPr kumimoji="1" lang="ja-JP" altLang="en-US" sz="1800" b="1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Capacity</a:t>
                      </a:r>
                      <a:r>
                        <a:rPr kumimoji="1" lang="en-US" altLang="ja-JP" sz="1800" b="1" baseline="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Upper Limit of P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articipants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1165741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September</a:t>
                      </a:r>
                      <a:r>
                        <a:rPr kumimoji="1" lang="en-US" altLang="ja-JP" sz="1600" b="1" baseline="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 to the end of November, 2021 for the time being</a:t>
                      </a:r>
                      <a:endParaRPr kumimoji="1" lang="ja-JP" altLang="en-US" sz="1600" b="1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8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800" b="1" u="sng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8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ceremonies, exhibitions, etc. 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800" b="1" u="sng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6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8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sports events, public competitions,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events at live music clubs or night clubs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841639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400" b="1" baseline="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b="1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600" b="1" dirty="0" smtClean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400" b="1" baseline="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4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b="1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61257" y="2912545"/>
            <a:ext cx="12415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※There must be a vacant seat between different groups. Among the same group of less than 5, vacant seats are not necessary and in that case, capacity condition of 50% can be exceeded.  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329863" y="98518"/>
            <a:ext cx="1649248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 Sheet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607844" y="6612667"/>
            <a:ext cx="63712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※For more details, please refer to the national government’s notification dated on September 11, 2021</a:t>
            </a:r>
            <a:endParaRPr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7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3339" y="282479"/>
            <a:ext cx="1116184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en-US" altLang="ja-JP" sz="2400" b="1" u="sng" dirty="0"/>
              <a:t>Facilities</a:t>
            </a:r>
            <a:r>
              <a:rPr lang="ja-JP" altLang="en-US" sz="2400" b="1" u="sng" dirty="0"/>
              <a:t>（</a:t>
            </a:r>
            <a:r>
              <a:rPr lang="en-US" altLang="ja-JP" sz="2400" b="1" u="sng" dirty="0"/>
              <a:t>including ones owned by Osaka </a:t>
            </a:r>
            <a:r>
              <a:rPr lang="en-US" altLang="ja-JP" sz="2400" b="1" u="sng" dirty="0" smtClean="0"/>
              <a:t>Prefecture)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are requested to facility owners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7112" y="1386501"/>
            <a:ext cx="11679024" cy="203132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Elderly and medical facilities should ask their staff members, employees of related facilities, 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residents/inpatients of the facilities, and visitors from outside  for taking thorough infection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prevention measures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２．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employees of elderly and medical facilities have any symptoms, encourage them to be tested.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7112" y="1588326"/>
            <a:ext cx="11681138" cy="15564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1517365" cy="286232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Comply with guidelines for each industry (use the declaration of the infection prevention sticker) </a:t>
            </a:r>
          </a:p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４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Take infection tracing measures  such as using “COCOA,” (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government’s contact </a:t>
            </a:r>
          </a:p>
          <a:p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confirming App), Osaka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Tracing System, and  making a participant list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５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Encourage the employees of nightlife-related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such as bars, clubs, cabarets, and host clubs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be tested if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they have any slight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r>
              <a:rPr lang="ja-JP" altLang="en-US" dirty="0"/>
              <a:t>　　</a:t>
            </a:r>
            <a:r>
              <a:rPr lang="en-US" altLang="ja-JP" dirty="0" smtClean="0">
                <a:solidFill>
                  <a:srgbClr val="FF0000"/>
                </a:solidFill>
              </a:rPr>
              <a:t>※Testing at interim stations in </a:t>
            </a:r>
            <a:r>
              <a:rPr lang="en-US" altLang="ja-JP" i="1" dirty="0" smtClean="0">
                <a:solidFill>
                  <a:srgbClr val="FF0000"/>
                </a:solidFill>
              </a:rPr>
              <a:t>Minami</a:t>
            </a:r>
            <a:r>
              <a:rPr lang="en-US" altLang="ja-JP" dirty="0" smtClean="0">
                <a:solidFill>
                  <a:srgbClr val="FF0000"/>
                </a:solidFill>
              </a:rPr>
              <a:t> area continues to be implemented.</a:t>
            </a:r>
            <a:endParaRPr lang="en-US" altLang="ja-JP" dirty="0"/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5389" y="1231076"/>
            <a:ext cx="11679024" cy="45140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Refrain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joining (drinking) parties of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 large number of people where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droplets of saliva can scatter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. Thoroughly comply with guidelines of each industry</a:t>
            </a:r>
          </a:p>
          <a:p>
            <a:pPr>
              <a:lnSpc>
                <a:spcPts val="1600"/>
              </a:lnSpc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3.  Promote teleworking of over 70 % of employees. Also promote rotation of shifts, staggered working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hours, and bike-commuting even at the workplaces that require commuting</a:t>
            </a:r>
          </a:p>
          <a:p>
            <a:pPr>
              <a:lnSpc>
                <a:spcPts val="1600"/>
              </a:lnSpc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４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 Let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people who are in bad health stay home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Have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those who are in bad health or with even slight symptoms receive a PCR test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５．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order to prevent the infection spread;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・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Use the facilities that have a “declaration of infection prevention sticker”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・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After entering the facilities, register at/use the Osaka COVID-19 Tracing System to prevent the 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infection spread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Install and use “COCOA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” (the national government’s contact confirming App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904102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Requests to economic communiti</a:t>
            </a:r>
            <a:r>
              <a:rPr kumimoji="1" lang="en-US" altLang="ja-JP" sz="2400" b="1" dirty="0" smtClean="0"/>
              <a:t>es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373488" y="1176261"/>
            <a:ext cx="11602825" cy="532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9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294342"/>
            <a:ext cx="613278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Requests to universities, etc</a:t>
            </a:r>
            <a:r>
              <a:rPr kumimoji="1" lang="en-US" altLang="ja-JP" sz="2400" b="1" dirty="0" smtClean="0"/>
              <a:t>.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372" y="756007"/>
            <a:ext cx="11679024" cy="472950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Students who have daily contact with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the elderly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refrain from visiting places with high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infection risk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Take thorough infection prevention measures in a dormitory, and during club or circle activities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/>
              <a:t>3.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joining (drinking) parties of a large number of people where droplets of saliva can scatter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Refrain from visiting eateries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offering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alcohol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and with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entertainment services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don’t comply with </a:t>
            </a:r>
          </a:p>
          <a:p>
            <a:pPr>
              <a:lnSpc>
                <a:spcPts val="22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the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guidelines determined for each industry (or don’t have a “declaration of infection prevention sticker.”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5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students who are in bad health stay home. Have those who are in bad condition or who have even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slight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symptoms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receive a test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0841" y="1009935"/>
            <a:ext cx="11681138" cy="21761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1281</Words>
  <PresentationFormat>ワイド画面</PresentationFormat>
  <Paragraphs>131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2020-10-02T07:24:09Z</cp:lastPrinted>
  <dcterms:created xsi:type="dcterms:W3CDTF">2020-05-20T11:17:35Z</dcterms:created>
  <dcterms:modified xsi:type="dcterms:W3CDTF">2020-10-02T08:42:35Z</dcterms:modified>
</cp:coreProperties>
</file>