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257" r:id="rId2"/>
    <p:sldId id="258" r:id="rId3"/>
    <p:sldId id="259" r:id="rId4"/>
    <p:sldId id="260" r:id="rId5"/>
    <p:sldId id="267" r:id="rId6"/>
    <p:sldId id="264" r:id="rId7"/>
    <p:sldId id="272" r:id="rId8"/>
    <p:sldId id="271" r:id="rId9"/>
    <p:sldId id="273" r:id="rId10"/>
    <p:sldId id="274" r:id="rId11"/>
  </p:sldIdLst>
  <p:sldSz cx="12192000" cy="6858000"/>
  <p:notesSz cx="9939338" cy="68072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71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306737" cy="3413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5630284" y="0"/>
            <a:ext cx="4306737" cy="3413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09F1423-5716-49C5-BA0B-68D6AF06BD5A}" type="datetimeFigureOut">
              <a:rPr kumimoji="1" lang="ja-JP" altLang="en-US" smtClean="0"/>
              <a:t>2020/5/22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1" y="6465807"/>
            <a:ext cx="4306737" cy="34139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5630284" y="6465807"/>
            <a:ext cx="4306737" cy="34139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B232B63-51E7-4026-98EE-C7D0E28CF20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1418719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6888" cy="3413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5629275" y="0"/>
            <a:ext cx="4308475" cy="3413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2F41210-A18D-445A-8CD9-DCFCDC22D5BF}" type="datetimeFigureOut">
              <a:rPr kumimoji="1" lang="ja-JP" altLang="en-US" smtClean="0"/>
              <a:t>2020/5/22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927350" y="850900"/>
            <a:ext cx="4084638" cy="22971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993775" y="3276600"/>
            <a:ext cx="7951788" cy="26797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6465888"/>
            <a:ext cx="4306888" cy="3413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5629275" y="6465888"/>
            <a:ext cx="4308475" cy="3413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E222559-0A6E-4584-B16C-C189605712E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054074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E222559-0A6E-4584-B16C-C189605712EA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4119118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222559-0A6E-4584-B16C-C189605712EA}" type="slidenum">
              <a:rPr kumimoji="1" lang="ja-JP" altLang="en-US" smtClean="0"/>
              <a:t>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404563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DBB047-88D8-4DB2-90C2-79679C7788C9}" type="datetimeFigureOut">
              <a:rPr kumimoji="1" lang="ja-JP" altLang="en-US" smtClean="0"/>
              <a:t>2020/5/22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D6529-D2F6-4822-941E-64D1E5B45BD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029500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DBB047-88D8-4DB2-90C2-79679C7788C9}" type="datetimeFigureOut">
              <a:rPr kumimoji="1" lang="ja-JP" altLang="en-US" smtClean="0"/>
              <a:t>2020/5/22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D6529-D2F6-4822-941E-64D1E5B45BD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261142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DBB047-88D8-4DB2-90C2-79679C7788C9}" type="datetimeFigureOut">
              <a:rPr kumimoji="1" lang="ja-JP" altLang="en-US" smtClean="0"/>
              <a:t>2020/5/22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D6529-D2F6-4822-941E-64D1E5B45BD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571571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DBB047-88D8-4DB2-90C2-79679C7788C9}" type="datetimeFigureOut">
              <a:rPr kumimoji="1" lang="ja-JP" altLang="en-US" smtClean="0"/>
              <a:t>2020/5/22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D6529-D2F6-4822-941E-64D1E5B45BD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938240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DBB047-88D8-4DB2-90C2-79679C7788C9}" type="datetimeFigureOut">
              <a:rPr kumimoji="1" lang="ja-JP" altLang="en-US" smtClean="0"/>
              <a:t>2020/5/22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D6529-D2F6-4822-941E-64D1E5B45BD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586843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DBB047-88D8-4DB2-90C2-79679C7788C9}" type="datetimeFigureOut">
              <a:rPr kumimoji="1" lang="ja-JP" altLang="en-US" smtClean="0"/>
              <a:t>2020/5/22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D6529-D2F6-4822-941E-64D1E5B45BD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114020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DBB047-88D8-4DB2-90C2-79679C7788C9}" type="datetimeFigureOut">
              <a:rPr kumimoji="1" lang="ja-JP" altLang="en-US" smtClean="0"/>
              <a:t>2020/5/22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D6529-D2F6-4822-941E-64D1E5B45BD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40670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DBB047-88D8-4DB2-90C2-79679C7788C9}" type="datetimeFigureOut">
              <a:rPr kumimoji="1" lang="ja-JP" altLang="en-US" smtClean="0"/>
              <a:t>2020/5/22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D6529-D2F6-4822-941E-64D1E5B45BD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031644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DBB047-88D8-4DB2-90C2-79679C7788C9}" type="datetimeFigureOut">
              <a:rPr kumimoji="1" lang="ja-JP" altLang="en-US" smtClean="0"/>
              <a:t>2020/5/22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D6529-D2F6-4822-941E-64D1E5B45BD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921844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DBB047-88D8-4DB2-90C2-79679C7788C9}" type="datetimeFigureOut">
              <a:rPr kumimoji="1" lang="ja-JP" altLang="en-US" smtClean="0"/>
              <a:t>2020/5/22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D6529-D2F6-4822-941E-64D1E5B45BD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91730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DBB047-88D8-4DB2-90C2-79679C7788C9}" type="datetimeFigureOut">
              <a:rPr kumimoji="1" lang="ja-JP" altLang="en-US" smtClean="0"/>
              <a:t>2020/5/22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D6529-D2F6-4822-941E-64D1E5B45BD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754895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DBB047-88D8-4DB2-90C2-79679C7788C9}" type="datetimeFigureOut">
              <a:rPr kumimoji="1" lang="ja-JP" altLang="en-US" smtClean="0"/>
              <a:t>2020/5/22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0D6529-D2F6-4822-941E-64D1E5B45BD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961337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/>
          <p:cNvSpPr txBox="1"/>
          <p:nvPr/>
        </p:nvSpPr>
        <p:spPr>
          <a:xfrm>
            <a:off x="399245" y="127335"/>
            <a:ext cx="11528898" cy="461665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2400" b="1" dirty="0"/>
              <a:t>Osaka Prefecture’s efforts to prevent the spread of infections</a:t>
            </a:r>
            <a:r>
              <a:rPr lang="ja-JP" altLang="en-US" sz="2400" b="1" dirty="0"/>
              <a:t>（</a:t>
            </a:r>
            <a:r>
              <a:rPr lang="en-US" altLang="ja-JP" sz="2400" b="1" dirty="0"/>
              <a:t>Outline</a:t>
            </a:r>
            <a:r>
              <a:rPr lang="ja-JP" altLang="en-US" sz="2400" b="1" dirty="0"/>
              <a:t>）</a:t>
            </a:r>
            <a:endParaRPr kumimoji="1" lang="ja-JP" altLang="en-US" sz="2400" b="1" dirty="0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137052" y="584668"/>
            <a:ext cx="12054948" cy="6278642"/>
          </a:xfrm>
          <a:prstGeom prst="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/>
          <a:p>
            <a:pPr>
              <a:lnSpc>
                <a:spcPts val="3000"/>
              </a:lnSpc>
            </a:pPr>
            <a:r>
              <a:rPr lang="ja-JP" alt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ja-JP" altLang="en-US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① </a:t>
            </a:r>
            <a:r>
              <a:rPr lang="en-US" altLang="ja-JP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Area    :   </a:t>
            </a:r>
            <a: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All parts of Osaka Prefecture</a:t>
            </a:r>
          </a:p>
          <a:p>
            <a:pPr>
              <a:lnSpc>
                <a:spcPts val="3000"/>
              </a:lnSpc>
            </a:pPr>
            <a:r>
              <a:rPr lang="ja-JP" alt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ja-JP" altLang="en-US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② </a:t>
            </a:r>
            <a:r>
              <a:rPr lang="en-US" altLang="ja-JP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Period :   </a:t>
            </a:r>
            <a:r>
              <a:rPr lang="en-US" altLang="ja-JP" sz="2000" b="1" u="sng" dirty="0">
                <a:latin typeface="Arial" panose="020B0604020202020204" pitchFamily="34" charset="0"/>
                <a:cs typeface="Arial" panose="020B0604020202020204" pitchFamily="34" charset="0"/>
              </a:rPr>
              <a:t>From May 23 to 29, 2020</a:t>
            </a:r>
            <a:r>
              <a:rPr lang="ja-JP" altLang="en-US" sz="2000" b="1" dirty="0"/>
              <a:t>　</a:t>
            </a:r>
            <a:endParaRPr lang="en-US" altLang="ja-JP" sz="2000" b="1" dirty="0"/>
          </a:p>
          <a:p>
            <a:pPr>
              <a:lnSpc>
                <a:spcPts val="3000"/>
              </a:lnSpc>
            </a:pPr>
            <a:r>
              <a:rPr lang="ja-JP" altLang="en-US" sz="2000" b="1" dirty="0"/>
              <a:t>   </a:t>
            </a:r>
            <a:r>
              <a:rPr lang="ja-JP" altLang="en-US" sz="2000" b="1" dirty="0" smtClean="0"/>
              <a:t>③ </a:t>
            </a:r>
            <a:r>
              <a:rPr lang="en-US" altLang="ja-JP" sz="2000" b="1" dirty="0" smtClean="0"/>
              <a:t>Details</a:t>
            </a:r>
            <a:r>
              <a:rPr lang="en-US" altLang="ja-JP" sz="2000" b="1" dirty="0"/>
              <a:t>:</a:t>
            </a:r>
            <a:r>
              <a:rPr lang="ja-JP" altLang="en-US" sz="2000" b="1" dirty="0"/>
              <a:t> </a:t>
            </a:r>
            <a:r>
              <a:rPr lang="en-US" altLang="ja-JP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 </a:t>
            </a:r>
            <a:r>
              <a:rPr lang="en-US" altLang="ja-JP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response to the lifting of the designation as a prefecture under the State of </a:t>
            </a:r>
            <a:r>
              <a:rPr lang="en-US" altLang="ja-JP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Emergency Declaration,</a:t>
            </a:r>
          </a:p>
          <a:p>
            <a:r>
              <a:rPr lang="en-US" altLang="ja-JP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ja-JP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 </a:t>
            </a:r>
            <a:r>
              <a:rPr lang="en-US" altLang="ja-JP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emergency measures that have been implemented up to now are </a:t>
            </a:r>
            <a:r>
              <a:rPr lang="en-US" altLang="ja-JP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lifted.</a:t>
            </a:r>
            <a:endParaRPr lang="ja-JP" altLang="ja-JP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altLang="ja-JP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However</a:t>
            </a:r>
            <a:r>
              <a:rPr lang="en-US" altLang="ja-JP" dirty="0">
                <a:latin typeface="Arial" panose="020B0604020202020204" pitchFamily="34" charset="0"/>
                <a:cs typeface="Arial" panose="020B0604020202020204" pitchFamily="34" charset="0"/>
              </a:rPr>
              <a:t>, since infections have still been confirmed in the prefecture and there are no </a:t>
            </a:r>
            <a:r>
              <a:rPr lang="en-US" altLang="ja-JP" dirty="0" smtClean="0">
                <a:latin typeface="Arial" panose="020B0604020202020204" pitchFamily="34" charset="0"/>
                <a:cs typeface="Arial" panose="020B0604020202020204" pitchFamily="34" charset="0"/>
              </a:rPr>
              <a:t>established</a:t>
            </a:r>
          </a:p>
          <a:p>
            <a:r>
              <a:rPr lang="en-US" altLang="ja-JP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ja-JP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</a:t>
            </a:r>
            <a:r>
              <a:rPr lang="en-US" altLang="ja-JP" dirty="0">
                <a:latin typeface="Arial" panose="020B0604020202020204" pitchFamily="34" charset="0"/>
                <a:cs typeface="Arial" panose="020B0604020202020204" pitchFamily="34" charset="0"/>
              </a:rPr>
              <a:t>treatments or vaccines, Osaka residents and business operators are requested to take appropriate </a:t>
            </a:r>
            <a:endParaRPr lang="en-US" altLang="ja-JP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altLang="ja-JP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ja-JP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infection prevention </a:t>
            </a:r>
            <a:r>
              <a:rPr lang="en-US" altLang="ja-JP" dirty="0">
                <a:latin typeface="Arial" panose="020B0604020202020204" pitchFamily="34" charset="0"/>
                <a:cs typeface="Arial" panose="020B0604020202020204" pitchFamily="34" charset="0"/>
              </a:rPr>
              <a:t>measures and to register at/effectively use the “Osaka coronavirus tracking system.” </a:t>
            </a:r>
            <a:endParaRPr lang="en-US" altLang="ja-JP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altLang="ja-JP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ja-JP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In </a:t>
            </a:r>
            <a:r>
              <a:rPr lang="en-US" altLang="ja-JP" dirty="0">
                <a:latin typeface="Arial" panose="020B0604020202020204" pitchFamily="34" charset="0"/>
                <a:cs typeface="Arial" panose="020B0604020202020204" pitchFamily="34" charset="0"/>
              </a:rPr>
              <a:t>addition, the following cooperation is requested:</a:t>
            </a:r>
            <a:endParaRPr lang="ja-JP" altLang="ja-JP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ts val="3000"/>
              </a:lnSpc>
            </a:pPr>
            <a:r>
              <a:rPr lang="ja-JP" altLang="en-US" sz="2000" b="1" dirty="0"/>
              <a:t>　　</a:t>
            </a:r>
            <a:r>
              <a:rPr lang="ja-JP" altLang="en-US" sz="2000" b="1" dirty="0" smtClean="0"/>
              <a:t>●</a:t>
            </a:r>
            <a:r>
              <a:rPr lang="en-US" altLang="ja-JP" sz="2000" b="1" u="sng" dirty="0" smtClean="0"/>
              <a:t>Outings</a:t>
            </a:r>
            <a:r>
              <a:rPr lang="en-US" altLang="ja-JP" sz="1600" dirty="0"/>
              <a:t>(Article24, Clause 9 of the Act</a:t>
            </a:r>
            <a:r>
              <a:rPr lang="ja-JP" altLang="en-US" sz="1600" dirty="0"/>
              <a:t>）</a:t>
            </a:r>
          </a:p>
          <a:p>
            <a:r>
              <a:rPr lang="ja-JP" altLang="en-US" sz="2000" dirty="0"/>
              <a:t>　　　</a:t>
            </a:r>
            <a:r>
              <a:rPr lang="en-US" altLang="ja-JP" sz="1600" dirty="0">
                <a:latin typeface="Arial" panose="020B0604020202020204" pitchFamily="34" charset="0"/>
                <a:cs typeface="Arial" panose="020B0604020202020204" pitchFamily="34" charset="0"/>
              </a:rPr>
              <a:t>Osaka residents are requested to continue practicing “New Lifestyle” to prevent spread of infections.</a:t>
            </a:r>
            <a:r>
              <a:rPr lang="ja-JP" altLang="en-US" sz="1600" dirty="0">
                <a:latin typeface="Arial" panose="020B0604020202020204" pitchFamily="34" charset="0"/>
                <a:cs typeface="Arial" panose="020B0604020202020204" pitchFamily="34" charset="0"/>
              </a:rPr>
              <a:t>　</a:t>
            </a:r>
            <a:r>
              <a:rPr lang="ja-JP" altLang="en-US" dirty="0">
                <a:latin typeface="Arial" panose="020B0604020202020204" pitchFamily="34" charset="0"/>
                <a:cs typeface="Arial" panose="020B0604020202020204" pitchFamily="34" charset="0"/>
              </a:rPr>
              <a:t>　　  </a:t>
            </a:r>
            <a:endParaRPr lang="en-US" altLang="ja-JP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altLang="ja-JP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  Cooperation </a:t>
            </a:r>
            <a:r>
              <a:rPr lang="en-US" altLang="ja-JP" sz="1600" dirty="0">
                <a:latin typeface="Arial" panose="020B0604020202020204" pitchFamily="34" charset="0"/>
                <a:cs typeface="Arial" panose="020B0604020202020204" pitchFamily="34" charset="0"/>
              </a:rPr>
              <a:t>for the following is </a:t>
            </a:r>
            <a:r>
              <a:rPr lang="en-US" altLang="ja-JP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also requested:</a:t>
            </a:r>
            <a:endParaRPr lang="ja-JP" alt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ja-JP" altLang="en-US" dirty="0"/>
              <a:t>　　　　</a:t>
            </a:r>
            <a:r>
              <a:rPr lang="en-US" altLang="ja-JP" sz="1600" dirty="0">
                <a:latin typeface="Arial" panose="020B0604020202020204" pitchFamily="34" charset="0"/>
                <a:cs typeface="Arial" panose="020B0604020202020204" pitchFamily="34" charset="0"/>
              </a:rPr>
              <a:t>1.</a:t>
            </a:r>
            <a:r>
              <a:rPr lang="ja-JP" alt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ja-JP" sz="1600" dirty="0">
                <a:latin typeface="Arial" panose="020B0604020202020204" pitchFamily="34" charset="0"/>
                <a:cs typeface="Arial" panose="020B0604020202020204" pitchFamily="34" charset="0"/>
              </a:rPr>
              <a:t>Avoid going to facilities where clusters occurred before, such as eateries with hospitality </a:t>
            </a:r>
            <a:r>
              <a:rPr lang="en-US" altLang="ja-JP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services </a:t>
            </a:r>
            <a:r>
              <a:rPr lang="en-US" altLang="ja-JP" sz="1600" dirty="0">
                <a:latin typeface="Arial" panose="020B0604020202020204" pitchFamily="34" charset="0"/>
                <a:cs typeface="Arial" panose="020B0604020202020204" pitchFamily="34" charset="0"/>
              </a:rPr>
              <a:t>and Three Cs.</a:t>
            </a:r>
            <a:endParaRPr lang="ja-JP" alt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ja-JP" altLang="en-US" sz="1600" dirty="0"/>
              <a:t>　　　　 </a:t>
            </a:r>
            <a:r>
              <a:rPr lang="ja-JP" alt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ja-JP" sz="1600" dirty="0">
                <a:latin typeface="Arial" panose="020B0604020202020204" pitchFamily="34" charset="0"/>
                <a:cs typeface="Arial" panose="020B0604020202020204" pitchFamily="34" charset="0"/>
              </a:rPr>
              <a:t>2.</a:t>
            </a:r>
            <a:r>
              <a:rPr lang="ja-JP" alt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ja-JP" sz="1600" dirty="0">
                <a:latin typeface="Arial" panose="020B0604020202020204" pitchFamily="34" charset="0"/>
                <a:cs typeface="Arial" panose="020B0604020202020204" pitchFamily="34" charset="0"/>
              </a:rPr>
              <a:t>Refrain from traveling across prefectures, such as non-essential or non-urgent trips for leisure activities</a:t>
            </a:r>
            <a:r>
              <a:rPr lang="ja-JP" altLang="en-US" sz="1600" dirty="0">
                <a:latin typeface="Arial" panose="020B0604020202020204" pitchFamily="34" charset="0"/>
                <a:cs typeface="Arial" panose="020B0604020202020204" pitchFamily="34" charset="0"/>
              </a:rPr>
              <a:t>　　　　</a:t>
            </a:r>
            <a:r>
              <a:rPr lang="ja-JP" altLang="en-US" sz="1600" dirty="0"/>
              <a:t>　　</a:t>
            </a:r>
            <a:r>
              <a:rPr lang="ja-JP" altLang="en-US" dirty="0"/>
              <a:t>　　　</a:t>
            </a:r>
            <a:endParaRPr lang="en-US" altLang="ja-JP" sz="2000" b="1" dirty="0"/>
          </a:p>
          <a:p>
            <a:pPr>
              <a:lnSpc>
                <a:spcPts val="3000"/>
              </a:lnSpc>
            </a:pPr>
            <a:r>
              <a:rPr lang="ja-JP" altLang="en-US" sz="2000" b="1" dirty="0"/>
              <a:t>　　●</a:t>
            </a:r>
            <a:r>
              <a:rPr lang="en-US" altLang="ja-JP" sz="2000" b="1" u="sng" dirty="0"/>
              <a:t>Holding </a:t>
            </a:r>
            <a:r>
              <a:rPr lang="en-US" altLang="ja-JP" sz="2000" b="1" u="sng" dirty="0" smtClean="0"/>
              <a:t>events</a:t>
            </a:r>
            <a:r>
              <a:rPr lang="en-US" altLang="ja-JP" sz="1600" dirty="0"/>
              <a:t>(Article24, Clause 9 of the Act</a:t>
            </a:r>
            <a:r>
              <a:rPr lang="ja-JP" altLang="en-US" sz="1600" dirty="0"/>
              <a:t>）</a:t>
            </a:r>
          </a:p>
          <a:p>
            <a:r>
              <a:rPr lang="ja-JP" altLang="en-US" sz="2000" b="1" dirty="0"/>
              <a:t>　　   </a:t>
            </a:r>
            <a:r>
              <a:rPr lang="en-US" altLang="ja-JP" sz="1600" dirty="0">
                <a:latin typeface="Arial" panose="020B0604020202020204" pitchFamily="34" charset="0"/>
                <a:cs typeface="Arial" panose="020B0604020202020204" pitchFamily="34" charset="0"/>
              </a:rPr>
              <a:t>Organizers are requested to hold events at a reduced scale until the Declaration is lifted nationwide. </a:t>
            </a:r>
          </a:p>
          <a:p>
            <a:r>
              <a:rPr lang="ja-JP" altLang="en-US" sz="1600" dirty="0">
                <a:latin typeface="Arial" panose="020B0604020202020204" pitchFamily="34" charset="0"/>
                <a:cs typeface="Arial" panose="020B0604020202020204" pitchFamily="34" charset="0"/>
              </a:rPr>
              <a:t>　　　  </a:t>
            </a:r>
            <a:r>
              <a:rPr lang="en-US" altLang="ja-JP" sz="1600" dirty="0">
                <a:latin typeface="Arial" panose="020B0604020202020204" pitchFamily="34" charset="0"/>
                <a:cs typeface="Arial" panose="020B0604020202020204" pitchFamily="34" charset="0"/>
              </a:rPr>
              <a:t>Even after lifting of nationwide Declaration, organizers are to be requested to refrain from holding large and </a:t>
            </a:r>
            <a:r>
              <a:rPr lang="en-US" altLang="ja-JP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nationwide</a:t>
            </a:r>
          </a:p>
          <a:p>
            <a:r>
              <a:rPr lang="en-US" altLang="ja-JP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 </a:t>
            </a:r>
            <a:r>
              <a:rPr lang="en-US" altLang="ja-JP" sz="1600" dirty="0">
                <a:latin typeface="Arial" panose="020B0604020202020204" pitchFamily="34" charset="0"/>
                <a:cs typeface="Arial" panose="020B0604020202020204" pitchFamily="34" charset="0"/>
              </a:rPr>
              <a:t>scale events if risk countermeasures are NOT taken. </a:t>
            </a:r>
            <a:r>
              <a:rPr lang="ja-JP" altLang="en-US" sz="1600" dirty="0">
                <a:latin typeface="Arial" panose="020B0604020202020204" pitchFamily="34" charset="0"/>
                <a:cs typeface="Arial" panose="020B0604020202020204" pitchFamily="34" charset="0"/>
              </a:rPr>
              <a:t>　　</a:t>
            </a:r>
            <a:endParaRPr lang="en-US" altLang="ja-JP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ts val="3000"/>
              </a:lnSpc>
            </a:pPr>
            <a:r>
              <a:rPr lang="en-US" altLang="ja-JP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      </a:t>
            </a:r>
            <a:r>
              <a:rPr lang="ja-JP" altLang="en-US" sz="2000" b="1" dirty="0"/>
              <a:t>●</a:t>
            </a:r>
            <a:r>
              <a:rPr lang="en-US" altLang="ja-JP" sz="2000" b="1" u="sng" dirty="0">
                <a:latin typeface="Arial" panose="020B0604020202020204" pitchFamily="34" charset="0"/>
                <a:cs typeface="Arial" panose="020B0604020202020204" pitchFamily="34" charset="0"/>
              </a:rPr>
              <a:t>Facility use</a:t>
            </a:r>
          </a:p>
          <a:p>
            <a:r>
              <a:rPr lang="ja-JP" altLang="en-US" sz="2000" b="1" dirty="0"/>
              <a:t>　　</a:t>
            </a:r>
            <a:r>
              <a:rPr lang="ja-JP" altLang="en-US" sz="2000" b="1" dirty="0" smtClean="0"/>
              <a:t>   </a:t>
            </a:r>
            <a:r>
              <a:rPr lang="en-US" altLang="ja-JP" sz="1600" dirty="0">
                <a:latin typeface="Arial" panose="020B0604020202020204" pitchFamily="34" charset="0"/>
                <a:cs typeface="Arial" panose="020B0604020202020204" pitchFamily="34" charset="0"/>
              </a:rPr>
              <a:t>Restrictions, etc. are requested to facilities where clusters occurred </a:t>
            </a:r>
            <a:r>
              <a:rPr lang="en-US" altLang="ja-JP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nationally(Article24</a:t>
            </a:r>
            <a:r>
              <a:rPr lang="en-US" altLang="ja-JP" sz="1600" dirty="0">
                <a:latin typeface="Arial" panose="020B0604020202020204" pitchFamily="34" charset="0"/>
                <a:cs typeface="Arial" panose="020B0604020202020204" pitchFamily="34" charset="0"/>
              </a:rPr>
              <a:t>, Clause 9 of the Act</a:t>
            </a:r>
            <a:r>
              <a:rPr lang="ja-JP" alt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）</a:t>
            </a:r>
            <a:endParaRPr lang="en-US" altLang="ja-JP" sz="1600" dirty="0" smtClean="0"/>
          </a:p>
          <a:p>
            <a:r>
              <a:rPr lang="ja-JP" altLang="en-US" sz="1600" dirty="0">
                <a:latin typeface="Arial" panose="020B0604020202020204" pitchFamily="34" charset="0"/>
                <a:cs typeface="Arial" panose="020B0604020202020204" pitchFamily="34" charset="0"/>
              </a:rPr>
              <a:t>　　　 </a:t>
            </a:r>
            <a:r>
              <a:rPr lang="ja-JP" alt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ja-JP" sz="1600" dirty="0">
                <a:latin typeface="Arial" panose="020B0604020202020204" pitchFamily="34" charset="0"/>
                <a:cs typeface="Arial" panose="020B0604020202020204" pitchFamily="34" charset="0"/>
              </a:rPr>
              <a:t>Restriction requests to facilities other than above ones are to be lifted.</a:t>
            </a:r>
          </a:p>
        </p:txBody>
      </p:sp>
      <p:sp>
        <p:nvSpPr>
          <p:cNvPr id="2" name="スライド番号プレースホルダー 1"/>
          <p:cNvSpPr>
            <a:spLocks noGrp="1"/>
          </p:cNvSpPr>
          <p:nvPr>
            <p:ph type="sldNum" sz="quarter" idx="12"/>
          </p:nvPr>
        </p:nvSpPr>
        <p:spPr>
          <a:xfrm>
            <a:off x="9448800" y="6409750"/>
            <a:ext cx="2743200" cy="365125"/>
          </a:xfrm>
        </p:spPr>
        <p:txBody>
          <a:bodyPr/>
          <a:lstStyle/>
          <a:p>
            <a:fld id="{38329C25-BD09-4AEE-90D6-E5269A43C3B5}" type="slidenum">
              <a:rPr kumimoji="1" lang="ja-JP" altLang="en-US" sz="1400" smtClean="0"/>
              <a:t>1</a:t>
            </a:fld>
            <a:endParaRPr kumimoji="1" lang="ja-JP" altLang="en-US" sz="1400" dirty="0"/>
          </a:p>
        </p:txBody>
      </p:sp>
      <p:sp>
        <p:nvSpPr>
          <p:cNvPr id="4" name="正方形/長方形 3"/>
          <p:cNvSpPr/>
          <p:nvPr/>
        </p:nvSpPr>
        <p:spPr>
          <a:xfrm>
            <a:off x="1769424" y="1425039"/>
            <a:ext cx="10331531" cy="605643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8327561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329C25-BD09-4AEE-90D6-E5269A43C3B5}" type="slidenum">
              <a:rPr kumimoji="1" lang="ja-JP" altLang="en-US" smtClean="0"/>
              <a:t>10</a:t>
            </a:fld>
            <a:endParaRPr kumimoji="1" lang="ja-JP" altLang="en-US"/>
          </a:p>
        </p:txBody>
      </p:sp>
      <p:pic>
        <p:nvPicPr>
          <p:cNvPr id="7" name="図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60310" y="959025"/>
            <a:ext cx="9007163" cy="5772426"/>
          </a:xfrm>
          <a:prstGeom prst="rect">
            <a:avLst/>
          </a:prstGeom>
        </p:spPr>
      </p:pic>
      <p:sp>
        <p:nvSpPr>
          <p:cNvPr id="6" name="テキスト ボックス 5"/>
          <p:cNvSpPr txBox="1"/>
          <p:nvPr/>
        </p:nvSpPr>
        <p:spPr>
          <a:xfrm>
            <a:off x="31289" y="128648"/>
            <a:ext cx="11787671" cy="800219"/>
          </a:xfrm>
          <a:prstGeom prst="rect">
            <a:avLst/>
          </a:prstGeom>
          <a:noFill/>
          <a:ln w="19050">
            <a:noFill/>
          </a:ln>
        </p:spPr>
        <p:txBody>
          <a:bodyPr wrap="square" rtlCol="0">
            <a:spAutoFit/>
          </a:bodyPr>
          <a:lstStyle/>
          <a:p>
            <a:r>
              <a:rPr lang="en-US" altLang="ja-JP" b="1" dirty="0"/>
              <a:t>Example of practicing "New Lifestyle“</a:t>
            </a:r>
          </a:p>
          <a:p>
            <a:r>
              <a:rPr lang="ja-JP" altLang="en-US" sz="1400" b="1" dirty="0"/>
              <a:t>（</a:t>
            </a:r>
            <a:r>
              <a:rPr lang="en-US" altLang="ja-JP" sz="1400" dirty="0">
                <a:latin typeface="Arial" panose="020B0604020202020204" pitchFamily="34" charset="0"/>
                <a:cs typeface="Arial" panose="020B0604020202020204" pitchFamily="34" charset="0"/>
              </a:rPr>
              <a:t>extracted from the Expert Meeting on the Novel Coronavirus Disease Control “Analysis of the Response to the Novel Coronavirus (COVID-19)</a:t>
            </a:r>
          </a:p>
          <a:p>
            <a:r>
              <a:rPr lang="en-US" altLang="ja-JP" sz="1400" dirty="0">
                <a:latin typeface="Arial" panose="020B0604020202020204" pitchFamily="34" charset="0"/>
                <a:cs typeface="Arial" panose="020B0604020202020204" pitchFamily="34" charset="0"/>
              </a:rPr>
              <a:t>    and Recommendations” (May 4, 2020)</a:t>
            </a:r>
            <a:r>
              <a:rPr lang="ja-JP" alt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　</a:t>
            </a:r>
            <a:r>
              <a:rPr lang="ja-JP" altLang="en-US" sz="1400" b="1" dirty="0"/>
              <a:t>　</a:t>
            </a:r>
            <a:endParaRPr kumimoji="1" lang="ja-JP" altLang="en-US" sz="1400" b="1" dirty="0"/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8557D67A-4065-45EA-A774-493C496A5AD0}"/>
              </a:ext>
            </a:extLst>
          </p:cNvPr>
          <p:cNvSpPr txBox="1"/>
          <p:nvPr/>
        </p:nvSpPr>
        <p:spPr>
          <a:xfrm>
            <a:off x="10118015" y="128648"/>
            <a:ext cx="2073985" cy="369332"/>
          </a:xfrm>
          <a:prstGeom prst="rect">
            <a:avLst/>
          </a:prstGeom>
          <a:noFill/>
          <a:ln w="19050">
            <a:noFill/>
          </a:ln>
        </p:spPr>
        <p:txBody>
          <a:bodyPr wrap="square" rtlCol="0">
            <a:spAutoFit/>
          </a:bodyPr>
          <a:lstStyle/>
          <a:p>
            <a:r>
              <a:rPr lang="en-US" altLang="ja-JP" sz="1600" b="1" dirty="0">
                <a:latin typeface="Arial" panose="020B0604020202020204" pitchFamily="34" charset="0"/>
                <a:cs typeface="Arial" panose="020B0604020202020204" pitchFamily="34" charset="0"/>
              </a:rPr>
              <a:t>【Attached sheet】</a:t>
            </a:r>
            <a:r>
              <a:rPr lang="ja-JP" altLang="en-US" b="1" dirty="0"/>
              <a:t>　　　</a:t>
            </a:r>
            <a:endParaRPr kumimoji="1" lang="ja-JP" altLang="en-US" b="1" dirty="0"/>
          </a:p>
        </p:txBody>
      </p:sp>
    </p:spTree>
    <p:extLst>
      <p:ext uri="{BB962C8B-B14F-4D97-AF65-F5344CB8AC3E}">
        <p14:creationId xmlns:p14="http://schemas.microsoft.com/office/powerpoint/2010/main" val="37151157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/>
          <p:cNvSpPr txBox="1"/>
          <p:nvPr/>
        </p:nvSpPr>
        <p:spPr>
          <a:xfrm>
            <a:off x="399246" y="283335"/>
            <a:ext cx="4868790" cy="461665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72000">
              <a:spcBef>
                <a:spcPts val="600"/>
              </a:spcBef>
            </a:pPr>
            <a:r>
              <a:rPr lang="en-US" altLang="ja-JP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Outings </a:t>
            </a:r>
            <a:r>
              <a:rPr lang="en-US" altLang="ja-JP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altLang="ja-JP" sz="1600" dirty="0">
                <a:latin typeface="Arial" panose="020B0604020202020204" pitchFamily="34" charset="0"/>
                <a:cs typeface="Arial" panose="020B0604020202020204" pitchFamily="34" charset="0"/>
              </a:rPr>
              <a:t>Article24, Clause 9 of the Act</a:t>
            </a:r>
            <a:r>
              <a:rPr lang="ja-JP" altLang="en-US" sz="1600" dirty="0">
                <a:latin typeface="Arial" panose="020B0604020202020204" pitchFamily="34" charset="0"/>
                <a:cs typeface="Arial" panose="020B0604020202020204" pitchFamily="34" charset="0"/>
              </a:rPr>
              <a:t>）</a:t>
            </a:r>
            <a:endParaRPr lang="en-US" altLang="ja-JP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テキスト ボックス 2"/>
          <p:cNvSpPr txBox="1"/>
          <p:nvPr/>
        </p:nvSpPr>
        <p:spPr>
          <a:xfrm>
            <a:off x="399243" y="954163"/>
            <a:ext cx="11681138" cy="1015663"/>
          </a:xfrm>
          <a:prstGeom prst="rect">
            <a:avLst/>
          </a:prstGeom>
          <a:noFill/>
          <a:ln w="19050">
            <a:noFill/>
          </a:ln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altLang="ja-JP" sz="2000" u="sng" dirty="0">
                <a:latin typeface="Arial" panose="020B0604020202020204" pitchFamily="34" charset="0"/>
                <a:cs typeface="Arial" panose="020B0604020202020204" pitchFamily="34" charset="0"/>
              </a:rPr>
              <a:t>Osaka residents are requested to continue practicing “New Lifestyle” to prevent spread of infections</a:t>
            </a:r>
            <a:r>
              <a:rPr lang="en-US" altLang="ja-JP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ja-JP" altLang="en-US" sz="2000" b="1" dirty="0"/>
              <a:t>　</a:t>
            </a:r>
            <a:r>
              <a:rPr lang="en-US" altLang="ja-JP" sz="2000" dirty="0">
                <a:latin typeface="Arial" panose="020B0604020202020204" pitchFamily="34" charset="0"/>
                <a:cs typeface="Arial" panose="020B0604020202020204" pitchFamily="34" charset="0"/>
              </a:rPr>
              <a:t>Above all, cooperation for the following is emphasized:</a:t>
            </a:r>
            <a:endParaRPr lang="ja-JP" alt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endParaRPr kumimoji="1" lang="en-US" altLang="ja-JP" sz="2000" dirty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399243" y="1852807"/>
            <a:ext cx="11500833" cy="1882567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Ins="0" rtlCol="0">
            <a:spAutoFit/>
          </a:bodyPr>
          <a:lstStyle/>
          <a:p>
            <a:r>
              <a:rPr lang="en-US" altLang="ja-JP" b="1" dirty="0"/>
              <a:t>【</a:t>
            </a:r>
            <a:r>
              <a:rPr lang="en-US" altLang="ja-JP" b="1" dirty="0">
                <a:latin typeface="Arial" panose="020B0604020202020204" pitchFamily="34" charset="0"/>
                <a:cs typeface="Arial" panose="020B0604020202020204" pitchFamily="34" charset="0"/>
              </a:rPr>
              <a:t>Cooperation details</a:t>
            </a:r>
            <a:r>
              <a:rPr lang="en-US" altLang="ja-JP" b="1" dirty="0"/>
              <a:t>】</a:t>
            </a:r>
          </a:p>
          <a:p>
            <a:pPr>
              <a:lnSpc>
                <a:spcPts val="1000"/>
              </a:lnSpc>
            </a:pPr>
            <a:endParaRPr lang="en-US" altLang="ja-JP" b="1" dirty="0"/>
          </a:p>
          <a:p>
            <a:r>
              <a:rPr lang="ja-JP" altLang="en-US" b="1" dirty="0"/>
              <a:t>　１．</a:t>
            </a:r>
            <a:r>
              <a:rPr lang="en-US" altLang="ja-JP" dirty="0">
                <a:latin typeface="Arial" panose="020B0604020202020204" pitchFamily="34" charset="0"/>
                <a:cs typeface="Arial" panose="020B0604020202020204" pitchFamily="34" charset="0"/>
              </a:rPr>
              <a:t>Avoid going to facilities where clusters occurred before, such as eateries with hospitality services</a:t>
            </a:r>
          </a:p>
          <a:p>
            <a:r>
              <a:rPr lang="en-US" altLang="ja-JP" dirty="0">
                <a:latin typeface="Arial" panose="020B0604020202020204" pitchFamily="34" charset="0"/>
                <a:cs typeface="Arial" panose="020B0604020202020204" pitchFamily="34" charset="0"/>
              </a:rPr>
              <a:t>           and Three Cs.</a:t>
            </a:r>
            <a:endParaRPr lang="ja-JP" alt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altLang="ja-JP" b="1" dirty="0"/>
          </a:p>
          <a:p>
            <a:r>
              <a:rPr lang="ja-JP" altLang="en-US" b="1" dirty="0"/>
              <a:t>　２．</a:t>
            </a:r>
            <a:r>
              <a:rPr lang="en-US" altLang="ja-JP" dirty="0">
                <a:latin typeface="Arial" panose="020B0604020202020204" pitchFamily="34" charset="0"/>
                <a:cs typeface="Arial" panose="020B0604020202020204" pitchFamily="34" charset="0"/>
              </a:rPr>
              <a:t>Refrain from traveling across prefectures, such as non-essential or non-urgent trips for leisure </a:t>
            </a:r>
            <a:r>
              <a:rPr lang="en-US" altLang="ja-JP" dirty="0" smtClean="0">
                <a:latin typeface="Arial" panose="020B0604020202020204" pitchFamily="34" charset="0"/>
                <a:cs typeface="Arial" panose="020B0604020202020204" pitchFamily="34" charset="0"/>
              </a:rPr>
              <a:t>activities</a:t>
            </a:r>
            <a:r>
              <a:rPr lang="ja-JP" altLang="en-US" dirty="0">
                <a:latin typeface="Arial" panose="020B0604020202020204" pitchFamily="34" charset="0"/>
                <a:cs typeface="Arial" panose="020B0604020202020204" pitchFamily="34" charset="0"/>
              </a:rPr>
              <a:t>　　　</a:t>
            </a:r>
            <a:r>
              <a:rPr lang="ja-JP" altLang="en-US" dirty="0"/>
              <a:t>　　　　　</a:t>
            </a:r>
            <a:endParaRPr lang="en-US" altLang="ja-JP" b="1" dirty="0"/>
          </a:p>
          <a:p>
            <a:endParaRPr lang="en-US" altLang="ja-JP" b="1" u="sng" dirty="0"/>
          </a:p>
        </p:txBody>
      </p:sp>
      <p:sp>
        <p:nvSpPr>
          <p:cNvPr id="2" name="スライド番号プレースホルダー 1"/>
          <p:cNvSpPr>
            <a:spLocks noGrp="1"/>
          </p:cNvSpPr>
          <p:nvPr>
            <p:ph type="sldNum" sz="quarter" idx="12"/>
          </p:nvPr>
        </p:nvSpPr>
        <p:spPr>
          <a:xfrm>
            <a:off x="9448800" y="6517163"/>
            <a:ext cx="2743200" cy="365125"/>
          </a:xfrm>
        </p:spPr>
        <p:txBody>
          <a:bodyPr/>
          <a:lstStyle/>
          <a:p>
            <a:fld id="{38329C25-BD09-4AEE-90D6-E5269A43C3B5}" type="slidenum">
              <a:rPr kumimoji="1" lang="ja-JP" altLang="en-US" sz="1400" smtClean="0"/>
              <a:t>2</a:t>
            </a:fld>
            <a:endParaRPr kumimoji="1" lang="ja-JP" altLang="en-US" sz="1400" dirty="0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399244" y="4148641"/>
            <a:ext cx="11500833" cy="2254463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>
              <a:lnSpc>
                <a:spcPts val="2000"/>
              </a:lnSpc>
            </a:pPr>
            <a:r>
              <a:rPr lang="en-US" altLang="ja-JP" b="1" dirty="0">
                <a:latin typeface="Arial" panose="020B0604020202020204" pitchFamily="34" charset="0"/>
                <a:cs typeface="Arial" panose="020B0604020202020204" pitchFamily="34" charset="0"/>
              </a:rPr>
              <a:t>  Examples of practicing “New Lifestyle” </a:t>
            </a:r>
          </a:p>
          <a:p>
            <a:pPr>
              <a:lnSpc>
                <a:spcPts val="2500"/>
              </a:lnSpc>
            </a:pPr>
            <a:r>
              <a:rPr lang="ja-JP" altLang="en-US" dirty="0">
                <a:latin typeface="Arial" panose="020B0604020202020204" pitchFamily="34" charset="0"/>
                <a:cs typeface="Arial" panose="020B0604020202020204" pitchFamily="34" charset="0"/>
              </a:rPr>
              <a:t>　</a:t>
            </a:r>
            <a:r>
              <a:rPr lang="en-US" altLang="ja-JP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ja-JP" altLang="en-US" dirty="0">
                <a:latin typeface="Arial" panose="020B0604020202020204" pitchFamily="34" charset="0"/>
                <a:cs typeface="Arial" panose="020B0604020202020204" pitchFamily="34" charset="0"/>
              </a:rPr>
              <a:t>①</a:t>
            </a:r>
            <a:r>
              <a:rPr lang="en-US" altLang="ja-JP" dirty="0">
                <a:latin typeface="Arial" panose="020B0604020202020204" pitchFamily="34" charset="0"/>
                <a:cs typeface="Arial" panose="020B0604020202020204" pitchFamily="34" charset="0"/>
              </a:rPr>
              <a:t>Keeping social distance</a:t>
            </a:r>
            <a:r>
              <a:rPr lang="ja-JP" altLang="en-US" dirty="0">
                <a:latin typeface="Arial" panose="020B0604020202020204" pitchFamily="34" charset="0"/>
                <a:cs typeface="Arial" panose="020B0604020202020204" pitchFamily="34" charset="0"/>
              </a:rPr>
              <a:t>（</a:t>
            </a:r>
            <a:r>
              <a:rPr lang="en-US" altLang="ja-JP" dirty="0">
                <a:latin typeface="Arial" panose="020B0604020202020204" pitchFamily="34" charset="0"/>
                <a:cs typeface="Arial" panose="020B0604020202020204" pitchFamily="34" charset="0"/>
              </a:rPr>
              <a:t>Keep possibly 2 meters between persons</a:t>
            </a:r>
            <a:r>
              <a:rPr lang="ja-JP" altLang="en-US" dirty="0">
                <a:latin typeface="Arial" panose="020B0604020202020204" pitchFamily="34" charset="0"/>
                <a:cs typeface="Arial" panose="020B0604020202020204" pitchFamily="34" charset="0"/>
              </a:rPr>
              <a:t>）</a:t>
            </a:r>
            <a:endParaRPr lang="en-US" altLang="ja-JP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ts val="2500"/>
              </a:lnSpc>
            </a:pPr>
            <a:r>
              <a:rPr lang="ja-JP" altLang="en-US" dirty="0">
                <a:latin typeface="Arial" panose="020B0604020202020204" pitchFamily="34" charset="0"/>
                <a:cs typeface="Arial" panose="020B0604020202020204" pitchFamily="34" charset="0"/>
              </a:rPr>
              <a:t>　  ②</a:t>
            </a:r>
            <a:r>
              <a:rPr lang="en-US" altLang="ja-JP" dirty="0">
                <a:latin typeface="Arial" panose="020B0604020202020204" pitchFamily="34" charset="0"/>
                <a:cs typeface="Arial" panose="020B0604020202020204" pitchFamily="34" charset="0"/>
              </a:rPr>
              <a:t>Wearing a mask</a:t>
            </a:r>
            <a:r>
              <a:rPr lang="ja-JP" altLang="en-US" dirty="0">
                <a:latin typeface="Arial" panose="020B0604020202020204" pitchFamily="34" charset="0"/>
                <a:cs typeface="Arial" panose="020B0604020202020204" pitchFamily="34" charset="0"/>
              </a:rPr>
              <a:t>（</a:t>
            </a:r>
            <a:r>
              <a:rPr lang="en-US" altLang="ja-JP" dirty="0">
                <a:latin typeface="Arial" panose="020B0604020202020204" pitchFamily="34" charset="0"/>
                <a:cs typeface="Arial" panose="020B0604020202020204" pitchFamily="34" charset="0"/>
              </a:rPr>
              <a:t>Wear a mask even if you have no symptoms</a:t>
            </a:r>
            <a:r>
              <a:rPr lang="ja-JP" altLang="en-US" dirty="0">
                <a:latin typeface="Arial" panose="020B0604020202020204" pitchFamily="34" charset="0"/>
                <a:cs typeface="Arial" panose="020B0604020202020204" pitchFamily="34" charset="0"/>
              </a:rPr>
              <a:t>）</a:t>
            </a:r>
            <a:endParaRPr lang="en-US" altLang="ja-JP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ts val="2500"/>
              </a:lnSpc>
            </a:pPr>
            <a:r>
              <a:rPr lang="ja-JP" altLang="en-US" dirty="0">
                <a:latin typeface="Arial" panose="020B0604020202020204" pitchFamily="34" charset="0"/>
                <a:cs typeface="Arial" panose="020B0604020202020204" pitchFamily="34" charset="0"/>
              </a:rPr>
              <a:t>　  ③</a:t>
            </a:r>
            <a:r>
              <a:rPr lang="en-US" altLang="ja-JP" dirty="0">
                <a:latin typeface="Arial" panose="020B0604020202020204" pitchFamily="34" charset="0"/>
                <a:cs typeface="Arial" panose="020B0604020202020204" pitchFamily="34" charset="0"/>
              </a:rPr>
              <a:t>Washing hands (Wash your hands and face upon coming home.  Wash your hands carefully using</a:t>
            </a:r>
          </a:p>
          <a:p>
            <a:pPr>
              <a:lnSpc>
                <a:spcPts val="2500"/>
              </a:lnSpc>
            </a:pPr>
            <a:r>
              <a:rPr lang="ja-JP" altLang="en-US" dirty="0">
                <a:latin typeface="Arial" panose="020B0604020202020204" pitchFamily="34" charset="0"/>
                <a:cs typeface="Arial" panose="020B0604020202020204" pitchFamily="34" charset="0"/>
              </a:rPr>
              <a:t>  　　</a:t>
            </a:r>
            <a:r>
              <a:rPr lang="en-US" altLang="ja-JP" dirty="0">
                <a:latin typeface="Arial" panose="020B0604020202020204" pitchFamily="34" charset="0"/>
                <a:cs typeface="Arial" panose="020B0604020202020204" pitchFamily="34" charset="0"/>
              </a:rPr>
              <a:t>soap and water for about 30 seconds)</a:t>
            </a:r>
          </a:p>
          <a:p>
            <a:pPr>
              <a:lnSpc>
                <a:spcPts val="2500"/>
              </a:lnSpc>
            </a:pPr>
            <a:r>
              <a:rPr lang="ja-JP" altLang="en-US" dirty="0">
                <a:latin typeface="Arial" panose="020B0604020202020204" pitchFamily="34" charset="0"/>
                <a:cs typeface="Arial" panose="020B0604020202020204" pitchFamily="34" charset="0"/>
              </a:rPr>
              <a:t>　  ④</a:t>
            </a:r>
            <a:r>
              <a:rPr lang="en-US" altLang="ja-JP" dirty="0">
                <a:latin typeface="Arial" panose="020B0604020202020204" pitchFamily="34" charset="0"/>
                <a:cs typeface="Arial" panose="020B0604020202020204" pitchFamily="34" charset="0"/>
              </a:rPr>
              <a:t> Practicing measures such as teleworking as much as possible</a:t>
            </a:r>
            <a:endParaRPr lang="en-US" altLang="ja-JP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ts val="2500"/>
              </a:lnSpc>
            </a:pPr>
            <a:r>
              <a:rPr lang="ja-JP" altLang="en-US" b="1" dirty="0">
                <a:latin typeface="Arial" panose="020B0604020202020204" pitchFamily="34" charset="0"/>
                <a:cs typeface="Arial" panose="020B0604020202020204" pitchFamily="34" charset="0"/>
              </a:rPr>
              <a:t>　  </a:t>
            </a:r>
            <a:r>
              <a:rPr lang="ja-JP" altLang="en-US" dirty="0">
                <a:latin typeface="Arial" panose="020B0604020202020204" pitchFamily="34" charset="0"/>
                <a:cs typeface="Arial" panose="020B0604020202020204" pitchFamily="34" charset="0"/>
              </a:rPr>
              <a:t>⑤ </a:t>
            </a:r>
            <a:r>
              <a:rPr lang="en-US" altLang="ja-JP" dirty="0">
                <a:latin typeface="Arial" panose="020B0604020202020204" pitchFamily="34" charset="0"/>
                <a:cs typeface="Arial" panose="020B0604020202020204" pitchFamily="34" charset="0"/>
              </a:rPr>
              <a:t>Registering at the “Osaka coronavirus tracking system” and using it effectively, etc.</a:t>
            </a:r>
            <a:r>
              <a:rPr lang="ja-JP" altLang="en-US" b="1" dirty="0">
                <a:latin typeface="+mn-ea"/>
              </a:rPr>
              <a:t>　</a:t>
            </a:r>
            <a:endParaRPr lang="en-US" altLang="ja-JP" b="1" dirty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36192621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/>
          <p:cNvSpPr txBox="1"/>
          <p:nvPr/>
        </p:nvSpPr>
        <p:spPr>
          <a:xfrm>
            <a:off x="399247" y="283336"/>
            <a:ext cx="6240703" cy="461665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72000">
              <a:spcBef>
                <a:spcPts val="600"/>
              </a:spcBef>
            </a:pPr>
            <a:r>
              <a:rPr lang="en-US" altLang="ja-JP" sz="2400" b="1" dirty="0"/>
              <a:t>Holding </a:t>
            </a:r>
            <a:r>
              <a:rPr lang="en-US" altLang="ja-JP" sz="2400" b="1" dirty="0" smtClean="0"/>
              <a:t>events  </a:t>
            </a:r>
            <a:r>
              <a:rPr lang="en-US" altLang="ja-JP" sz="1600" dirty="0">
                <a:latin typeface="Arial" panose="020B0604020202020204" pitchFamily="34" charset="0"/>
                <a:cs typeface="Arial" panose="020B0604020202020204" pitchFamily="34" charset="0"/>
              </a:rPr>
              <a:t>(Article24, Clause 9 of the Act</a:t>
            </a:r>
            <a:r>
              <a:rPr lang="ja-JP" altLang="en-US" sz="1600" dirty="0">
                <a:latin typeface="Arial" panose="020B0604020202020204" pitchFamily="34" charset="0"/>
                <a:cs typeface="Arial" panose="020B0604020202020204" pitchFamily="34" charset="0"/>
              </a:rPr>
              <a:t>）</a:t>
            </a:r>
            <a:endParaRPr lang="en-US" altLang="ja-JP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テキスト ボックス 2"/>
          <p:cNvSpPr txBox="1"/>
          <p:nvPr/>
        </p:nvSpPr>
        <p:spPr>
          <a:xfrm>
            <a:off x="399245" y="1101739"/>
            <a:ext cx="11697752" cy="400110"/>
          </a:xfrm>
          <a:prstGeom prst="rect">
            <a:avLst/>
          </a:prstGeom>
          <a:noFill/>
          <a:ln w="19050">
            <a:noFill/>
          </a:ln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altLang="ja-JP" sz="2000" u="sng" dirty="0">
                <a:latin typeface="Arial" panose="020B0604020202020204" pitchFamily="34" charset="0"/>
                <a:cs typeface="Arial" panose="020B0604020202020204" pitchFamily="34" charset="0"/>
              </a:rPr>
              <a:t>Organizers are requested to hold events at a reduced scale until the Declaration is </a:t>
            </a:r>
            <a:r>
              <a:rPr lang="en-US" altLang="ja-JP" sz="2000" u="sng" dirty="0" smtClean="0">
                <a:latin typeface="Arial" panose="020B0604020202020204" pitchFamily="34" charset="0"/>
                <a:cs typeface="Arial" panose="020B0604020202020204" pitchFamily="34" charset="0"/>
              </a:rPr>
              <a:t>lifted nationwide</a:t>
            </a:r>
            <a:r>
              <a:rPr lang="en-US" altLang="ja-JP" sz="2000" u="sng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kumimoji="1" lang="en-US" altLang="ja-JP" sz="2000" b="1" u="sng" dirty="0"/>
          </a:p>
        </p:txBody>
      </p:sp>
      <p:sp>
        <p:nvSpPr>
          <p:cNvPr id="2" name="テキスト ボックス 1"/>
          <p:cNvSpPr txBox="1"/>
          <p:nvPr/>
        </p:nvSpPr>
        <p:spPr>
          <a:xfrm>
            <a:off x="1126988" y="1755847"/>
            <a:ext cx="8393063" cy="147732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ja-JP" b="1" dirty="0"/>
              <a:t>【</a:t>
            </a:r>
            <a:r>
              <a:rPr lang="en-US" altLang="ja-JP" b="1" dirty="0">
                <a:latin typeface="Arial" panose="020B0604020202020204" pitchFamily="34" charset="0"/>
                <a:cs typeface="Arial" panose="020B0604020202020204" pitchFamily="34" charset="0"/>
              </a:rPr>
              <a:t>Cooperation request details</a:t>
            </a:r>
            <a:r>
              <a:rPr lang="en-US" altLang="ja-JP" b="1" dirty="0"/>
              <a:t>】</a:t>
            </a:r>
            <a:endParaRPr kumimoji="1" lang="en-US" altLang="ja-JP" dirty="0"/>
          </a:p>
          <a:p>
            <a:r>
              <a:rPr lang="ja-JP" altLang="en-US" dirty="0"/>
              <a:t>　</a:t>
            </a:r>
            <a:r>
              <a:rPr lang="ja-JP" altLang="en-US" dirty="0">
                <a:latin typeface="Arial" panose="020B0604020202020204" pitchFamily="34" charset="0"/>
                <a:cs typeface="Arial" panose="020B0604020202020204" pitchFamily="34" charset="0"/>
              </a:rPr>
              <a:t>○</a:t>
            </a:r>
            <a:r>
              <a:rPr lang="en-US" altLang="ja-JP" dirty="0">
                <a:latin typeface="Arial" panose="020B0604020202020204" pitchFamily="34" charset="0"/>
                <a:cs typeface="Arial" panose="020B0604020202020204" pitchFamily="34" charset="0"/>
              </a:rPr>
              <a:t>Scale of the event:</a:t>
            </a:r>
          </a:p>
          <a:p>
            <a:r>
              <a:rPr lang="ja-JP" altLang="en-US" dirty="0">
                <a:latin typeface="Arial" panose="020B0604020202020204" pitchFamily="34" charset="0"/>
                <a:cs typeface="Arial" panose="020B0604020202020204" pitchFamily="34" charset="0"/>
              </a:rPr>
              <a:t>　　・</a:t>
            </a:r>
            <a:r>
              <a:rPr lang="en-US" altLang="ja-JP" dirty="0">
                <a:latin typeface="Arial" panose="020B0604020202020204" pitchFamily="34" charset="0"/>
                <a:cs typeface="Arial" panose="020B0604020202020204" pitchFamily="34" charset="0"/>
              </a:rPr>
              <a:t>Indoor: 100 persons or less and limit the number of participants up to the </a:t>
            </a:r>
          </a:p>
          <a:p>
            <a:r>
              <a:rPr lang="en-US" altLang="ja-JP" dirty="0">
                <a:latin typeface="Arial" panose="020B0604020202020204" pitchFamily="34" charset="0"/>
                <a:cs typeface="Arial" panose="020B0604020202020204" pitchFamily="34" charset="0"/>
              </a:rPr>
              <a:t>           half of its capacity</a:t>
            </a:r>
          </a:p>
          <a:p>
            <a:r>
              <a:rPr lang="ja-JP" altLang="en-US" dirty="0">
                <a:latin typeface="Arial" panose="020B0604020202020204" pitchFamily="34" charset="0"/>
                <a:cs typeface="Arial" panose="020B0604020202020204" pitchFamily="34" charset="0"/>
              </a:rPr>
              <a:t>　　・</a:t>
            </a:r>
            <a:r>
              <a:rPr lang="en-US" altLang="ja-JP" dirty="0">
                <a:latin typeface="Arial" panose="020B0604020202020204" pitchFamily="34" charset="0"/>
                <a:cs typeface="Arial" panose="020B0604020202020204" pitchFamily="34" charset="0"/>
              </a:rPr>
              <a:t>Outdoor: 200</a:t>
            </a:r>
            <a:r>
              <a:rPr lang="ja-JP" alt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ja-JP" dirty="0">
                <a:latin typeface="Arial" panose="020B0604020202020204" pitchFamily="34" charset="0"/>
                <a:cs typeface="Arial" panose="020B0604020202020204" pitchFamily="34" charset="0"/>
              </a:rPr>
              <a:t>persons</a:t>
            </a:r>
            <a:r>
              <a:rPr lang="ja-JP" alt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ja-JP" dirty="0">
                <a:latin typeface="Arial" panose="020B0604020202020204" pitchFamily="34" charset="0"/>
                <a:cs typeface="Arial" panose="020B0604020202020204" pitchFamily="34" charset="0"/>
              </a:rPr>
              <a:t>or</a:t>
            </a:r>
            <a:r>
              <a:rPr lang="ja-JP" alt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ja-JP" dirty="0">
                <a:latin typeface="Arial" panose="020B0604020202020204" pitchFamily="34" charset="0"/>
                <a:cs typeface="Arial" panose="020B0604020202020204" pitchFamily="34" charset="0"/>
              </a:rPr>
              <a:t>less,</a:t>
            </a:r>
            <a:r>
              <a:rPr lang="ja-JP" alt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ja-JP" dirty="0">
                <a:latin typeface="Arial" panose="020B0604020202020204" pitchFamily="34" charset="0"/>
                <a:cs typeface="Arial" panose="020B0604020202020204" pitchFamily="34" charset="0"/>
              </a:rPr>
              <a:t>and</a:t>
            </a:r>
            <a:r>
              <a:rPr lang="ja-JP" alt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ja-JP" dirty="0">
                <a:latin typeface="Arial" panose="020B0604020202020204" pitchFamily="34" charset="0"/>
                <a:cs typeface="Arial" panose="020B0604020202020204" pitchFamily="34" charset="0"/>
              </a:rPr>
              <a:t>keep</a:t>
            </a:r>
            <a:r>
              <a:rPr lang="ja-JP" alt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ja-JP" dirty="0">
                <a:latin typeface="Arial" panose="020B0604020202020204" pitchFamily="34" charset="0"/>
                <a:cs typeface="Arial" panose="020B0604020202020204" pitchFamily="34" charset="0"/>
              </a:rPr>
              <a:t>enough</a:t>
            </a:r>
            <a:r>
              <a:rPr lang="ja-JP" alt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ja-JP" dirty="0">
                <a:latin typeface="Arial" panose="020B0604020202020204" pitchFamily="34" charset="0"/>
                <a:cs typeface="Arial" panose="020B0604020202020204" pitchFamily="34" charset="0"/>
              </a:rPr>
              <a:t>distance</a:t>
            </a:r>
            <a:r>
              <a:rPr lang="ja-JP" alt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ja-JP" dirty="0">
                <a:latin typeface="Arial" panose="020B0604020202020204" pitchFamily="34" charset="0"/>
                <a:cs typeface="Arial" panose="020B0604020202020204" pitchFamily="34" charset="0"/>
              </a:rPr>
              <a:t>between</a:t>
            </a:r>
            <a:r>
              <a:rPr lang="ja-JP" alt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ja-JP" dirty="0">
                <a:latin typeface="Arial" panose="020B0604020202020204" pitchFamily="34" charset="0"/>
                <a:cs typeface="Arial" panose="020B0604020202020204" pitchFamily="34" charset="0"/>
              </a:rPr>
              <a:t>people</a:t>
            </a: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>
          <a:xfrm>
            <a:off x="9353797" y="6307885"/>
            <a:ext cx="2743200" cy="365125"/>
          </a:xfrm>
        </p:spPr>
        <p:txBody>
          <a:bodyPr/>
          <a:lstStyle/>
          <a:p>
            <a:fld id="{38329C25-BD09-4AEE-90D6-E5269A43C3B5}" type="slidenum">
              <a:rPr kumimoji="1" lang="ja-JP" altLang="en-US" sz="1400" smtClean="0"/>
              <a:t>3</a:t>
            </a:fld>
            <a:endParaRPr kumimoji="1" lang="ja-JP" altLang="en-US" sz="1400" dirty="0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399245" y="4984446"/>
            <a:ext cx="11500833" cy="1323439"/>
          </a:xfrm>
          <a:prstGeom prst="rect">
            <a:avLst/>
          </a:prstGeom>
          <a:noFill/>
          <a:ln w="19050">
            <a:noFill/>
          </a:ln>
        </p:spPr>
        <p:txBody>
          <a:bodyPr wrap="square" rtlCol="0">
            <a:spAutoFit/>
          </a:bodyPr>
          <a:lstStyle/>
          <a:p>
            <a:r>
              <a:rPr lang="en-US" altLang="ja-JP" sz="2000" dirty="0">
                <a:latin typeface="Arial" panose="020B0604020202020204" pitchFamily="34" charset="0"/>
                <a:cs typeface="Arial" panose="020B0604020202020204" pitchFamily="34" charset="0"/>
              </a:rPr>
              <a:t>※When holding events, introduction of the Osaka coronavirus tracking system is requested in order </a:t>
            </a:r>
            <a:endParaRPr lang="en-US" altLang="ja-JP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altLang="ja-JP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ja-JP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  to </a:t>
            </a:r>
            <a:r>
              <a:rPr lang="en-US" altLang="ja-JP" sz="2000" dirty="0">
                <a:latin typeface="Arial" panose="020B0604020202020204" pitchFamily="34" charset="0"/>
                <a:cs typeface="Arial" panose="020B0604020202020204" pitchFamily="34" charset="0"/>
              </a:rPr>
              <a:t>prepare for the occurrence of infections.</a:t>
            </a:r>
          </a:p>
          <a:p>
            <a:r>
              <a:rPr lang="en-US" altLang="ja-JP" sz="2000" dirty="0">
                <a:latin typeface="Arial" panose="020B0604020202020204" pitchFamily="34" charset="0"/>
                <a:cs typeface="Arial" panose="020B0604020202020204" pitchFamily="34" charset="0"/>
              </a:rPr>
              <a:t>※It is being considered to request to refrain from holding events if appropriate infection prevention </a:t>
            </a:r>
            <a:endParaRPr lang="en-US" altLang="ja-JP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altLang="ja-JP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ja-JP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  measures </a:t>
            </a:r>
            <a:r>
              <a:rPr lang="en-US" altLang="ja-JP" sz="2000" dirty="0">
                <a:latin typeface="Arial" panose="020B0604020202020204" pitchFamily="34" charset="0"/>
                <a:cs typeface="Arial" panose="020B0604020202020204" pitchFamily="34" charset="0"/>
              </a:rPr>
              <a:t>or risk countermeasures are NOT taken or prepared. </a:t>
            </a:r>
            <a:endParaRPr kumimoji="1" lang="ja-JP" altLang="en-US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テキスト ボックス 8"/>
          <p:cNvSpPr txBox="1"/>
          <p:nvPr/>
        </p:nvSpPr>
        <p:spPr>
          <a:xfrm>
            <a:off x="469329" y="3614841"/>
            <a:ext cx="11500833" cy="707886"/>
          </a:xfrm>
          <a:prstGeom prst="rect">
            <a:avLst/>
          </a:prstGeom>
          <a:noFill/>
          <a:ln w="19050">
            <a:noFill/>
          </a:ln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altLang="ja-JP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After </a:t>
            </a:r>
            <a:r>
              <a:rPr lang="en-US" altLang="ja-JP" sz="2000" dirty="0">
                <a:latin typeface="Arial" panose="020B0604020202020204" pitchFamily="34" charset="0"/>
                <a:cs typeface="Arial" panose="020B0604020202020204" pitchFamily="34" charset="0"/>
              </a:rPr>
              <a:t>lifting of nationwide Declaration, organizers are to be requested to refrain from holding large and nationwide scale events if risk countermeasures are NOT taken. </a:t>
            </a:r>
            <a:endParaRPr kumimoji="1" lang="en-US" altLang="ja-JP" sz="2000" b="1" u="sng" dirty="0"/>
          </a:p>
        </p:txBody>
      </p:sp>
    </p:spTree>
    <p:extLst>
      <p:ext uri="{BB962C8B-B14F-4D97-AF65-F5344CB8AC3E}">
        <p14:creationId xmlns:p14="http://schemas.microsoft.com/office/powerpoint/2010/main" val="39009061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/>
          <p:cNvSpPr/>
          <p:nvPr/>
        </p:nvSpPr>
        <p:spPr>
          <a:xfrm>
            <a:off x="565294" y="979140"/>
            <a:ext cx="11460658" cy="5695976"/>
          </a:xfrm>
          <a:prstGeom prst="rect">
            <a:avLst/>
          </a:prstGeom>
          <a:ln w="19050">
            <a:solidFill>
              <a:schemeClr val="tx1"/>
            </a:solidFill>
          </a:ln>
        </p:spPr>
        <p:txBody>
          <a:bodyPr wrap="square">
            <a:noAutofit/>
          </a:bodyPr>
          <a:lstStyle/>
          <a:p>
            <a:pPr>
              <a:lnSpc>
                <a:spcPts val="2300"/>
              </a:lnSpc>
            </a:pPr>
            <a:r>
              <a:rPr lang="en-US" altLang="ja-JP" b="1" dirty="0"/>
              <a:t>【</a:t>
            </a:r>
            <a:r>
              <a:rPr lang="en-US" altLang="ja-JP" b="1" dirty="0">
                <a:latin typeface="Arial" panose="020B0604020202020204" pitchFamily="34" charset="0"/>
                <a:cs typeface="Arial" panose="020B0604020202020204" pitchFamily="34" charset="0"/>
              </a:rPr>
              <a:t>Details</a:t>
            </a:r>
            <a:r>
              <a:rPr lang="en-US" altLang="ja-JP" b="1" dirty="0"/>
              <a:t>】</a:t>
            </a:r>
            <a:r>
              <a:rPr lang="ja-JP" altLang="en-US" dirty="0"/>
              <a:t>　　</a:t>
            </a:r>
            <a:endParaRPr lang="en-US" altLang="ja-JP" dirty="0"/>
          </a:p>
          <a:p>
            <a:pPr>
              <a:lnSpc>
                <a:spcPts val="3000"/>
              </a:lnSpc>
            </a:pPr>
            <a:r>
              <a:rPr lang="ja-JP" alt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     １</a:t>
            </a:r>
            <a:r>
              <a:rPr lang="en-US" altLang="ja-JP" sz="16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altLang="ja-JP" sz="1600" b="1" u="sng" dirty="0">
                <a:latin typeface="Arial" panose="020B0604020202020204" pitchFamily="34" charset="0"/>
                <a:cs typeface="Arial" panose="020B0604020202020204" pitchFamily="34" charset="0"/>
              </a:rPr>
              <a:t>Facilities NOT requested to close </a:t>
            </a:r>
            <a:r>
              <a:rPr lang="en-US" altLang="ja-JP" sz="1600" b="1" dirty="0">
                <a:latin typeface="Arial" panose="020B0604020202020204" pitchFamily="34" charset="0"/>
                <a:cs typeface="Arial" panose="020B0604020202020204" pitchFamily="34" charset="0"/>
              </a:rPr>
              <a:t>【Facilities essential for social lives, social welfare facilities, etc.】 </a:t>
            </a:r>
            <a:r>
              <a:rPr lang="ja-JP" altLang="en-US" sz="1600" dirty="0">
                <a:latin typeface="Arial" panose="020B0604020202020204" pitchFamily="34" charset="0"/>
                <a:cs typeface="Arial" panose="020B0604020202020204" pitchFamily="34" charset="0"/>
              </a:rPr>
              <a:t>　　　  </a:t>
            </a:r>
            <a:endParaRPr lang="en-US" altLang="ja-JP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ts val="2200"/>
              </a:lnSpc>
            </a:pPr>
            <a:r>
              <a:rPr lang="en-US" altLang="ja-JP" sz="1600" dirty="0">
                <a:latin typeface="Arial" panose="020B0604020202020204" pitchFamily="34" charset="0"/>
                <a:cs typeface="Arial" panose="020B0604020202020204" pitchFamily="34" charset="0"/>
              </a:rPr>
              <a:t>            </a:t>
            </a:r>
            <a:r>
              <a:rPr lang="en-US" altLang="ja-JP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ja-JP" alt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⇒</a:t>
            </a:r>
            <a:r>
              <a:rPr lang="en-US" altLang="ja-JP" sz="1600" dirty="0">
                <a:latin typeface="Arial" panose="020B0604020202020204" pitchFamily="34" charset="0"/>
                <a:cs typeface="Arial" panose="020B0604020202020204" pitchFamily="34" charset="0"/>
              </a:rPr>
              <a:t>Requested to take appropriate infection prevention measures </a:t>
            </a:r>
            <a:r>
              <a:rPr lang="ja-JP" altLang="en-US" sz="1600" b="1" dirty="0">
                <a:solidFill>
                  <a:srgbClr val="FF0000"/>
                </a:solidFill>
              </a:rPr>
              <a:t>　</a:t>
            </a:r>
            <a:endParaRPr lang="en-US" altLang="ja-JP" sz="1600" b="1" dirty="0" smtClean="0">
              <a:solidFill>
                <a:srgbClr val="FF0000"/>
              </a:solidFill>
            </a:endParaRPr>
          </a:p>
          <a:p>
            <a:pPr>
              <a:lnSpc>
                <a:spcPts val="2200"/>
              </a:lnSpc>
            </a:pPr>
            <a:r>
              <a:rPr lang="en-US" altLang="ja-JP" sz="1600" dirty="0">
                <a:solidFill>
                  <a:srgbClr val="FF0000"/>
                </a:solidFill>
              </a:rPr>
              <a:t> </a:t>
            </a:r>
            <a:r>
              <a:rPr lang="en-US" altLang="ja-JP" sz="1600" dirty="0" smtClean="0">
                <a:solidFill>
                  <a:srgbClr val="FF0000"/>
                </a:solidFill>
              </a:rPr>
              <a:t>                 </a:t>
            </a:r>
            <a:r>
              <a:rPr lang="en-US" altLang="ja-JP" sz="1600" u="sng" dirty="0" smtClean="0"/>
              <a:t>Lift </a:t>
            </a:r>
            <a:r>
              <a:rPr lang="en-US" altLang="ja-JP" sz="1600" u="sng" dirty="0"/>
              <a:t>the business hour restriction request to meal service </a:t>
            </a:r>
            <a:r>
              <a:rPr lang="en-US" altLang="ja-JP" sz="1600" u="sng" dirty="0" smtClean="0"/>
              <a:t>facilities</a:t>
            </a:r>
            <a:endParaRPr lang="en-US" altLang="ja-JP" sz="1600" u="sng" dirty="0"/>
          </a:p>
          <a:p>
            <a:pPr>
              <a:lnSpc>
                <a:spcPts val="3000"/>
              </a:lnSpc>
            </a:pPr>
            <a:r>
              <a:rPr lang="ja-JP" alt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ja-JP" altLang="en-US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ja-JP" alt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２　</a:t>
            </a:r>
            <a:r>
              <a:rPr lang="en-US" altLang="ja-JP" sz="1600" b="1" u="sng" dirty="0">
                <a:latin typeface="Arial" panose="020B0604020202020204" pitchFamily="34" charset="0"/>
                <a:cs typeface="Arial" panose="020B0604020202020204" pitchFamily="34" charset="0"/>
              </a:rPr>
              <a:t>Facilities requested to close based on the Act </a:t>
            </a:r>
          </a:p>
          <a:p>
            <a:pPr>
              <a:lnSpc>
                <a:spcPts val="2300"/>
              </a:lnSpc>
            </a:pPr>
            <a:r>
              <a:rPr lang="ja-JP" altLang="en-US" sz="1600" b="1" dirty="0"/>
              <a:t>　　　</a:t>
            </a:r>
            <a:r>
              <a:rPr lang="ja-JP" alt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ja-JP" altLang="en-US" sz="1600" dirty="0">
                <a:latin typeface="Arial" panose="020B0604020202020204" pitchFamily="34" charset="0"/>
                <a:cs typeface="Arial" panose="020B0604020202020204" pitchFamily="34" charset="0"/>
              </a:rPr>
              <a:t>・</a:t>
            </a:r>
            <a:r>
              <a:rPr lang="en-US" altLang="ja-JP" sz="1600" u="sng" dirty="0">
                <a:latin typeface="Arial" panose="020B0604020202020204" pitchFamily="34" charset="0"/>
                <a:cs typeface="Arial" panose="020B0604020202020204" pitchFamily="34" charset="0"/>
              </a:rPr>
              <a:t>Facilities where clusters occurred nationally </a:t>
            </a:r>
            <a:endParaRPr lang="en-US" altLang="ja-JP" sz="1600" u="sng" dirty="0"/>
          </a:p>
          <a:p>
            <a:pPr>
              <a:lnSpc>
                <a:spcPts val="2300"/>
              </a:lnSpc>
            </a:pPr>
            <a:r>
              <a:rPr lang="ja-JP" altLang="en-US" sz="1600" dirty="0">
                <a:latin typeface="Arial" panose="020B0604020202020204" pitchFamily="34" charset="0"/>
                <a:cs typeface="Arial" panose="020B0604020202020204" pitchFamily="34" charset="0"/>
              </a:rPr>
              <a:t>　　 </a:t>
            </a:r>
            <a:r>
              <a:rPr lang="ja-JP" alt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      ⇒</a:t>
            </a:r>
            <a:r>
              <a:rPr lang="en-US" altLang="ja-JP" sz="1600" dirty="0">
                <a:latin typeface="Arial" panose="020B0604020202020204" pitchFamily="34" charset="0"/>
                <a:cs typeface="Arial" panose="020B0604020202020204" pitchFamily="34" charset="0"/>
              </a:rPr>
              <a:t>Facility use restrictions request</a:t>
            </a:r>
            <a:r>
              <a:rPr lang="ja-JP" altLang="en-US" sz="1600" dirty="0">
                <a:latin typeface="Arial" panose="020B0604020202020204" pitchFamily="34" charset="0"/>
                <a:cs typeface="Arial" panose="020B0604020202020204" pitchFamily="34" charset="0"/>
              </a:rPr>
              <a:t>（</a:t>
            </a:r>
            <a:r>
              <a:rPr lang="en-US" altLang="ja-JP" sz="1600" dirty="0">
                <a:latin typeface="Arial" panose="020B0604020202020204" pitchFamily="34" charset="0"/>
                <a:cs typeface="Arial" panose="020B0604020202020204" pitchFamily="34" charset="0"/>
              </a:rPr>
              <a:t>Article 24, Clause 9 of the Act </a:t>
            </a:r>
            <a:r>
              <a:rPr lang="ja-JP" alt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）</a:t>
            </a:r>
            <a:endParaRPr lang="en-US" altLang="ja-JP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ts val="3000"/>
              </a:lnSpc>
            </a:pPr>
            <a:r>
              <a:rPr lang="ja-JP" altLang="en-US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   ３．</a:t>
            </a:r>
            <a:r>
              <a:rPr lang="en-US" altLang="ja-JP" sz="16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Facilities to be asked cooperation not based on the Act</a:t>
            </a:r>
            <a:endParaRPr lang="en-US" altLang="ja-JP" sz="1600" b="1" u="sng" dirty="0" smtClean="0"/>
          </a:p>
          <a:p>
            <a:r>
              <a:rPr lang="ja-JP" altLang="en-US" sz="1600" b="1" dirty="0"/>
              <a:t>　</a:t>
            </a:r>
            <a:r>
              <a:rPr lang="ja-JP" altLang="en-US" sz="1600" b="1" dirty="0" smtClean="0"/>
              <a:t>    </a:t>
            </a:r>
            <a:r>
              <a:rPr lang="en-US" altLang="ja-JP" sz="1600" b="1" dirty="0" smtClean="0"/>
              <a:t>(</a:t>
            </a:r>
            <a:r>
              <a:rPr lang="ja-JP" altLang="en-US" sz="1600" b="1" dirty="0" smtClean="0"/>
              <a:t>１</a:t>
            </a:r>
            <a:r>
              <a:rPr lang="en-US" altLang="ja-JP" sz="1600" b="1" dirty="0" smtClean="0"/>
              <a:t>)</a:t>
            </a:r>
            <a:r>
              <a:rPr lang="en-US" altLang="ja-JP" sz="16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Facilities </a:t>
            </a:r>
            <a:r>
              <a:rPr lang="en-US" altLang="ja-JP" sz="1600" b="1" u="sng" dirty="0">
                <a:latin typeface="Arial" panose="020B0604020202020204" pitchFamily="34" charset="0"/>
                <a:cs typeface="Arial" panose="020B0604020202020204" pitchFamily="34" charset="0"/>
              </a:rPr>
              <a:t>to which the closure request is to be lifted on May 23</a:t>
            </a:r>
          </a:p>
          <a:p>
            <a:r>
              <a:rPr lang="ja-JP" altLang="en-US" sz="1600" b="1" dirty="0"/>
              <a:t>　　　</a:t>
            </a:r>
            <a:r>
              <a:rPr lang="ja-JP" altLang="en-US" sz="1600" dirty="0" smtClean="0"/>
              <a:t>・</a:t>
            </a:r>
            <a:r>
              <a:rPr lang="en-US" altLang="ja-JP" sz="1600" u="sng" dirty="0" smtClean="0">
                <a:latin typeface="Arial" panose="020B0604020202020204" pitchFamily="34" charset="0"/>
                <a:cs typeface="Arial" panose="020B0604020202020204" pitchFamily="34" charset="0"/>
              </a:rPr>
              <a:t>Facilities </a:t>
            </a:r>
            <a:r>
              <a:rPr lang="en-US" altLang="ja-JP" sz="1600" u="sng" dirty="0">
                <a:latin typeface="Arial" panose="020B0604020202020204" pitchFamily="34" charset="0"/>
                <a:cs typeface="Arial" panose="020B0604020202020204" pitchFamily="34" charset="0"/>
              </a:rPr>
              <a:t>that are similar to those where clusters occurred nationally</a:t>
            </a:r>
            <a:endParaRPr lang="en-US" altLang="ja-JP" sz="1600" u="sng" dirty="0"/>
          </a:p>
          <a:p>
            <a:r>
              <a:rPr lang="ja-JP" altLang="en-US" sz="1600" dirty="0"/>
              <a:t> 　　　　</a:t>
            </a:r>
            <a:r>
              <a:rPr lang="en-US" altLang="ja-JP" sz="1600" dirty="0">
                <a:latin typeface="Arial" panose="020B0604020202020204" pitchFamily="34" charset="0"/>
                <a:cs typeface="Arial" panose="020B0604020202020204" pitchFamily="34" charset="0"/>
              </a:rPr>
              <a:t>Closure request is to be lifted on the premise that they comply with the guidelines made by industry groups, etc.</a:t>
            </a:r>
          </a:p>
          <a:p>
            <a:r>
              <a:rPr lang="en-US" altLang="ja-JP" sz="1600" dirty="0">
                <a:latin typeface="Arial" panose="020B0604020202020204" pitchFamily="34" charset="0"/>
                <a:cs typeface="Arial" panose="020B0604020202020204" pitchFamily="34" charset="0"/>
              </a:rPr>
              <a:t>            </a:t>
            </a:r>
            <a:r>
              <a:rPr lang="en-US" altLang="ja-JP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en-US" altLang="ja-JP" sz="1600" dirty="0">
                <a:latin typeface="Arial" panose="020B0604020202020204" pitchFamily="34" charset="0"/>
                <a:cs typeface="Arial" panose="020B0604020202020204" pitchFamily="34" charset="0"/>
              </a:rPr>
              <a:t>based on the authorities’ knowledge. </a:t>
            </a:r>
          </a:p>
          <a:p>
            <a:r>
              <a:rPr lang="ja-JP" altLang="en-US" sz="1600" dirty="0"/>
              <a:t>　　　・</a:t>
            </a:r>
            <a:r>
              <a:rPr lang="en-US" altLang="ja-JP" sz="1600" u="sng" dirty="0">
                <a:latin typeface="Arial" panose="020B0604020202020204" pitchFamily="34" charset="0"/>
                <a:cs typeface="Arial" panose="020B0604020202020204" pitchFamily="34" charset="0"/>
              </a:rPr>
              <a:t>Among the facility categories where clusters occurred nationally, large-scale ones, meeting/exhibition halls, and</a:t>
            </a:r>
          </a:p>
          <a:p>
            <a:r>
              <a:rPr lang="en-US" altLang="ja-JP" sz="1600" dirty="0">
                <a:latin typeface="Arial" panose="020B0604020202020204" pitchFamily="34" charset="0"/>
                <a:cs typeface="Arial" panose="020B0604020202020204" pitchFamily="34" charset="0"/>
              </a:rPr>
              <a:t>              </a:t>
            </a:r>
            <a:r>
              <a:rPr lang="en-US" altLang="ja-JP" sz="1600" u="sng" dirty="0">
                <a:latin typeface="Arial" panose="020B0604020202020204" pitchFamily="34" charset="0"/>
                <a:cs typeface="Arial" panose="020B0604020202020204" pitchFamily="34" charset="0"/>
              </a:rPr>
              <a:t>education facilities</a:t>
            </a:r>
            <a:endParaRPr lang="ja-JP" altLang="en-US" sz="1600" u="sng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ja-JP" altLang="en-US" sz="1600" dirty="0"/>
              <a:t>　　　 　</a:t>
            </a:r>
            <a:r>
              <a:rPr lang="en-US" altLang="ja-JP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Comply </a:t>
            </a:r>
            <a:r>
              <a:rPr lang="en-US" altLang="ja-JP" sz="1600" dirty="0">
                <a:latin typeface="Arial" panose="020B0604020202020204" pitchFamily="34" charset="0"/>
                <a:cs typeface="Arial" panose="020B0604020202020204" pitchFamily="34" charset="0"/>
              </a:rPr>
              <a:t>with the guidelines made by industry groups, etc. based on the authorities’ knowledge and take thorough</a:t>
            </a:r>
          </a:p>
          <a:p>
            <a:r>
              <a:rPr lang="en-US" altLang="ja-JP" sz="1600" dirty="0">
                <a:latin typeface="Arial" panose="020B0604020202020204" pitchFamily="34" charset="0"/>
                <a:cs typeface="Arial" panose="020B0604020202020204" pitchFamily="34" charset="0"/>
              </a:rPr>
              <a:t>               infection prevention measures</a:t>
            </a:r>
          </a:p>
          <a:p>
            <a:r>
              <a:rPr lang="ja-JP" altLang="en-US" sz="1600" dirty="0"/>
              <a:t>　　　　⇒</a:t>
            </a:r>
            <a:r>
              <a:rPr lang="en-US" altLang="ja-JP" sz="1600" kern="100" dirty="0">
                <a:latin typeface="Arial" panose="020B0604020202020204" pitchFamily="34" charset="0"/>
                <a:cs typeface="Arial" panose="020B0604020202020204" pitchFamily="34" charset="0"/>
              </a:rPr>
              <a:t>Facilities used by many and unspecified people are requested to introduce Osaka coronavirus tracking system.</a:t>
            </a:r>
          </a:p>
          <a:p>
            <a:pPr>
              <a:lnSpc>
                <a:spcPts val="2500"/>
              </a:lnSpc>
            </a:pPr>
            <a:r>
              <a:rPr lang="ja-JP" altLang="en-US" sz="1600" b="1" dirty="0"/>
              <a:t>　 </a:t>
            </a:r>
            <a:r>
              <a:rPr lang="ja-JP" altLang="en-US" sz="1600" b="1" dirty="0" smtClean="0"/>
              <a:t>    </a:t>
            </a:r>
            <a:r>
              <a:rPr lang="en-US" altLang="ja-JP" sz="1600" b="1" dirty="0" smtClean="0"/>
              <a:t>(</a:t>
            </a:r>
            <a:r>
              <a:rPr lang="ja-JP" altLang="en-US" sz="1600" b="1" dirty="0"/>
              <a:t>２</a:t>
            </a:r>
            <a:r>
              <a:rPr lang="en-US" altLang="ja-JP" sz="1600" b="1" dirty="0"/>
              <a:t>)</a:t>
            </a:r>
            <a:r>
              <a:rPr lang="en-US" altLang="ja-JP" sz="1600" b="1" u="sng" dirty="0">
                <a:latin typeface="Arial" panose="020B0604020202020204" pitchFamily="34" charset="0"/>
                <a:cs typeface="Arial" panose="020B0604020202020204" pitchFamily="34" charset="0"/>
              </a:rPr>
              <a:t>Facilities to which the closure request has been lifted since </a:t>
            </a:r>
            <a:r>
              <a:rPr lang="en-US" altLang="ja-JP" sz="16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May16</a:t>
            </a:r>
            <a:endParaRPr lang="en-US" altLang="ja-JP" sz="1600" b="1" u="sng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altLang="ja-JP" sz="1600" b="1" dirty="0"/>
              <a:t>      </a:t>
            </a:r>
            <a:r>
              <a:rPr lang="en-US" altLang="ja-JP" sz="1600" b="1" dirty="0" smtClean="0"/>
              <a:t>        </a:t>
            </a:r>
            <a:r>
              <a:rPr lang="ja-JP" altLang="en-US" sz="1400" dirty="0"/>
              <a:t>⇒</a:t>
            </a:r>
            <a:r>
              <a:rPr lang="en-US" altLang="ja-JP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ja-JP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Comply </a:t>
            </a:r>
            <a:r>
              <a:rPr lang="en-US" altLang="ja-JP" sz="1400" dirty="0">
                <a:latin typeface="Arial" panose="020B0604020202020204" pitchFamily="34" charset="0"/>
                <a:cs typeface="Arial" panose="020B0604020202020204" pitchFamily="34" charset="0"/>
              </a:rPr>
              <a:t>with the guidelines according to the business type and take thorough infection prevention measures</a:t>
            </a:r>
            <a:endParaRPr lang="en-US" altLang="ja-JP" sz="1400" dirty="0"/>
          </a:p>
          <a:p>
            <a:r>
              <a:rPr lang="en-US" altLang="ja-JP" sz="1400" dirty="0"/>
              <a:t>        </a:t>
            </a:r>
            <a:r>
              <a:rPr lang="en-US" altLang="ja-JP" sz="1400" dirty="0" smtClean="0"/>
              <a:t>        </a:t>
            </a:r>
            <a:r>
              <a:rPr lang="ja-JP" altLang="en-US" sz="1400" dirty="0"/>
              <a:t>⇒</a:t>
            </a:r>
            <a:r>
              <a:rPr lang="en-US" altLang="ja-JP" sz="1400" kern="100" dirty="0">
                <a:latin typeface="Arial" panose="020B0604020202020204" pitchFamily="34" charset="0"/>
                <a:cs typeface="Arial" panose="020B0604020202020204" pitchFamily="34" charset="0"/>
              </a:rPr>
              <a:t> Facilities used by many and unspecified people are requested to introduce Osaka coronavirus tracking system</a:t>
            </a:r>
            <a:endParaRPr lang="en-US" altLang="ja-JP" sz="1400" u="sng" dirty="0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399247" y="43500"/>
            <a:ext cx="4377469" cy="461665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2400" b="1" dirty="0">
                <a:latin typeface="Arial" panose="020B0604020202020204" pitchFamily="34" charset="0"/>
                <a:cs typeface="Arial" panose="020B0604020202020204" pitchFamily="34" charset="0"/>
              </a:rPr>
              <a:t>Facility use restriction</a:t>
            </a:r>
            <a:r>
              <a:rPr lang="ja-JP" alt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　　　　</a:t>
            </a:r>
            <a:endParaRPr kumimoji="1" lang="ja-JP" altLang="en-US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スライド番号プレースホルダー 1"/>
          <p:cNvSpPr>
            <a:spLocks noGrp="1"/>
          </p:cNvSpPr>
          <p:nvPr>
            <p:ph type="sldNum" sz="quarter" idx="12"/>
          </p:nvPr>
        </p:nvSpPr>
        <p:spPr>
          <a:xfrm>
            <a:off x="10986868" y="6309991"/>
            <a:ext cx="1205132" cy="365125"/>
          </a:xfrm>
        </p:spPr>
        <p:txBody>
          <a:bodyPr/>
          <a:lstStyle/>
          <a:p>
            <a:fld id="{38329C25-BD09-4AEE-90D6-E5269A43C3B5}" type="slidenum">
              <a:rPr kumimoji="1" lang="ja-JP" altLang="en-US" sz="1400" smtClean="0"/>
              <a:t>4</a:t>
            </a:fld>
            <a:endParaRPr kumimoji="1" lang="ja-JP" altLang="en-US" sz="1400" dirty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399246" y="519808"/>
            <a:ext cx="11792754" cy="646331"/>
          </a:xfrm>
          <a:prstGeom prst="rect">
            <a:avLst/>
          </a:prstGeom>
          <a:noFill/>
          <a:ln w="19050">
            <a:noFill/>
          </a:ln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altLang="ja-JP" sz="2000" b="1" u="sng" dirty="0">
                <a:latin typeface="Arial" panose="020B0604020202020204" pitchFamily="34" charset="0"/>
                <a:cs typeface="Arial" panose="020B0604020202020204" pitchFamily="34" charset="0"/>
              </a:rPr>
              <a:t>The following is requested to managers of facilities used by many people </a:t>
            </a:r>
            <a:endParaRPr lang="en-US" altLang="ja-JP" sz="1600" b="1" u="sng" dirty="0"/>
          </a:p>
          <a:p>
            <a:pPr marL="285750" indent="-285750">
              <a:buFont typeface="Wingdings" panose="05000000000000000000" pitchFamily="2" charset="2"/>
              <a:buChar char="Ø"/>
            </a:pPr>
            <a:endParaRPr kumimoji="1" lang="ja-JP" altLang="en-US" sz="1600" dirty="0"/>
          </a:p>
        </p:txBody>
      </p:sp>
    </p:spTree>
    <p:extLst>
      <p:ext uri="{BB962C8B-B14F-4D97-AF65-F5344CB8AC3E}">
        <p14:creationId xmlns:p14="http://schemas.microsoft.com/office/powerpoint/2010/main" val="9365016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テキスト ボックス 19"/>
          <p:cNvSpPr txBox="1"/>
          <p:nvPr/>
        </p:nvSpPr>
        <p:spPr>
          <a:xfrm>
            <a:off x="120465" y="75878"/>
            <a:ext cx="5276726" cy="461665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ja-JP" altLang="en-US" sz="2400" b="1" dirty="0"/>
              <a:t>　　  </a:t>
            </a:r>
            <a:r>
              <a:rPr lang="en-US" altLang="ja-JP" sz="2400" b="1" dirty="0"/>
              <a:t>Details of the measures</a:t>
            </a:r>
            <a:endParaRPr lang="ja-JP" altLang="en-US" sz="2400" b="1" dirty="0"/>
          </a:p>
        </p:txBody>
      </p:sp>
      <p:graphicFrame>
        <p:nvGraphicFramePr>
          <p:cNvPr id="21" name="表 2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85070998"/>
              </p:ext>
            </p:extLst>
          </p:nvPr>
        </p:nvGraphicFramePr>
        <p:xfrm>
          <a:off x="144780" y="1139092"/>
          <a:ext cx="11931991" cy="38661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73731">
                  <a:extLst>
                    <a:ext uri="{9D8B030D-6E8A-4147-A177-3AD203B41FA5}">
                      <a16:colId xmlns:a16="http://schemas.microsoft.com/office/drawing/2014/main" val="3642093723"/>
                    </a:ext>
                  </a:extLst>
                </a:gridCol>
                <a:gridCol w="9558260">
                  <a:extLst>
                    <a:ext uri="{9D8B030D-6E8A-4147-A177-3AD203B41FA5}">
                      <a16:colId xmlns:a16="http://schemas.microsoft.com/office/drawing/2014/main" val="942760574"/>
                    </a:ext>
                  </a:extLst>
                </a:gridCol>
              </a:tblGrid>
              <a:tr h="326966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Categories</a:t>
                      </a:r>
                      <a:endParaRPr kumimoji="1" lang="ja-JP" altLang="en-US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Facilities</a:t>
                      </a:r>
                      <a:endParaRPr kumimoji="1" lang="ja-JP" altLang="en-US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32154771"/>
                  </a:ext>
                </a:extLst>
              </a:tr>
              <a:tr h="31122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Medical</a:t>
                      </a:r>
                      <a:r>
                        <a:rPr kumimoji="1" lang="en-US" altLang="ja-JP" sz="140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institutions</a:t>
                      </a:r>
                      <a:endParaRPr kumimoji="1" lang="ja-JP" alt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hospitals,</a:t>
                      </a:r>
                      <a:r>
                        <a:rPr kumimoji="1" lang="en-US" altLang="ja-JP" sz="140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clinics, pharmacies, etc.</a:t>
                      </a:r>
                      <a:endParaRPr kumimoji="1" lang="ja-JP" alt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33382844"/>
                  </a:ext>
                </a:extLst>
              </a:tr>
              <a:tr h="505311">
                <a:tc>
                  <a:txBody>
                    <a:bodyPr/>
                    <a:lstStyle/>
                    <a:p>
                      <a:r>
                        <a:rPr kumimoji="1" lang="en-US" altLang="ja-JP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Daily necessities</a:t>
                      </a:r>
                      <a:r>
                        <a:rPr kumimoji="1" lang="en-US" altLang="ja-JP" sz="140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stores</a:t>
                      </a:r>
                      <a:endParaRPr kumimoji="1" lang="ja-JP" alt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wholesale markets, grocery stores/corners, daily necessities corners at department stores and supermarkets, convenience stores, etc.</a:t>
                      </a:r>
                      <a:endParaRPr kumimoji="1" lang="ja-JP" altLang="en-US" sz="1400" u="sng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88740317"/>
                  </a:ext>
                </a:extLst>
              </a:tr>
              <a:tr h="71338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Meal service facilities</a:t>
                      </a:r>
                      <a:endParaRPr kumimoji="1" lang="ja-JP" altLang="en-US" sz="1400" b="0" u="none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400" u="none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Restaurants (including pubs), restaurants with amusement services, cafés, etc. (including delivery/take-out services)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400" b="0" u="none" dirty="0" smtClean="0"/>
                        <a:t>※</a:t>
                      </a:r>
                      <a:r>
                        <a:rPr kumimoji="1" lang="en-US" altLang="ja-JP" sz="1400" b="0" u="sng" kern="1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Business hour </a:t>
                      </a:r>
                      <a:r>
                        <a:rPr kumimoji="1" lang="en-US" altLang="ja-JP" sz="1400" b="0" u="sng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restriction </a:t>
                      </a:r>
                      <a:r>
                        <a:rPr kumimoji="1" lang="en-US" altLang="ja-JP" sz="1400" b="0" u="sng" kern="1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request is lifted</a:t>
                      </a:r>
                      <a:endParaRPr kumimoji="1" lang="en-US" altLang="ja-JP" sz="1400" b="0" u="sng" kern="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400" b="0" u="none" dirty="0">
                          <a:solidFill>
                            <a:schemeClr val="tx1"/>
                          </a:solidFill>
                        </a:rPr>
                        <a:t>   </a:t>
                      </a:r>
                      <a:r>
                        <a:rPr kumimoji="1" lang="en-US" altLang="ja-JP" sz="1400" b="0" u="sng" kern="1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Introduction of </a:t>
                      </a:r>
                      <a:r>
                        <a:rPr lang="en-US" altLang="ja-JP" sz="1400" b="0" u="sng" kern="100" dirty="0" smtClean="0"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Osaka </a:t>
                      </a:r>
                      <a:r>
                        <a:rPr lang="en-US" altLang="ja-JP" sz="1400" b="0" u="sng" kern="100" dirty="0"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coronavirus tracking </a:t>
                      </a:r>
                      <a:r>
                        <a:rPr lang="en-US" altLang="ja-JP" sz="1400" b="0" u="sng" kern="100" dirty="0" smtClean="0"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system is requested</a:t>
                      </a:r>
                      <a:endParaRPr kumimoji="1" lang="ja-JP" altLang="en-US" sz="1400" b="0" u="sng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8469798"/>
                  </a:ext>
                </a:extLst>
              </a:tr>
              <a:tr h="31122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Housing, lodging facilities</a:t>
                      </a:r>
                      <a:endParaRPr kumimoji="1" lang="ja-JP" alt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40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hotels and inns, apartment houses, boarding houses, etc.</a:t>
                      </a:r>
                      <a:endParaRPr kumimoji="1" lang="ja-JP" alt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53601600"/>
                  </a:ext>
                </a:extLst>
              </a:tr>
              <a:tr h="31122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Transportation</a:t>
                      </a:r>
                      <a:endParaRPr kumimoji="1" lang="ja-JP" alt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buses,</a:t>
                      </a:r>
                      <a:r>
                        <a:rPr kumimoji="1" lang="en-US" altLang="ja-JP" sz="140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taxies, rent-a-cars, </a:t>
                      </a:r>
                      <a:r>
                        <a:rPr kumimoji="1" lang="en-US" altLang="ja-JP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railways, ships, aircraft, logistics services(delivery service),</a:t>
                      </a:r>
                      <a:r>
                        <a:rPr kumimoji="1" lang="en-US" altLang="ja-JP" sz="140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etc.</a:t>
                      </a:r>
                      <a:endParaRPr kumimoji="1" lang="ja-JP" alt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18289635"/>
                  </a:ext>
                </a:extLst>
              </a:tr>
              <a:tr h="31122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Factories</a:t>
                      </a:r>
                      <a:endParaRPr kumimoji="1" lang="ja-JP" alt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factories,</a:t>
                      </a:r>
                      <a:r>
                        <a:rPr kumimoji="1" lang="en-US" altLang="ja-JP" sz="140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working places, etc.</a:t>
                      </a:r>
                      <a:endParaRPr kumimoji="1" lang="ja-JP" alt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23053046"/>
                  </a:ext>
                </a:extLst>
              </a:tr>
              <a:tr h="31018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Financial institutions,</a:t>
                      </a:r>
                      <a:r>
                        <a:rPr kumimoji="1" lang="en-US" altLang="ja-JP" sz="140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public offices</a:t>
                      </a:r>
                      <a:endParaRPr kumimoji="1" lang="ja-JP" alt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40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banks, stock markets, </a:t>
                      </a:r>
                      <a:r>
                        <a:rPr kumimoji="1" lang="en-US" altLang="ja-JP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brokerage firms, insurance</a:t>
                      </a:r>
                      <a:r>
                        <a:rPr kumimoji="1" lang="en-US" altLang="ja-JP" sz="140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companies, public offices, etc.</a:t>
                      </a:r>
                      <a:endParaRPr kumimoji="1" lang="ja-JP" alt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18952755"/>
                  </a:ext>
                </a:extLst>
              </a:tr>
              <a:tr h="297242">
                <a:tc>
                  <a:txBody>
                    <a:bodyPr/>
                    <a:lstStyle/>
                    <a:p>
                      <a:r>
                        <a:rPr kumimoji="1" lang="en-US" altLang="ja-JP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Others</a:t>
                      </a:r>
                      <a:endParaRPr kumimoji="1" lang="ja-JP" alt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news organizations, funeral halls, public bathhouses, pawn shops, veterinary clinics, barbers/hair salons, laundries,  waste treatment-related companies, etc.</a:t>
                      </a:r>
                      <a:endParaRPr kumimoji="1" lang="ja-JP" alt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37351625"/>
                  </a:ext>
                </a:extLst>
              </a:tr>
            </a:tbl>
          </a:graphicData>
        </a:graphic>
      </p:graphicFrame>
      <p:sp>
        <p:nvSpPr>
          <p:cNvPr id="22" name="テキスト ボックス 21"/>
          <p:cNvSpPr txBox="1"/>
          <p:nvPr/>
        </p:nvSpPr>
        <p:spPr>
          <a:xfrm>
            <a:off x="38690" y="5397807"/>
            <a:ext cx="37863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b="1" dirty="0">
                <a:latin typeface="Arial" panose="020B0604020202020204" pitchFamily="34" charset="0"/>
                <a:cs typeface="Arial" panose="020B0604020202020204" pitchFamily="34" charset="0"/>
              </a:rPr>
              <a:t>（２）</a:t>
            </a:r>
            <a:r>
              <a:rPr lang="en-US" altLang="ja-JP" b="1" dirty="0">
                <a:latin typeface="Arial" panose="020B0604020202020204" pitchFamily="34" charset="0"/>
                <a:cs typeface="Arial" panose="020B0604020202020204" pitchFamily="34" charset="0"/>
              </a:rPr>
              <a:t>Social welfare facilities</a:t>
            </a:r>
            <a:r>
              <a:rPr lang="ja-JP" altLang="en-US" dirty="0">
                <a:latin typeface="Arial" panose="020B0604020202020204" pitchFamily="34" charset="0"/>
                <a:cs typeface="Arial" panose="020B0604020202020204" pitchFamily="34" charset="0"/>
              </a:rPr>
              <a:t>　</a:t>
            </a:r>
          </a:p>
        </p:txBody>
      </p:sp>
      <p:graphicFrame>
        <p:nvGraphicFramePr>
          <p:cNvPr id="23" name="表 2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81586981"/>
              </p:ext>
            </p:extLst>
          </p:nvPr>
        </p:nvGraphicFramePr>
        <p:xfrm>
          <a:off x="131616" y="5727220"/>
          <a:ext cx="11956306" cy="914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67753">
                  <a:extLst>
                    <a:ext uri="{9D8B030D-6E8A-4147-A177-3AD203B41FA5}">
                      <a16:colId xmlns:a16="http://schemas.microsoft.com/office/drawing/2014/main" val="3881408904"/>
                    </a:ext>
                  </a:extLst>
                </a:gridCol>
                <a:gridCol w="9888553">
                  <a:extLst>
                    <a:ext uri="{9D8B030D-6E8A-4147-A177-3AD203B41FA5}">
                      <a16:colId xmlns:a16="http://schemas.microsoft.com/office/drawing/2014/main" val="3040870154"/>
                    </a:ext>
                  </a:extLst>
                </a:gridCol>
              </a:tblGrid>
              <a:tr h="299079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Categories</a:t>
                      </a:r>
                      <a:endParaRPr kumimoji="1" lang="ja-JP" altLang="en-US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/>
                        <a:t>Facilities</a:t>
                      </a:r>
                      <a:endParaRPr kumimoji="1" lang="ja-JP" alt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72030565"/>
                  </a:ext>
                </a:extLst>
              </a:tr>
              <a:tr h="330799">
                <a:tc>
                  <a:txBody>
                    <a:bodyPr/>
                    <a:lstStyle/>
                    <a:p>
                      <a:r>
                        <a:rPr kumimoji="1" lang="en-US" altLang="ja-JP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Social welfare</a:t>
                      </a:r>
                      <a:r>
                        <a:rPr kumimoji="1" lang="en-US" altLang="ja-JP" sz="160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1" lang="en-US" altLang="ja-JP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facilities</a:t>
                      </a:r>
                      <a:endParaRPr kumimoji="1" lang="ja-JP" altLang="en-US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nurseries, after-school nurseries, long-term care facilities,</a:t>
                      </a:r>
                      <a:r>
                        <a:rPr kumimoji="1" lang="en-US" altLang="ja-JP" sz="160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other facilities related to these welfare services, facilities providing health and medical services</a:t>
                      </a:r>
                      <a:endParaRPr kumimoji="1" lang="ja-JP" altLang="en-US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31220658"/>
                  </a:ext>
                </a:extLst>
              </a:tr>
            </a:tbl>
          </a:graphicData>
        </a:graphic>
      </p:graphicFrame>
      <p:sp>
        <p:nvSpPr>
          <p:cNvPr id="24" name="スライド番号プレースホルダー 3"/>
          <p:cNvSpPr>
            <a:spLocks noGrp="1"/>
          </p:cNvSpPr>
          <p:nvPr>
            <p:ph type="sldNum" sz="quarter" idx="12"/>
          </p:nvPr>
        </p:nvSpPr>
        <p:spPr>
          <a:xfrm>
            <a:off x="9344722" y="6580660"/>
            <a:ext cx="2743200" cy="365125"/>
          </a:xfrm>
        </p:spPr>
        <p:txBody>
          <a:bodyPr/>
          <a:lstStyle/>
          <a:p>
            <a:fld id="{38329C25-BD09-4AEE-90D6-E5269A43C3B5}" type="slidenum">
              <a:rPr kumimoji="1" lang="ja-JP" altLang="en-US" sz="1400" smtClean="0"/>
              <a:t>5</a:t>
            </a:fld>
            <a:endParaRPr kumimoji="1" lang="ja-JP" altLang="en-US" sz="1400" dirty="0"/>
          </a:p>
        </p:txBody>
      </p:sp>
      <p:sp>
        <p:nvSpPr>
          <p:cNvPr id="25" name="テキスト ボックス 24"/>
          <p:cNvSpPr txBox="1"/>
          <p:nvPr/>
        </p:nvSpPr>
        <p:spPr>
          <a:xfrm>
            <a:off x="120465" y="814244"/>
            <a:ext cx="73360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b="1" dirty="0">
                <a:latin typeface="Arial" panose="020B0604020202020204" pitchFamily="34" charset="0"/>
                <a:cs typeface="Arial" panose="020B0604020202020204" pitchFamily="34" charset="0"/>
              </a:rPr>
              <a:t>（１）</a:t>
            </a:r>
            <a:r>
              <a:rPr lang="en-US" altLang="ja-JP" b="1" dirty="0">
                <a:latin typeface="Arial" panose="020B0604020202020204" pitchFamily="34" charset="0"/>
                <a:cs typeface="Arial" panose="020B0604020202020204" pitchFamily="34" charset="0"/>
              </a:rPr>
              <a:t>Facilities essential for social lives</a:t>
            </a:r>
            <a:endParaRPr lang="ja-JP" alt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" name="テキスト ボックス 25"/>
          <p:cNvSpPr txBox="1"/>
          <p:nvPr/>
        </p:nvSpPr>
        <p:spPr>
          <a:xfrm>
            <a:off x="120465" y="546672"/>
            <a:ext cx="110221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b="1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kumimoji="1" lang="ja-JP" altLang="en-US" b="1" dirty="0">
                <a:latin typeface="Arial" panose="020B0604020202020204" pitchFamily="34" charset="0"/>
                <a:cs typeface="Arial" panose="020B0604020202020204" pitchFamily="34" charset="0"/>
              </a:rPr>
              <a:t>　</a:t>
            </a:r>
            <a:r>
              <a:rPr kumimoji="1" lang="en-US" altLang="ja-JP" b="1" u="sng" dirty="0">
                <a:latin typeface="Arial" panose="020B0604020202020204" pitchFamily="34" charset="0"/>
                <a:cs typeface="Arial" panose="020B0604020202020204" pitchFamily="34" charset="0"/>
              </a:rPr>
              <a:t>Facilities NOT requested to close </a:t>
            </a:r>
            <a:r>
              <a:rPr kumimoji="1" lang="en-US" altLang="ja-JP" b="1" dirty="0"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en-US" altLang="ja-JP" sz="1400" b="1" dirty="0">
                <a:latin typeface="Arial" panose="020B0604020202020204" pitchFamily="34" charset="0"/>
                <a:cs typeface="Arial" panose="020B0604020202020204" pitchFamily="34" charset="0"/>
              </a:rPr>
              <a:t>※Requested to take appropriate infection prevention</a:t>
            </a:r>
            <a:endParaRPr kumimoji="1" lang="ja-JP" alt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正方形/長方形 26"/>
          <p:cNvSpPr/>
          <p:nvPr/>
        </p:nvSpPr>
        <p:spPr>
          <a:xfrm>
            <a:off x="385878" y="5073071"/>
            <a:ext cx="11211771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1200" dirty="0">
                <a:latin typeface="Arial" panose="020B0604020202020204" pitchFamily="34" charset="0"/>
                <a:cs typeface="Arial" panose="020B0604020202020204" pitchFamily="34" charset="0"/>
              </a:rPr>
              <a:t>※(“Facilities essential for social lives” are determined based on the “Basic response policies for the novel coronavirus control” revised on May 14, 2020)</a:t>
            </a:r>
            <a:endParaRPr lang="ja-JP" alt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94109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/>
          <p:cNvSpPr/>
          <p:nvPr/>
        </p:nvSpPr>
        <p:spPr>
          <a:xfrm>
            <a:off x="319661" y="139320"/>
            <a:ext cx="11431885" cy="885252"/>
          </a:xfrm>
          <a:prstGeom prst="rect">
            <a:avLst/>
          </a:prstGeom>
          <a:ln w="19050">
            <a:noFill/>
          </a:ln>
        </p:spPr>
        <p:txBody>
          <a:bodyPr wrap="square">
            <a:noAutofit/>
          </a:bodyPr>
          <a:lstStyle/>
          <a:p>
            <a:pPr>
              <a:lnSpc>
                <a:spcPts val="2800"/>
              </a:lnSpc>
            </a:pPr>
            <a:r>
              <a:rPr lang="ja-JP" altLang="en-US" b="1" dirty="0"/>
              <a:t>２．</a:t>
            </a:r>
            <a:r>
              <a:rPr lang="en-US" altLang="ja-JP" b="1" u="sng" dirty="0">
                <a:latin typeface="Arial" panose="020B0604020202020204" pitchFamily="34" charset="0"/>
                <a:cs typeface="Arial" panose="020B0604020202020204" pitchFamily="34" charset="0"/>
              </a:rPr>
              <a:t> Facilities requested to close based on the Act</a:t>
            </a:r>
          </a:p>
          <a:p>
            <a:pPr>
              <a:lnSpc>
                <a:spcPts val="2800"/>
              </a:lnSpc>
            </a:pPr>
            <a:r>
              <a:rPr lang="ja-JP" altLang="en-US" b="1" dirty="0"/>
              <a:t>　 </a:t>
            </a:r>
            <a:r>
              <a:rPr lang="ja-JP" altLang="en-US" dirty="0" smtClean="0"/>
              <a:t>・</a:t>
            </a:r>
            <a:r>
              <a:rPr lang="en-US" altLang="ja-JP" dirty="0" smtClean="0">
                <a:latin typeface="Arial" panose="020B0604020202020204" pitchFamily="34" charset="0"/>
                <a:cs typeface="Arial" panose="020B0604020202020204" pitchFamily="34" charset="0"/>
              </a:rPr>
              <a:t>Facilities </a:t>
            </a:r>
            <a:r>
              <a:rPr lang="en-US" altLang="ja-JP" dirty="0">
                <a:latin typeface="Arial" panose="020B0604020202020204" pitchFamily="34" charset="0"/>
                <a:cs typeface="Arial" panose="020B0604020202020204" pitchFamily="34" charset="0"/>
              </a:rPr>
              <a:t>where clusters occurred nationally</a:t>
            </a:r>
            <a:endParaRPr lang="en-US" altLang="ja-JP" dirty="0"/>
          </a:p>
        </p:txBody>
      </p:sp>
      <p:sp>
        <p:nvSpPr>
          <p:cNvPr id="2" name="スライド番号プレースホルダー 1"/>
          <p:cNvSpPr>
            <a:spLocks noGrp="1"/>
          </p:cNvSpPr>
          <p:nvPr>
            <p:ph type="sldNum" sz="quarter" idx="12"/>
          </p:nvPr>
        </p:nvSpPr>
        <p:spPr>
          <a:xfrm>
            <a:off x="9448800" y="6492875"/>
            <a:ext cx="2743200" cy="365125"/>
          </a:xfrm>
        </p:spPr>
        <p:txBody>
          <a:bodyPr/>
          <a:lstStyle/>
          <a:p>
            <a:fld id="{38329C25-BD09-4AEE-90D6-E5269A43C3B5}" type="slidenum">
              <a:rPr kumimoji="1" lang="ja-JP" altLang="en-US" sz="1400" smtClean="0"/>
              <a:t>6</a:t>
            </a:fld>
            <a:endParaRPr kumimoji="1" lang="ja-JP" altLang="en-US" sz="1400" dirty="0"/>
          </a:p>
        </p:txBody>
      </p:sp>
      <p:graphicFrame>
        <p:nvGraphicFramePr>
          <p:cNvPr id="7" name="表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34416327"/>
              </p:ext>
            </p:extLst>
          </p:nvPr>
        </p:nvGraphicFramePr>
        <p:xfrm>
          <a:off x="700644" y="915418"/>
          <a:ext cx="11213852" cy="1986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01288">
                  <a:extLst>
                    <a:ext uri="{9D8B030D-6E8A-4147-A177-3AD203B41FA5}">
                      <a16:colId xmlns:a16="http://schemas.microsoft.com/office/drawing/2014/main" val="499874542"/>
                    </a:ext>
                  </a:extLst>
                </a:gridCol>
                <a:gridCol w="6739333">
                  <a:extLst>
                    <a:ext uri="{9D8B030D-6E8A-4147-A177-3AD203B41FA5}">
                      <a16:colId xmlns:a16="http://schemas.microsoft.com/office/drawing/2014/main" val="3166808478"/>
                    </a:ext>
                  </a:extLst>
                </a:gridCol>
                <a:gridCol w="3073231">
                  <a:extLst>
                    <a:ext uri="{9D8B030D-6E8A-4147-A177-3AD203B41FA5}">
                      <a16:colId xmlns:a16="http://schemas.microsoft.com/office/drawing/2014/main" val="3128533242"/>
                    </a:ext>
                  </a:extLst>
                </a:gridCol>
              </a:tblGrid>
              <a:tr h="400524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Categories</a:t>
                      </a:r>
                      <a:endParaRPr kumimoji="1" lang="ja-JP" altLang="en-US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72000" marT="72000" marB="7200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altLang="ja-JP" sz="1800" kern="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Facilities</a:t>
                      </a:r>
                      <a:endParaRPr lang="ja-JP" sz="1800" kern="100" dirty="0"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72000" marR="72000" marT="72000" marB="7200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altLang="ja-JP" sz="1800" kern="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Request details</a:t>
                      </a:r>
                      <a:endParaRPr lang="ja-JP" sz="1800" kern="100" dirty="0"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72000" marR="72000" marT="72000" marB="72000" anchor="ctr"/>
                </a:tc>
                <a:extLst>
                  <a:ext uri="{0D108BD9-81ED-4DB2-BD59-A6C34878D82A}">
                    <a16:rowId xmlns:a16="http://schemas.microsoft.com/office/drawing/2014/main" val="120363734"/>
                  </a:ext>
                </a:extLst>
              </a:tr>
              <a:tr h="712847">
                <a:tc>
                  <a:txBody>
                    <a:bodyPr/>
                    <a:lstStyle/>
                    <a:p>
                      <a:pPr marL="72000" marR="0" lvl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Entertainment</a:t>
                      </a:r>
                      <a:r>
                        <a:rPr kumimoji="1" lang="en-US" altLang="ja-JP" sz="1400" b="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facilities</a:t>
                      </a:r>
                      <a:endParaRPr kumimoji="1" lang="ja-JP" alt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72000" marT="72000" marB="7200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altLang="ja-JP" sz="1600" b="0" u="none" kern="100" dirty="0">
                          <a:effectLst/>
                        </a:rPr>
                        <a:t>eateries with hospitality services such as cabarets, night clubs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altLang="ja-JP" sz="1600" b="0" u="none" kern="100" dirty="0">
                          <a:effectLst/>
                        </a:rPr>
                        <a:t>Snacks, bars, pubs, karaoke boxes, and music clubs</a:t>
                      </a:r>
                    </a:p>
                  </a:txBody>
                  <a:tcPr marL="72000" marR="72000" marT="72000" marB="72000"/>
                </a:tc>
                <a:tc rowSpan="2">
                  <a:txBody>
                    <a:bodyPr/>
                    <a:lstStyle/>
                    <a:p>
                      <a:pPr marL="72000">
                        <a:spcBef>
                          <a:spcPts val="600"/>
                        </a:spcBef>
                      </a:pPr>
                      <a:r>
                        <a:rPr kumimoji="1" lang="en-US" altLang="ja-JP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Request for facility use restrictions</a:t>
                      </a:r>
                    </a:p>
                    <a:p>
                      <a:pPr marL="72000">
                        <a:spcBef>
                          <a:spcPts val="600"/>
                        </a:spcBef>
                      </a:pPr>
                      <a:r>
                        <a:rPr kumimoji="1" lang="en-US" altLang="ja-JP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(Article24, Clause 9 of the Act</a:t>
                      </a:r>
                      <a:r>
                        <a:rPr kumimoji="1" lang="ja-JP" altLang="en-US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）</a:t>
                      </a:r>
                      <a:endParaRPr kumimoji="1" lang="en-US" altLang="ja-JP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ja-JP" sz="1800" b="0" kern="100" dirty="0">
                        <a:effectLst/>
                      </a:endParaRPr>
                    </a:p>
                  </a:txBody>
                  <a:tcPr marL="72000" marR="72000" marT="72000" marB="72000"/>
                </a:tc>
                <a:extLst>
                  <a:ext uri="{0D108BD9-81ED-4DB2-BD59-A6C34878D82A}">
                    <a16:rowId xmlns:a16="http://schemas.microsoft.com/office/drawing/2014/main" val="3955076658"/>
                  </a:ext>
                </a:extLst>
              </a:tr>
              <a:tr h="761912">
                <a:tc>
                  <a:txBody>
                    <a:bodyPr/>
                    <a:lstStyle/>
                    <a:p>
                      <a:pPr marL="72000" marR="0" lvl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Sports/amusement facilities</a:t>
                      </a:r>
                      <a:endParaRPr kumimoji="1" lang="ja-JP" altLang="en-US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72000" marT="72000" marB="7200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altLang="ja-JP" sz="1600" b="0" u="none" kern="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sporting clubs</a:t>
                      </a:r>
                      <a:endParaRPr lang="ja-JP" sz="1600" b="0" u="none" kern="100" dirty="0"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72000" marR="72000" marT="72000" marB="72000"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13885630"/>
                  </a:ext>
                </a:extLst>
              </a:tr>
            </a:tbl>
          </a:graphicData>
        </a:graphic>
      </p:graphicFrame>
      <p:sp>
        <p:nvSpPr>
          <p:cNvPr id="5" name="テキスト ボックス 4"/>
          <p:cNvSpPr txBox="1"/>
          <p:nvPr/>
        </p:nvSpPr>
        <p:spPr>
          <a:xfrm>
            <a:off x="319660" y="3176049"/>
            <a:ext cx="1159483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b="1" dirty="0"/>
              <a:t>３</a:t>
            </a:r>
            <a:r>
              <a:rPr lang="en-US" altLang="ja-JP" b="1" dirty="0"/>
              <a:t>(</a:t>
            </a:r>
            <a:r>
              <a:rPr lang="ja-JP" altLang="en-US" b="1" dirty="0"/>
              <a:t>１</a:t>
            </a:r>
            <a:r>
              <a:rPr lang="en-US" altLang="ja-JP" b="1" dirty="0"/>
              <a:t>)</a:t>
            </a:r>
            <a:r>
              <a:rPr lang="ja-JP" altLang="en-US" b="1" dirty="0"/>
              <a:t> </a:t>
            </a:r>
            <a:r>
              <a:rPr lang="en-US" altLang="ja-JP" b="1" dirty="0">
                <a:latin typeface="Arial" panose="020B0604020202020204" pitchFamily="34" charset="0"/>
                <a:cs typeface="Arial" panose="020B0604020202020204" pitchFamily="34" charset="0"/>
              </a:rPr>
              <a:t>Facilities requested for cooperation in taking infection prevention measures NOT based on the Act</a:t>
            </a:r>
          </a:p>
          <a:p>
            <a:r>
              <a:rPr lang="ja-JP" alt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ja-JP" alt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</a:t>
            </a:r>
            <a:r>
              <a:rPr lang="en-US" altLang="ja-JP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altLang="ja-JP" b="1" u="sng" dirty="0">
                <a:latin typeface="Arial" panose="020B0604020202020204" pitchFamily="34" charset="0"/>
                <a:cs typeface="Arial" panose="020B0604020202020204" pitchFamily="34" charset="0"/>
              </a:rPr>
              <a:t>Facilities to which the closure request is to be lifted on May 23 </a:t>
            </a:r>
            <a:r>
              <a:rPr lang="ja-JP" altLang="en-US" b="1" u="sng" dirty="0" smtClean="0"/>
              <a:t>）</a:t>
            </a:r>
            <a:endParaRPr lang="en-US" altLang="ja-JP" b="1" u="sng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ja-JP" altLang="en-US" b="1" dirty="0"/>
              <a:t>　</a:t>
            </a:r>
            <a:r>
              <a:rPr lang="ja-JP" altLang="en-US" b="1" dirty="0" smtClean="0"/>
              <a:t>  </a:t>
            </a:r>
            <a:r>
              <a:rPr lang="ja-JP" altLang="en-US" dirty="0"/>
              <a:t>・</a:t>
            </a:r>
            <a:r>
              <a:rPr lang="en-US" altLang="ja-JP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ja-JP" dirty="0">
                <a:latin typeface="Arial" panose="020B0604020202020204" pitchFamily="34" charset="0"/>
                <a:cs typeface="Arial" panose="020B0604020202020204" pitchFamily="34" charset="0"/>
              </a:rPr>
              <a:t>Facilities that are similar to those where clusters occurred nationally</a:t>
            </a:r>
          </a:p>
        </p:txBody>
      </p:sp>
      <p:graphicFrame>
        <p:nvGraphicFramePr>
          <p:cNvPr id="6" name="表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38017774"/>
              </p:ext>
            </p:extLst>
          </p:nvPr>
        </p:nvGraphicFramePr>
        <p:xfrm>
          <a:off x="700644" y="4106205"/>
          <a:ext cx="11213854" cy="25054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72541">
                  <a:extLst>
                    <a:ext uri="{9D8B030D-6E8A-4147-A177-3AD203B41FA5}">
                      <a16:colId xmlns:a16="http://schemas.microsoft.com/office/drawing/2014/main" val="499874542"/>
                    </a:ext>
                  </a:extLst>
                </a:gridCol>
                <a:gridCol w="3736319">
                  <a:extLst>
                    <a:ext uri="{9D8B030D-6E8A-4147-A177-3AD203B41FA5}">
                      <a16:colId xmlns:a16="http://schemas.microsoft.com/office/drawing/2014/main" val="3166808478"/>
                    </a:ext>
                  </a:extLst>
                </a:gridCol>
                <a:gridCol w="6004994">
                  <a:extLst>
                    <a:ext uri="{9D8B030D-6E8A-4147-A177-3AD203B41FA5}">
                      <a16:colId xmlns:a16="http://schemas.microsoft.com/office/drawing/2014/main" val="3128533242"/>
                    </a:ext>
                  </a:extLst>
                </a:gridCol>
              </a:tblGrid>
              <a:tr h="393327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Categories</a:t>
                      </a:r>
                      <a:endParaRPr kumimoji="1" lang="ja-JP" altLang="en-US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72000" marT="72000" marB="7200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altLang="ja-JP" sz="1800" kern="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Facilities</a:t>
                      </a:r>
                      <a:endParaRPr lang="ja-JP" sz="1800" kern="100" dirty="0"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72000" marR="72000" marT="72000" marB="7200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altLang="ja-JP" sz="1800" kern="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Request details</a:t>
                      </a:r>
                      <a:endParaRPr lang="ja-JP" sz="1800" kern="100" dirty="0"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72000" marR="72000" marT="72000" marB="72000" anchor="ctr"/>
                </a:tc>
                <a:extLst>
                  <a:ext uri="{0D108BD9-81ED-4DB2-BD59-A6C34878D82A}">
                    <a16:rowId xmlns:a16="http://schemas.microsoft.com/office/drawing/2014/main" val="120363734"/>
                  </a:ext>
                </a:extLst>
              </a:tr>
              <a:tr h="787343">
                <a:tc>
                  <a:txBody>
                    <a:bodyPr/>
                    <a:lstStyle/>
                    <a:p>
                      <a:pPr marL="72000" marR="0" lvl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Entertainment</a:t>
                      </a:r>
                      <a:r>
                        <a:rPr kumimoji="1" lang="en-US" altLang="ja-JP" sz="1400" b="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facilities</a:t>
                      </a:r>
                      <a:endParaRPr kumimoji="1" lang="ja-JP" alt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72000" marT="72000" marB="7200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altLang="ja-JP" sz="1400" b="0" u="none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dance halls</a:t>
                      </a:r>
                      <a:endParaRPr lang="en-US" altLang="ja-JP" sz="1400" b="0" u="none" kern="100" baseline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altLang="ja-JP" sz="1400" b="0" u="none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adult entertainment facilities</a:t>
                      </a:r>
                      <a:endParaRPr lang="ja-JP" sz="1400" b="0" u="none" kern="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72000" marR="72000" marT="72000" marB="72000"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ts val="2300"/>
                        </a:lnSpc>
                      </a:pPr>
                      <a:r>
                        <a:rPr lang="ja-JP" altLang="en-US" sz="1400" b="0" dirty="0" smtClean="0">
                          <a:solidFill>
                            <a:schemeClr val="tx1"/>
                          </a:solidFill>
                        </a:rPr>
                        <a:t>・</a:t>
                      </a:r>
                      <a:r>
                        <a:rPr lang="en-US" altLang="ja-JP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Closure </a:t>
                      </a:r>
                      <a:r>
                        <a:rPr lang="en-US" altLang="ja-JP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request is to be lifted on the premise that they comply with the guidelines made by industry groups, etc. based on the authorities’ knowledge. 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400" b="0" dirty="0">
                          <a:solidFill>
                            <a:schemeClr val="tx1"/>
                          </a:solidFill>
                        </a:rPr>
                        <a:t>・</a:t>
                      </a:r>
                      <a:r>
                        <a:rPr kumimoji="1" lang="en-US" altLang="ja-JP" sz="1400" kern="12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Facilities used by many and unspecified people are requested to introduce Osaka coronavirus tracking </a:t>
                      </a:r>
                      <a:r>
                        <a:rPr kumimoji="1" lang="en-US" altLang="ja-JP" sz="1400" kern="120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system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kern="120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⇒ </a:t>
                      </a:r>
                      <a:r>
                        <a:rPr kumimoji="1" lang="en-US" altLang="ja-JP" sz="1400" kern="12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Hereafter facility use restrictions might be requested to the facilities where clusters occur based on the Article 24, Clause 9 of the Act 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ja-JP" sz="1400" b="0" u="none" kern="100" dirty="0">
                        <a:effectLst/>
                        <a:latin typeface="+mn-ea"/>
                        <a:ea typeface="+mn-ea"/>
                      </a:endParaRPr>
                    </a:p>
                  </a:txBody>
                  <a:tcPr marL="72000" marR="72000" marT="72000" marB="72000"/>
                </a:tc>
                <a:extLst>
                  <a:ext uri="{0D108BD9-81ED-4DB2-BD59-A6C34878D82A}">
                    <a16:rowId xmlns:a16="http://schemas.microsoft.com/office/drawing/2014/main" val="3955076658"/>
                  </a:ext>
                </a:extLst>
              </a:tr>
              <a:tr h="988289">
                <a:tc>
                  <a:txBody>
                    <a:bodyPr/>
                    <a:lstStyle/>
                    <a:p>
                      <a:pPr marL="72000" marR="0" lvl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Sports/amusement facilities</a:t>
                      </a:r>
                      <a:endParaRPr kumimoji="1" lang="ja-JP" altLang="en-US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72000" marT="72000" marB="7200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altLang="ja-JP" sz="1400" b="0" u="none" kern="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gymnasiums, indoor swimming pools</a:t>
                      </a:r>
                      <a:r>
                        <a:rPr lang="en-US" altLang="ja-JP" sz="1400" b="0" u="none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</a:t>
                      </a:r>
                      <a:r>
                        <a:rPr lang="ja-JP" altLang="en-US" sz="1400" b="0" u="none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altLang="ja-JP" sz="1400" b="0" u="none" kern="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bowling alleys, skating rinks, indoor sports facilities (except sporting clubs)</a:t>
                      </a:r>
                      <a:endParaRPr lang="ja-JP" sz="1400" b="0" u="none" kern="100" dirty="0"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72000" marR="72000" marT="72000" marB="72000"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1388563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47366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スライド番号プレースホルダー 1"/>
          <p:cNvSpPr>
            <a:spLocks noGrp="1"/>
          </p:cNvSpPr>
          <p:nvPr>
            <p:ph type="sldNum" sz="quarter" idx="12"/>
          </p:nvPr>
        </p:nvSpPr>
        <p:spPr>
          <a:xfrm>
            <a:off x="9448800" y="6492875"/>
            <a:ext cx="2743200" cy="365125"/>
          </a:xfrm>
        </p:spPr>
        <p:txBody>
          <a:bodyPr/>
          <a:lstStyle/>
          <a:p>
            <a:fld id="{38329C25-BD09-4AEE-90D6-E5269A43C3B5}" type="slidenum">
              <a:rPr kumimoji="1" lang="ja-JP" altLang="en-US" sz="1400" smtClean="0"/>
              <a:t>7</a:t>
            </a:fld>
            <a:endParaRPr kumimoji="1" lang="ja-JP" altLang="en-US" sz="1400" dirty="0"/>
          </a:p>
        </p:txBody>
      </p:sp>
      <p:sp>
        <p:nvSpPr>
          <p:cNvPr id="6" name="正方形/長方形 5"/>
          <p:cNvSpPr/>
          <p:nvPr/>
        </p:nvSpPr>
        <p:spPr>
          <a:xfrm>
            <a:off x="407401" y="136490"/>
            <a:ext cx="1165722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ja-JP" altLang="en-US" b="1" dirty="0"/>
              <a:t>・</a:t>
            </a:r>
            <a:r>
              <a:rPr lang="en-US" altLang="ja-JP" b="1" dirty="0">
                <a:latin typeface="Arial" panose="020B0604020202020204" pitchFamily="34" charset="0"/>
                <a:cs typeface="Arial" panose="020B0604020202020204" pitchFamily="34" charset="0"/>
              </a:rPr>
              <a:t>Large-scale facilities(with floor areas of over 1,000</a:t>
            </a:r>
            <a:r>
              <a:rPr lang="ja-JP" altLang="en-US" b="1" dirty="0">
                <a:latin typeface="Arial" panose="020B0604020202020204" pitchFamily="34" charset="0"/>
                <a:cs typeface="Arial" panose="020B0604020202020204" pitchFamily="34" charset="0"/>
              </a:rPr>
              <a:t>㎡</a:t>
            </a:r>
            <a:r>
              <a:rPr lang="en-US" altLang="ja-JP" b="1" dirty="0">
                <a:latin typeface="Arial" panose="020B0604020202020204" pitchFamily="34" charset="0"/>
                <a:cs typeface="Arial" panose="020B0604020202020204" pitchFamily="34" charset="0"/>
              </a:rPr>
              <a:t>) among those where clusters occurred nationally, </a:t>
            </a:r>
            <a:endParaRPr lang="en-US" altLang="ja-JP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Aft>
                <a:spcPts val="0"/>
              </a:spcAft>
            </a:pPr>
            <a:r>
              <a:rPr lang="en-US" altLang="ja-JP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ja-JP" b="1" dirty="0" smtClean="0">
                <a:latin typeface="Arial" panose="020B0604020202020204" pitchFamily="34" charset="0"/>
                <a:cs typeface="Arial" panose="020B0604020202020204" pitchFamily="34" charset="0"/>
              </a:rPr>
              <a:t>  meeting/exhibition </a:t>
            </a:r>
            <a:r>
              <a:rPr lang="en-US" altLang="ja-JP" b="1" dirty="0">
                <a:latin typeface="Arial" panose="020B0604020202020204" pitchFamily="34" charset="0"/>
                <a:cs typeface="Arial" panose="020B0604020202020204" pitchFamily="34" charset="0"/>
              </a:rPr>
              <a:t>facilities, and education facilities</a:t>
            </a:r>
            <a:endParaRPr lang="en-US" altLang="ja-JP" b="1" dirty="0">
              <a:solidFill>
                <a:srgbClr val="FF0000"/>
              </a:solidFill>
            </a:endParaRPr>
          </a:p>
        </p:txBody>
      </p:sp>
      <p:graphicFrame>
        <p:nvGraphicFramePr>
          <p:cNvPr id="7" name="表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37256221"/>
              </p:ext>
            </p:extLst>
          </p:nvPr>
        </p:nvGraphicFramePr>
        <p:xfrm>
          <a:off x="759655" y="939614"/>
          <a:ext cx="11146864" cy="507330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70619">
                  <a:extLst>
                    <a:ext uri="{9D8B030D-6E8A-4147-A177-3AD203B41FA5}">
                      <a16:colId xmlns:a16="http://schemas.microsoft.com/office/drawing/2014/main" val="3895554389"/>
                    </a:ext>
                  </a:extLst>
                </a:gridCol>
                <a:gridCol w="3830514">
                  <a:extLst>
                    <a:ext uri="{9D8B030D-6E8A-4147-A177-3AD203B41FA5}">
                      <a16:colId xmlns:a16="http://schemas.microsoft.com/office/drawing/2014/main" val="460337300"/>
                    </a:ext>
                  </a:extLst>
                </a:gridCol>
                <a:gridCol w="3845731">
                  <a:extLst>
                    <a:ext uri="{9D8B030D-6E8A-4147-A177-3AD203B41FA5}">
                      <a16:colId xmlns:a16="http://schemas.microsoft.com/office/drawing/2014/main" val="2705780679"/>
                    </a:ext>
                  </a:extLst>
                </a:gridCol>
              </a:tblGrid>
              <a:tr h="326478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Categories</a:t>
                      </a:r>
                      <a:endParaRPr kumimoji="1" lang="ja-JP" altLang="en-US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72000" marT="72000" marB="7200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altLang="ja-JP" sz="1800" kern="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Facilities</a:t>
                      </a:r>
                      <a:endParaRPr lang="ja-JP" sz="1800" kern="100" dirty="0"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72000" marR="72000" marT="72000" marB="7200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altLang="ja-JP" sz="1800" kern="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Request details</a:t>
                      </a:r>
                      <a:endParaRPr lang="ja-JP" sz="1800" kern="100" dirty="0"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72000" marR="72000" marT="72000" marB="72000" anchor="ctr"/>
                </a:tc>
                <a:extLst>
                  <a:ext uri="{0D108BD9-81ED-4DB2-BD59-A6C34878D82A}">
                    <a16:rowId xmlns:a16="http://schemas.microsoft.com/office/drawing/2014/main" val="256764962"/>
                  </a:ext>
                </a:extLst>
              </a:tr>
              <a:tr h="121320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800" b="0" i="0" u="none" strike="noStrike" kern="1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Entertainment facilities</a:t>
                      </a:r>
                      <a:endParaRPr kumimoji="1" lang="ja-JP" altLang="en-US" sz="18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0" i="0" u="none" strike="noStrike" kern="1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（</a:t>
                      </a:r>
                      <a:r>
                        <a:rPr kumimoji="1" lang="en-US" altLang="ja-JP" sz="1600" b="0" i="0" u="none" strike="noStrike" kern="1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facilities with floor areas of over 1000</a:t>
                      </a:r>
                      <a:r>
                        <a:rPr kumimoji="1" lang="ja-JP" altLang="en-US" sz="1600" b="0" i="0" u="none" strike="noStrike" kern="1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㎡ </a:t>
                      </a:r>
                      <a:r>
                        <a:rPr kumimoji="1" lang="en-US" altLang="ja-JP" sz="1600" b="0" i="0" u="none" strike="noStrike" kern="1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, other than those where  clusters occurred)</a:t>
                      </a:r>
                      <a:endParaRPr lang="ja-JP" sz="1600" u="none" kern="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72000" marR="72000" marT="72000" marB="7200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altLang="ja-JP" sz="1600" b="0" kern="100" dirty="0"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private movie theaters, Internet cafés, manga cafés, shooting saloons, horse parlors, ticket counters for bike race outside the stadium, etc.</a:t>
                      </a:r>
                      <a:endParaRPr lang="ja-JP" altLang="ja-JP" sz="1600" b="0" kern="100" dirty="0"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72000" marR="72000" marT="72000" marB="72000"/>
                </a:tc>
                <a:tc rowSpan="4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6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・</a:t>
                      </a:r>
                      <a:r>
                        <a:rPr kumimoji="1" lang="en-US" altLang="ja-JP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Request cooperation in complying with guidelines made by industry groups, etc. based on the authorities’ knowledge. 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ja-JP" altLang="en-US" sz="16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・</a:t>
                      </a:r>
                      <a:r>
                        <a:rPr lang="en-US" altLang="ja-JP" sz="1600" b="0" u="none" kern="100" dirty="0"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Facilities used by many and unspecified people are requested to introduce Osaka coronavirus tracking system.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ja-JP" sz="1600" b="0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ja-JP" sz="1600" b="0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6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⇒</a:t>
                      </a:r>
                      <a:r>
                        <a:rPr kumimoji="1" lang="en-US" altLang="ja-JP" sz="1600" b="0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Hereafter facility use restrictions might be requested to the facilities where clusters occur, based on the Article 24, Clause 9 of the Act </a:t>
                      </a:r>
                      <a:endParaRPr lang="en-US" altLang="ja-JP" sz="1600" b="0" u="none" kern="100" dirty="0"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72000" marR="72000" marT="72000" marB="72000"/>
                </a:tc>
                <a:extLst>
                  <a:ext uri="{0D108BD9-81ED-4DB2-BD59-A6C34878D82A}">
                    <a16:rowId xmlns:a16="http://schemas.microsoft.com/office/drawing/2014/main" val="1984576094"/>
                  </a:ext>
                </a:extLst>
              </a:tr>
              <a:tr h="1480898">
                <a:tc>
                  <a:txBody>
                    <a:bodyPr/>
                    <a:lstStyle/>
                    <a:p>
                      <a:pPr marL="72000" marR="0" lvl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8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Sports/amusement facilities</a:t>
                      </a:r>
                      <a:endParaRPr kumimoji="1" lang="ja-JP" altLang="en-US" sz="18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ja-JP" altLang="en-US" sz="1600" u="none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（</a:t>
                      </a:r>
                      <a:r>
                        <a:rPr kumimoji="1" lang="en-US" altLang="ja-JP" sz="1600" b="0" i="0" u="none" strike="noStrike" kern="1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facilities with floor areas of over 1000</a:t>
                      </a:r>
                      <a:r>
                        <a:rPr kumimoji="1" lang="ja-JP" altLang="en-US" sz="1600" b="0" i="0" u="none" strike="noStrike" kern="1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㎡</a:t>
                      </a:r>
                      <a:r>
                        <a:rPr kumimoji="1" lang="en-US" altLang="ja-JP" sz="1600" b="0" i="0" u="none" strike="noStrike" kern="1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, other than those where  clusters occurred)</a:t>
                      </a:r>
                      <a:endParaRPr kumimoji="1" lang="ja-JP" altLang="en-US" sz="1600" b="0" i="0" u="none" strike="noStrike" kern="100" cap="none" spc="0" normalizeH="0" baseline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72000" marR="72000" marT="72000" marB="7200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altLang="ja-JP" sz="1600" kern="100" dirty="0"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mah-jongg game parlors</a:t>
                      </a:r>
                      <a:r>
                        <a:rPr lang="en-US" altLang="ja-JP" sz="1600" b="0" kern="100" dirty="0"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, </a:t>
                      </a:r>
                      <a:r>
                        <a:rPr lang="en-US" altLang="ja-JP" sz="1600" kern="100" dirty="0"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pachinko parlors, game centers, theme parks, amusement parks, outdoor swimming facilities, etc.</a:t>
                      </a:r>
                      <a:endParaRPr lang="ja-JP" altLang="ja-JP" sz="1600" b="0" kern="100" dirty="0"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72000" marR="72000" marT="72000" marB="72000"/>
                </a:tc>
                <a:tc vMerge="1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ja-JP" sz="1800" b="0" kern="100" dirty="0"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72000" marR="72000" marT="72000" marB="72000"/>
                </a:tc>
                <a:extLst>
                  <a:ext uri="{0D108BD9-81ED-4DB2-BD59-A6C34878D82A}">
                    <a16:rowId xmlns:a16="http://schemas.microsoft.com/office/drawing/2014/main" val="1562597082"/>
                  </a:ext>
                </a:extLst>
              </a:tr>
              <a:tr h="879547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altLang="ja-JP" sz="1600" u="none" kern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Meeting/exhibition</a:t>
                      </a:r>
                      <a:r>
                        <a:rPr lang="en-US" altLang="ja-JP" sz="1600" u="none" kern="0" baseline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altLang="ja-JP" sz="1600" u="none" kern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facilities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ja-JP" sz="1600" u="none" kern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（</a:t>
                      </a:r>
                      <a:r>
                        <a:rPr lang="en-US" altLang="ja-JP" sz="1600" u="none" kern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except rental meeting rooms</a:t>
                      </a:r>
                      <a:r>
                        <a:rPr lang="ja-JP" sz="1600" u="none" kern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）</a:t>
                      </a:r>
                      <a:endParaRPr lang="ja-JP" sz="1600" u="none" kern="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72000" marR="72000" marT="72000" marB="7200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altLang="ja-JP" sz="1600" kern="100" dirty="0"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meeting rooms, auditoriums, exhibition halls,  </a:t>
                      </a:r>
                      <a:r>
                        <a:rPr lang="en-US" altLang="ja-JP" sz="1600" b="0" kern="100" dirty="0"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multipurpose </a:t>
                      </a:r>
                      <a:r>
                        <a:rPr lang="en-US" altLang="ja-JP" sz="1600" kern="100" dirty="0"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halls, cultural halls</a:t>
                      </a:r>
                      <a:endParaRPr lang="ja-JP" sz="1600" kern="100" dirty="0"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72000" marR="72000" marT="72000" marB="72000"/>
                </a:tc>
                <a:tc vMerge="1"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ja-JP" sz="1800" b="1" u="none" kern="100" dirty="0">
                        <a:effectLst/>
                        <a:latin typeface="+mn-ea"/>
                        <a:ea typeface="+mn-ea"/>
                      </a:endParaRPr>
                    </a:p>
                  </a:txBody>
                  <a:tcPr marL="72000" marR="72000" marT="72000" marB="72000"/>
                </a:tc>
                <a:extLst>
                  <a:ext uri="{0D108BD9-81ED-4DB2-BD59-A6C34878D82A}">
                    <a16:rowId xmlns:a16="http://schemas.microsoft.com/office/drawing/2014/main" val="1242457830"/>
                  </a:ext>
                </a:extLst>
              </a:tr>
              <a:tr h="1081334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kumimoji="1" lang="en-US" altLang="ja-JP" sz="16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Education</a:t>
                      </a:r>
                      <a:r>
                        <a:rPr kumimoji="1" lang="en-US" altLang="ja-JP" sz="1600" b="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facilities</a:t>
                      </a:r>
                      <a:endParaRPr lang="ja-JP" sz="1600" b="0" u="none" kern="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72000" marR="72000" marT="72000" marB="7200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altLang="ja-JP" sz="1600" b="0" kern="100" dirty="0"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schools</a:t>
                      </a:r>
                      <a:r>
                        <a:rPr lang="ja-JP" sz="1600" b="0" kern="100" dirty="0"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（</a:t>
                      </a:r>
                      <a:r>
                        <a:rPr lang="en-US" altLang="ja-JP" sz="1600" b="0" kern="100" dirty="0"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except universities, etc.</a:t>
                      </a:r>
                      <a:r>
                        <a:rPr lang="ja-JP" sz="1600" b="0" kern="100" dirty="0"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）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600" b="0" kern="100" dirty="0"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 </a:t>
                      </a:r>
                      <a:endParaRPr lang="ja-JP" sz="1600" b="0" kern="100" dirty="0"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72000" marR="72000" marT="72000" marB="72000"/>
                </a:tc>
                <a:tc vMerge="1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ja-JP" sz="1800" b="0" kern="100" dirty="0"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72000" marR="72000" marT="72000" marB="72000"/>
                </a:tc>
                <a:extLst>
                  <a:ext uri="{0D108BD9-81ED-4DB2-BD59-A6C34878D82A}">
                    <a16:rowId xmlns:a16="http://schemas.microsoft.com/office/drawing/2014/main" val="288027626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476792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329C25-BD09-4AEE-90D6-E5269A43C3B5}" type="slidenum">
              <a:rPr kumimoji="1" lang="ja-JP" altLang="en-US" smtClean="0"/>
              <a:t>8</a:t>
            </a:fld>
            <a:endParaRPr kumimoji="1" lang="ja-JP" altLang="en-US"/>
          </a:p>
        </p:txBody>
      </p:sp>
      <p:graphicFrame>
        <p:nvGraphicFramePr>
          <p:cNvPr id="9" name="表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92880927"/>
              </p:ext>
            </p:extLst>
          </p:nvPr>
        </p:nvGraphicFramePr>
        <p:xfrm>
          <a:off x="534062" y="854559"/>
          <a:ext cx="11180036" cy="595976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99804">
                  <a:extLst>
                    <a:ext uri="{9D8B030D-6E8A-4147-A177-3AD203B41FA5}">
                      <a16:colId xmlns:a16="http://schemas.microsoft.com/office/drawing/2014/main" val="1026215953"/>
                    </a:ext>
                  </a:extLst>
                </a:gridCol>
                <a:gridCol w="4051495">
                  <a:extLst>
                    <a:ext uri="{9D8B030D-6E8A-4147-A177-3AD203B41FA5}">
                      <a16:colId xmlns:a16="http://schemas.microsoft.com/office/drawing/2014/main" val="1612625830"/>
                    </a:ext>
                  </a:extLst>
                </a:gridCol>
                <a:gridCol w="3428737">
                  <a:extLst>
                    <a:ext uri="{9D8B030D-6E8A-4147-A177-3AD203B41FA5}">
                      <a16:colId xmlns:a16="http://schemas.microsoft.com/office/drawing/2014/main" val="745340790"/>
                    </a:ext>
                  </a:extLst>
                </a:gridCol>
              </a:tblGrid>
              <a:tr h="414151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Categories</a:t>
                      </a:r>
                      <a:endParaRPr kumimoji="1" lang="ja-JP" altLang="en-US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851" marR="61851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altLang="ja-JP" sz="1800" kern="100" dirty="0"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Facilities</a:t>
                      </a:r>
                      <a:endParaRPr lang="ja-JP" sz="1800" kern="100" dirty="0"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1851" marR="61851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altLang="ja-JP" sz="1800" kern="100" dirty="0"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Request details</a:t>
                      </a:r>
                      <a:endParaRPr lang="ja-JP" sz="1800" kern="100" dirty="0"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1851" marR="61851" marT="0" marB="0"/>
                </a:tc>
                <a:extLst>
                  <a:ext uri="{0D108BD9-81ED-4DB2-BD59-A6C34878D82A}">
                    <a16:rowId xmlns:a16="http://schemas.microsoft.com/office/drawing/2014/main" val="1240504550"/>
                  </a:ext>
                </a:extLst>
              </a:tr>
              <a:tr h="320657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altLang="ja-JP" sz="1600" u="none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Theaters</a:t>
                      </a:r>
                      <a:endParaRPr lang="ja-JP" sz="1600" u="none" kern="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1851" marR="61851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altLang="ja-JP" sz="1600" kern="100" dirty="0"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theaters, movie theaters, variety theaters, etc.</a:t>
                      </a:r>
                      <a:endParaRPr lang="ja-JP" sz="1600" kern="100" dirty="0"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1851" marR="61851" marT="0" marB="0"/>
                </a:tc>
                <a:tc rowSpan="8">
                  <a:txBody>
                    <a:bodyPr/>
                    <a:lstStyle/>
                    <a:p>
                      <a:pPr algn="l">
                        <a:lnSpc>
                          <a:spcPts val="2300"/>
                        </a:lnSpc>
                      </a:pPr>
                      <a:r>
                        <a:rPr lang="ja-JP" altLang="en-US" sz="16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・</a:t>
                      </a:r>
                      <a:r>
                        <a:rPr lang="en-US" altLang="ja-JP" sz="16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</a:t>
                      </a:r>
                      <a:r>
                        <a:rPr lang="en-US" altLang="ja-JP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equest cooperation in complying with guidelines made by industry groups, etc. based on the authorities’ knowledge. 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ja-JP" altLang="en-US" sz="1600" b="0" u="none" kern="100" dirty="0" smtClean="0"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・</a:t>
                      </a:r>
                      <a:r>
                        <a:rPr lang="en-US" altLang="ja-JP" sz="1600" b="0" u="none" kern="100" dirty="0" smtClean="0"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Facilities used by many and unspecified people are requested to introduce Osaka coronavirus tracking system.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ja-JP" sz="1600" b="0" dirty="0" smtClean="0">
                        <a:solidFill>
                          <a:srgbClr val="FF0000"/>
                        </a:solidFill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600" b="0" dirty="0" smtClean="0"/>
                        <a:t>⇒</a:t>
                      </a:r>
                      <a:r>
                        <a:rPr kumimoji="1" lang="en-US" altLang="ja-JP" sz="1600" b="0" kern="12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Hereafter facility use restrictions might be requested to the facilities where clusters occur, based on the Article 24, Clause 9 of the Act </a:t>
                      </a:r>
                      <a:endParaRPr kumimoji="1" lang="en-US" altLang="ja-JP" sz="1600" b="0" kern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1851" marR="61851" marT="0" marB="0"/>
                </a:tc>
                <a:extLst>
                  <a:ext uri="{0D108BD9-81ED-4DB2-BD59-A6C34878D82A}">
                    <a16:rowId xmlns:a16="http://schemas.microsoft.com/office/drawing/2014/main" val="2337997607"/>
                  </a:ext>
                </a:extLst>
              </a:tr>
              <a:tr h="320657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altLang="ja-JP" sz="1600" u="none" kern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Meeting/exhibition facilities</a:t>
                      </a:r>
                      <a:endParaRPr lang="ja-JP" sz="1600" u="none" kern="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1851" marR="61851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altLang="ja-JP" sz="1600" kern="100" dirty="0"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rental meeting rooms</a:t>
                      </a:r>
                      <a:endParaRPr lang="ja-JP" sz="1600" kern="100" dirty="0"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1851" marR="61851" marT="0" marB="0"/>
                </a:tc>
                <a:tc vMerge="1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ja-JP" sz="1800" kern="100" dirty="0"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1851" marR="61851" marT="0" marB="0"/>
                </a:tc>
                <a:extLst>
                  <a:ext uri="{0D108BD9-81ED-4DB2-BD59-A6C34878D82A}">
                    <a16:rowId xmlns:a16="http://schemas.microsoft.com/office/drawing/2014/main" val="3103362831"/>
                  </a:ext>
                </a:extLst>
              </a:tr>
              <a:tr h="641315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altLang="ja-JP" sz="1600" u="none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Universities/tutoring schools, etc.</a:t>
                      </a:r>
                      <a:endParaRPr lang="ja-JP" sz="1600" u="none" kern="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1851" marR="61851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altLang="ja-JP" sz="1600" kern="100" dirty="0"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education facilities such as universities, special training schools, miscellaneous schools, etc., driving schools, tutoring schools, etc.</a:t>
                      </a:r>
                      <a:endParaRPr lang="ja-JP" sz="1600" kern="100" dirty="0"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1851" marR="61851" marT="0" marB="0"/>
                </a:tc>
                <a:tc vMerge="1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ja-JP" sz="1800" kern="100" dirty="0"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1851" marR="61851" marT="0" marB="0"/>
                </a:tc>
                <a:extLst>
                  <a:ext uri="{0D108BD9-81ED-4DB2-BD59-A6C34878D82A}">
                    <a16:rowId xmlns:a16="http://schemas.microsoft.com/office/drawing/2014/main" val="1921033877"/>
                  </a:ext>
                </a:extLst>
              </a:tr>
              <a:tr h="320657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altLang="ja-JP" sz="1600" u="none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Museums, etc.</a:t>
                      </a:r>
                      <a:endParaRPr lang="ja-JP" sz="1600" u="none" kern="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1851" marR="61851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altLang="ja-JP" sz="1600" kern="100" dirty="0"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museums, art museums, libraries, etc.</a:t>
                      </a:r>
                      <a:endParaRPr lang="ja-JP" sz="1600" kern="100" dirty="0"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1851" marR="61851" marT="0" marB="0"/>
                </a:tc>
                <a:tc vMerge="1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ja-JP" sz="1800" kern="100" dirty="0"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1851" marR="61851" marT="0" marB="0"/>
                </a:tc>
                <a:extLst>
                  <a:ext uri="{0D108BD9-81ED-4DB2-BD59-A6C34878D82A}">
                    <a16:rowId xmlns:a16="http://schemas.microsoft.com/office/drawing/2014/main" val="4164575725"/>
                  </a:ext>
                </a:extLst>
              </a:tr>
              <a:tr h="641315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altLang="ja-JP" sz="1600" u="none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Hotels and inns</a:t>
                      </a:r>
                      <a:endParaRPr lang="ja-JP" sz="1600" u="none" kern="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1851" marR="61851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altLang="ja-JP" sz="1600" kern="100" dirty="0"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hotels, inns (meeting spaces ONLY)</a:t>
                      </a:r>
                      <a:endParaRPr lang="ja-JP" sz="1600" kern="100" dirty="0"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1851" marR="61851" marT="0" marB="0"/>
                </a:tc>
                <a:tc vMerge="1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ja-JP" sz="1800" kern="100" dirty="0"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1851" marR="61851" marT="0" marB="0"/>
                </a:tc>
                <a:extLst>
                  <a:ext uri="{0D108BD9-81ED-4DB2-BD59-A6C34878D82A}">
                    <a16:rowId xmlns:a16="http://schemas.microsoft.com/office/drawing/2014/main" val="3886828980"/>
                  </a:ext>
                </a:extLst>
              </a:tr>
              <a:tr h="961972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altLang="ja-JP" sz="1600" u="none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Commercial facilities</a:t>
                      </a:r>
                      <a:endParaRPr lang="ja-JP" sz="1600" u="none" kern="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1851" marR="61851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altLang="ja-JP" sz="1600" kern="100" dirty="0"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stores other than daily necessities retailers</a:t>
                      </a:r>
                      <a:endParaRPr lang="ja-JP" sz="1600" kern="100" dirty="0"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altLang="ja-JP" sz="1600" kern="100" dirty="0"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stores offering services NOT essential in daily lives</a:t>
                      </a:r>
                      <a:endParaRPr lang="ja-JP" sz="1600" kern="100" dirty="0"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1851" marR="61851" marT="0" marB="0"/>
                </a:tc>
                <a:tc vMerge="1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ja-JP" sz="1800" kern="100" dirty="0"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1851" marR="61851" marT="0" marB="0"/>
                </a:tc>
                <a:extLst>
                  <a:ext uri="{0D108BD9-81ED-4DB2-BD59-A6C34878D82A}">
                    <a16:rowId xmlns:a16="http://schemas.microsoft.com/office/drawing/2014/main" val="16471252"/>
                  </a:ext>
                </a:extLst>
              </a:tr>
              <a:tr h="890715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altLang="ja-JP" sz="1600" u="none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Entertainment facilities</a:t>
                      </a:r>
                      <a:endParaRPr lang="ja-JP" sz="1600" u="none" kern="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ja-JP" altLang="en-US" sz="1400" u="none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（</a:t>
                      </a:r>
                      <a:r>
                        <a:rPr lang="en-US" altLang="ja-JP" sz="1400" u="none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with floor areas of 1000</a:t>
                      </a:r>
                      <a:r>
                        <a:rPr lang="ja-JP" altLang="en-US" sz="1400" u="none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㎡ </a:t>
                      </a:r>
                      <a:r>
                        <a:rPr lang="en-US" altLang="ja-JP" sz="1400" u="none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or under, 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altLang="ja-JP" sz="1400" u="none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other than those where a cluster occurred)</a:t>
                      </a:r>
                    </a:p>
                  </a:txBody>
                  <a:tcPr marL="61851" marR="61851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altLang="ja-JP" sz="1600" kern="100" dirty="0"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private movie theaters, Internet cafés,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altLang="ja-JP" sz="1600" kern="100" dirty="0"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manga cafés, shooting saloons, etc.</a:t>
                      </a:r>
                      <a:endParaRPr lang="ja-JP" sz="1600" kern="100" dirty="0"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1851" marR="61851" marT="0" marB="0"/>
                </a:tc>
                <a:tc vMerge="1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ja-JP" sz="1800" kern="100" dirty="0"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1851" marR="61851" marT="0" marB="0"/>
                </a:tc>
                <a:extLst>
                  <a:ext uri="{0D108BD9-81ED-4DB2-BD59-A6C34878D82A}">
                    <a16:rowId xmlns:a16="http://schemas.microsoft.com/office/drawing/2014/main" val="524993605"/>
                  </a:ext>
                </a:extLst>
              </a:tr>
              <a:tr h="947262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altLang="ja-JP" sz="1600" u="none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Sports/amusement facilities</a:t>
                      </a:r>
                      <a:endParaRPr lang="ja-JP" sz="1600" u="none" kern="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ja-JP" altLang="en-US" sz="1400" u="none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（</a:t>
                      </a:r>
                      <a:r>
                        <a:rPr lang="en-US" altLang="ja-JP" sz="1400" u="none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with floor areas of 1000</a:t>
                      </a:r>
                      <a:r>
                        <a:rPr lang="ja-JP" altLang="en-US" sz="1400" u="none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㎡ </a:t>
                      </a:r>
                      <a:r>
                        <a:rPr lang="en-US" altLang="ja-JP" sz="1400" u="none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or under, 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altLang="ja-JP" sz="1400" u="none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other than those where a cluster occurred)</a:t>
                      </a:r>
                    </a:p>
                  </a:txBody>
                  <a:tcPr marL="61851" marR="61851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altLang="ja-JP" sz="1600" kern="100" dirty="0"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mah-jong game parlors, pachinko parlors, game centers, outdoor swimming facilities, etc.</a:t>
                      </a:r>
                      <a:endParaRPr lang="ja-JP" sz="1600" kern="100" dirty="0"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1851" marR="61851" marT="0" marB="0"/>
                </a:tc>
                <a:tc vMerge="1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ja-JP" sz="1800" kern="100" dirty="0"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1851" marR="61851" marT="0" marB="0"/>
                </a:tc>
                <a:extLst>
                  <a:ext uri="{0D108BD9-81ED-4DB2-BD59-A6C34878D82A}">
                    <a16:rowId xmlns:a16="http://schemas.microsoft.com/office/drawing/2014/main" val="238292969"/>
                  </a:ext>
                </a:extLst>
              </a:tr>
            </a:tbl>
          </a:graphicData>
        </a:graphic>
      </p:graphicFrame>
      <p:sp>
        <p:nvSpPr>
          <p:cNvPr id="5" name="テキスト ボックス 4"/>
          <p:cNvSpPr txBox="1"/>
          <p:nvPr/>
        </p:nvSpPr>
        <p:spPr>
          <a:xfrm>
            <a:off x="282213" y="165139"/>
            <a:ext cx="1143188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b="1" dirty="0"/>
              <a:t>３（２）</a:t>
            </a:r>
            <a:r>
              <a:rPr lang="en-US" altLang="ja-JP" b="1" dirty="0"/>
              <a:t>Facilities to be asked cooperation not based on the Act</a:t>
            </a:r>
          </a:p>
          <a:p>
            <a:r>
              <a:rPr lang="en-US" altLang="ja-JP" b="1" dirty="0"/>
              <a:t>            </a:t>
            </a:r>
            <a:r>
              <a:rPr lang="ja-JP" altLang="en-US" b="1" u="sng" dirty="0" smtClean="0"/>
              <a:t>（</a:t>
            </a:r>
            <a:r>
              <a:rPr lang="en-US" altLang="ja-JP" b="1" u="sng" dirty="0" smtClean="0"/>
              <a:t>Facilities </a:t>
            </a:r>
            <a:r>
              <a:rPr lang="en-US" altLang="ja-JP" b="1" u="sng" dirty="0"/>
              <a:t>to which the closure request has been lifted since </a:t>
            </a:r>
            <a:r>
              <a:rPr lang="en-US" altLang="ja-JP" b="1" u="sng" dirty="0" smtClean="0"/>
              <a:t>May16</a:t>
            </a:r>
            <a:r>
              <a:rPr lang="ja-JP" altLang="en-US" b="1" u="sng" dirty="0" smtClean="0"/>
              <a:t>）</a:t>
            </a:r>
            <a:r>
              <a:rPr lang="ja-JP" altLang="en-US" b="1" dirty="0"/>
              <a:t>　</a:t>
            </a:r>
            <a:endParaRPr lang="en-US" altLang="ja-JP" b="1" dirty="0"/>
          </a:p>
        </p:txBody>
      </p:sp>
    </p:spTree>
    <p:extLst>
      <p:ext uri="{BB962C8B-B14F-4D97-AF65-F5344CB8AC3E}">
        <p14:creationId xmlns:p14="http://schemas.microsoft.com/office/powerpoint/2010/main" val="149795045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329C25-BD09-4AEE-90D6-E5269A43C3B5}" type="slidenum">
              <a:rPr kumimoji="1" lang="ja-JP" altLang="en-US" smtClean="0"/>
              <a:t>9</a:t>
            </a:fld>
            <a:endParaRPr kumimoji="1" lang="ja-JP" altLang="en-US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31289" y="128648"/>
            <a:ext cx="11787671" cy="800219"/>
          </a:xfrm>
          <a:prstGeom prst="rect">
            <a:avLst/>
          </a:prstGeom>
          <a:noFill/>
          <a:ln w="19050">
            <a:noFill/>
          </a:ln>
        </p:spPr>
        <p:txBody>
          <a:bodyPr wrap="square" rtlCol="0">
            <a:spAutoFit/>
          </a:bodyPr>
          <a:lstStyle/>
          <a:p>
            <a:r>
              <a:rPr lang="en-US" altLang="ja-JP" b="1" dirty="0"/>
              <a:t>Example of practicing "New Lifestyle“</a:t>
            </a:r>
          </a:p>
          <a:p>
            <a:r>
              <a:rPr lang="ja-JP" altLang="en-US" sz="1400" b="1" dirty="0"/>
              <a:t>（</a:t>
            </a:r>
            <a:r>
              <a:rPr lang="en-US" altLang="ja-JP" sz="1400" dirty="0">
                <a:latin typeface="Arial" panose="020B0604020202020204" pitchFamily="34" charset="0"/>
                <a:cs typeface="Arial" panose="020B0604020202020204" pitchFamily="34" charset="0"/>
              </a:rPr>
              <a:t>extracted from the Expert Meeting on the Novel Coronavirus Disease Control “Analysis of the Response to the Novel Coronavirus (COVID-19)</a:t>
            </a:r>
          </a:p>
          <a:p>
            <a:r>
              <a:rPr lang="en-US" altLang="ja-JP" sz="1400" dirty="0">
                <a:latin typeface="Arial" panose="020B0604020202020204" pitchFamily="34" charset="0"/>
                <a:cs typeface="Arial" panose="020B0604020202020204" pitchFamily="34" charset="0"/>
              </a:rPr>
              <a:t>    and Recommendations” (May 4, 2020)</a:t>
            </a:r>
            <a:r>
              <a:rPr lang="ja-JP" alt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　</a:t>
            </a:r>
            <a:r>
              <a:rPr lang="ja-JP" altLang="en-US" sz="1400" b="1" dirty="0"/>
              <a:t>　</a:t>
            </a:r>
            <a:endParaRPr kumimoji="1" lang="ja-JP" altLang="en-US" sz="1400" b="1" dirty="0"/>
          </a:p>
        </p:txBody>
      </p:sp>
      <p:pic>
        <p:nvPicPr>
          <p:cNvPr id="7" name="図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94230" y="927195"/>
            <a:ext cx="7923785" cy="5930805"/>
          </a:xfrm>
          <a:prstGeom prst="rect">
            <a:avLst/>
          </a:prstGeom>
        </p:spPr>
      </p:pic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8557D67A-4065-45EA-A774-493C496A5AD0}"/>
              </a:ext>
            </a:extLst>
          </p:cNvPr>
          <p:cNvSpPr txBox="1"/>
          <p:nvPr/>
        </p:nvSpPr>
        <p:spPr>
          <a:xfrm>
            <a:off x="10118015" y="128648"/>
            <a:ext cx="2073985" cy="369332"/>
          </a:xfrm>
          <a:prstGeom prst="rect">
            <a:avLst/>
          </a:prstGeom>
          <a:noFill/>
          <a:ln w="19050">
            <a:noFill/>
          </a:ln>
        </p:spPr>
        <p:txBody>
          <a:bodyPr wrap="square" rtlCol="0">
            <a:spAutoFit/>
          </a:bodyPr>
          <a:lstStyle/>
          <a:p>
            <a:r>
              <a:rPr lang="en-US" altLang="ja-JP" sz="1600" b="1" dirty="0">
                <a:latin typeface="Arial" panose="020B0604020202020204" pitchFamily="34" charset="0"/>
                <a:cs typeface="Arial" panose="020B0604020202020204" pitchFamily="34" charset="0"/>
              </a:rPr>
              <a:t>【Attached sheet】</a:t>
            </a:r>
            <a:r>
              <a:rPr lang="ja-JP" altLang="en-US" b="1" dirty="0"/>
              <a:t>　　　</a:t>
            </a:r>
            <a:endParaRPr kumimoji="1" lang="ja-JP" altLang="en-US" b="1" dirty="0"/>
          </a:p>
        </p:txBody>
      </p:sp>
    </p:spTree>
    <p:extLst>
      <p:ext uri="{BB962C8B-B14F-4D97-AF65-F5344CB8AC3E}">
        <p14:creationId xmlns:p14="http://schemas.microsoft.com/office/powerpoint/2010/main" val="41371477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783</TotalTime>
  <Words>1193</Words>
  <PresentationFormat>ワイド画面</PresentationFormat>
  <Paragraphs>198</Paragraphs>
  <Slides>10</Slides>
  <Notes>2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10</vt:i4>
      </vt:variant>
    </vt:vector>
  </HeadingPairs>
  <TitlesOfParts>
    <vt:vector size="16" baseType="lpstr">
      <vt:lpstr>游ゴシック</vt:lpstr>
      <vt:lpstr>游ゴシック Light</vt:lpstr>
      <vt:lpstr>Arial</vt:lpstr>
      <vt:lpstr>Times New Roman</vt:lpstr>
      <vt:lpstr>Wingdings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Printed>2020-05-22T07:49:52Z</cp:lastPrinted>
  <dcterms:created xsi:type="dcterms:W3CDTF">2020-05-20T11:17:35Z</dcterms:created>
  <dcterms:modified xsi:type="dcterms:W3CDTF">2020-05-22T09:17:33Z</dcterms:modified>
</cp:coreProperties>
</file>