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86" r:id="rId3"/>
    <p:sldId id="281" r:id="rId4"/>
    <p:sldId id="259" r:id="rId5"/>
    <p:sldId id="289" r:id="rId6"/>
    <p:sldId id="264" r:id="rId7"/>
    <p:sldId id="284" r:id="rId8"/>
    <p:sldId id="287" r:id="rId9"/>
    <p:sldId id="285" r:id="rId10"/>
    <p:sldId id="288"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1" d="100"/>
          <a:sy n="71" d="100"/>
        </p:scale>
        <p:origin x="5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2020/11/20</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2020/11/20</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5629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4</a:t>
            </a:fld>
            <a:endParaRPr kumimoji="1" lang="ja-JP" altLang="en-US"/>
          </a:p>
        </p:txBody>
      </p:sp>
    </p:spTree>
    <p:extLst>
      <p:ext uri="{BB962C8B-B14F-4D97-AF65-F5344CB8AC3E}">
        <p14:creationId xmlns:p14="http://schemas.microsoft.com/office/powerpoint/2010/main" val="2007943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6</a:t>
            </a:fld>
            <a:endParaRPr kumimoji="1" lang="ja-JP" altLang="en-US"/>
          </a:p>
        </p:txBody>
      </p:sp>
    </p:spTree>
    <p:extLst>
      <p:ext uri="{BB962C8B-B14F-4D97-AF65-F5344CB8AC3E}">
        <p14:creationId xmlns:p14="http://schemas.microsoft.com/office/powerpoint/2010/main" val="134316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9</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2020/11/20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3918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5671" y="890585"/>
            <a:ext cx="11791667" cy="646331"/>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➢イエローステージ２への移行は、次のいずれかに該当する場合</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R="0" lvl="0" algn="r" defTabSz="914400" rtl="0" eaLnBrk="1" fontAlgn="auto" latinLnBrk="0" hangingPunct="1">
              <a:lnSpc>
                <a:spcPct val="100000"/>
              </a:lnSpc>
              <a:spcBef>
                <a:spcPts val="0"/>
              </a:spcBef>
              <a:spcAft>
                <a:spcPts val="0"/>
              </a:spcAft>
              <a:buClrTx/>
              <a:buSzTx/>
              <a:tabLst/>
              <a:defRPr/>
            </a:pP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（７</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/28 </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回大阪府新型コロナウイルス対策本部会議で決定）</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491343" y="3464181"/>
            <a:ext cx="11300324" cy="3000821"/>
          </a:xfrm>
          <a:prstGeom prst="rect">
            <a:avLst/>
          </a:prstGeom>
          <a:solidFill>
            <a:schemeClr val="accent1">
              <a:lumMod val="20000"/>
              <a:lumOff val="80000"/>
            </a:schemeClr>
          </a:solidFill>
          <a:ln w="38100">
            <a:solidFill>
              <a:schemeClr val="tx1"/>
            </a:solidFill>
          </a:ln>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現在の感染状況</a:t>
            </a: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〇　新規陽性者数が</a:t>
            </a:r>
            <a:r>
              <a:rPr lang="ja-JP" altLang="en-US" b="1" noProof="0" dirty="0" smtClean="0">
                <a:solidFill>
                  <a:prstClr val="black"/>
                </a:solidFill>
                <a:latin typeface="游ゴシック" panose="020F0502020204030204"/>
                <a:ea typeface="游ゴシック" panose="020B0400000000000000" pitchFamily="50" charset="-128"/>
              </a:rPr>
              <a:t>増加傾向であり、重症病床使用率が概ね</a:t>
            </a:r>
            <a:r>
              <a:rPr lang="en-US" altLang="ja-JP" b="1" noProof="0" dirty="0" smtClean="0">
                <a:solidFill>
                  <a:prstClr val="black"/>
                </a:solidFill>
                <a:latin typeface="游ゴシック" panose="020F0502020204030204"/>
                <a:ea typeface="游ゴシック" panose="020B0400000000000000" pitchFamily="50" charset="-128"/>
              </a:rPr>
              <a:t>35</a:t>
            </a:r>
            <a:r>
              <a:rPr lang="ja-JP" altLang="en-US" b="1" noProof="0" dirty="0" smtClean="0">
                <a:solidFill>
                  <a:prstClr val="black"/>
                </a:solidFill>
                <a:latin typeface="游ゴシック" panose="020F0502020204030204"/>
                <a:ea typeface="游ゴシック" panose="020B0400000000000000" pitchFamily="50" charset="-128"/>
              </a:rPr>
              <a:t>％以上で推移していること</a:t>
            </a:r>
            <a:endParaRPr lang="en-US" altLang="ja-JP" b="1" dirty="0">
              <a:solidFill>
                <a:prstClr val="black"/>
              </a:solidFill>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76414" y="287258"/>
            <a:ext cx="6984196"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イエローステージ（警戒）２への移行について</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91343" y="1536916"/>
            <a:ext cx="13058613" cy="1618585"/>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重症又</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は軽症中等症のいずれかの病床使用率が以下の基準に達した場合。</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病床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概ね３５％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・軽症</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中等症病床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５０％</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②　①の基準に達しない場合であっても、国や他の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大都市</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と協議して共同で施設の使用制限等を実施する場合</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下矢印 4"/>
          <p:cNvSpPr/>
          <p:nvPr/>
        </p:nvSpPr>
        <p:spPr>
          <a:xfrm>
            <a:off x="5102629" y="5566046"/>
            <a:ext cx="1523744" cy="42308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テキスト ボックス 11"/>
          <p:cNvSpPr txBox="1"/>
          <p:nvPr/>
        </p:nvSpPr>
        <p:spPr>
          <a:xfrm>
            <a:off x="2542505" y="5914368"/>
            <a:ext cx="8494676" cy="400110"/>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①の基準に達しているため、イエローステージ２に移行</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2317822353"/>
              </p:ext>
            </p:extLst>
          </p:nvPr>
        </p:nvGraphicFramePr>
        <p:xfrm>
          <a:off x="1209183" y="4672252"/>
          <a:ext cx="8128000" cy="74168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154046329"/>
                    </a:ext>
                  </a:extLst>
                </a:gridCol>
                <a:gridCol w="1625600">
                  <a:extLst>
                    <a:ext uri="{9D8B030D-6E8A-4147-A177-3AD203B41FA5}">
                      <a16:colId xmlns:a16="http://schemas.microsoft.com/office/drawing/2014/main" val="4156370420"/>
                    </a:ext>
                  </a:extLst>
                </a:gridCol>
                <a:gridCol w="1625600">
                  <a:extLst>
                    <a:ext uri="{9D8B030D-6E8A-4147-A177-3AD203B41FA5}">
                      <a16:colId xmlns:a16="http://schemas.microsoft.com/office/drawing/2014/main" val="952457126"/>
                    </a:ext>
                  </a:extLst>
                </a:gridCol>
                <a:gridCol w="1625600">
                  <a:extLst>
                    <a:ext uri="{9D8B030D-6E8A-4147-A177-3AD203B41FA5}">
                      <a16:colId xmlns:a16="http://schemas.microsoft.com/office/drawing/2014/main" val="1265810614"/>
                    </a:ext>
                  </a:extLst>
                </a:gridCol>
                <a:gridCol w="1625600">
                  <a:extLst>
                    <a:ext uri="{9D8B030D-6E8A-4147-A177-3AD203B41FA5}">
                      <a16:colId xmlns:a16="http://schemas.microsoft.com/office/drawing/2014/main" val="4216634282"/>
                    </a:ext>
                  </a:extLst>
                </a:gridCol>
              </a:tblGrid>
              <a:tr h="370840">
                <a:tc>
                  <a:txBody>
                    <a:bodyPr/>
                    <a:lstStyle/>
                    <a:p>
                      <a:pPr algn="ctr"/>
                      <a:r>
                        <a:rPr kumimoji="1" lang="en-US" altLang="ja-JP" sz="1600" dirty="0" smtClean="0"/>
                        <a:t>11</a:t>
                      </a:r>
                      <a:r>
                        <a:rPr kumimoji="1" lang="ja-JP" altLang="en-US" sz="1600" dirty="0" smtClean="0"/>
                        <a:t>月</a:t>
                      </a:r>
                      <a:r>
                        <a:rPr kumimoji="1" lang="en-US" altLang="ja-JP" sz="1600" dirty="0" smtClean="0"/>
                        <a:t>15</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16</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17</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18</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19</a:t>
                      </a:r>
                      <a:r>
                        <a:rPr kumimoji="1" lang="ja-JP" altLang="en-US" sz="1600" dirty="0" smtClean="0"/>
                        <a:t>日</a:t>
                      </a:r>
                      <a:endParaRPr kumimoji="1" lang="ja-JP" altLang="en-US" sz="1600" dirty="0"/>
                    </a:p>
                  </a:txBody>
                  <a:tcPr/>
                </a:tc>
                <a:extLst>
                  <a:ext uri="{0D108BD9-81ED-4DB2-BD59-A6C34878D82A}">
                    <a16:rowId xmlns:a16="http://schemas.microsoft.com/office/drawing/2014/main" val="2002488120"/>
                  </a:ext>
                </a:extLst>
              </a:tr>
              <a:tr h="370840">
                <a:tc>
                  <a:txBody>
                    <a:bodyPr/>
                    <a:lstStyle/>
                    <a:p>
                      <a:pPr algn="ctr"/>
                      <a:r>
                        <a:rPr kumimoji="1" lang="en-US" altLang="ja-JP" sz="1600" b="1" dirty="0" smtClean="0"/>
                        <a:t>32.0</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33.5</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36.9</a:t>
                      </a:r>
                      <a:r>
                        <a:rPr kumimoji="1" lang="ja-JP" altLang="en-US" sz="1600" b="1" dirty="0" smtClean="0"/>
                        <a:t>％</a:t>
                      </a:r>
                      <a:endParaRPr kumimoji="1" lang="ja-JP" altLang="en-US" sz="1600" b="1" dirty="0"/>
                    </a:p>
                  </a:txBody>
                  <a:tcPr/>
                </a:tc>
                <a:extLst>
                  <a:ext uri="{0D108BD9-81ED-4DB2-BD59-A6C34878D82A}">
                    <a16:rowId xmlns:a16="http://schemas.microsoft.com/office/drawing/2014/main" val="2996960445"/>
                  </a:ext>
                </a:extLst>
              </a:tr>
            </a:tbl>
          </a:graphicData>
        </a:graphic>
      </p:graphicFrame>
      <p:sp>
        <p:nvSpPr>
          <p:cNvPr id="13" name="正方形/長方形 12"/>
          <p:cNvSpPr/>
          <p:nvPr/>
        </p:nvSpPr>
        <p:spPr>
          <a:xfrm>
            <a:off x="953867" y="4275403"/>
            <a:ext cx="10173480" cy="400110"/>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600" b="1" dirty="0" smtClean="0">
                <a:solidFill>
                  <a:prstClr val="black"/>
                </a:solidFill>
                <a:latin typeface="游ゴシック" panose="020F0502020204030204"/>
                <a:ea typeface="游ゴシック" panose="020B0400000000000000" pitchFamily="50" charset="-128"/>
              </a:rPr>
              <a:t>＜重症病床使用率＞</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sp>
        <p:nvSpPr>
          <p:cNvPr id="6" name="正方形/長方形 5"/>
          <p:cNvSpPr/>
          <p:nvPr/>
        </p:nvSpPr>
        <p:spPr>
          <a:xfrm>
            <a:off x="7785847" y="316378"/>
            <a:ext cx="2366682" cy="699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会議での議論を受けて決定した内容</a:t>
            </a:r>
            <a:r>
              <a:rPr kumimoji="1" lang="ja-JP" altLang="en-US" sz="1600" b="1" dirty="0" smtClean="0"/>
              <a:t>に</a:t>
            </a:r>
            <a:r>
              <a:rPr lang="ja-JP" altLang="en-US" sz="1600" b="1" dirty="0"/>
              <a:t>変更</a:t>
            </a:r>
            <a:endParaRPr kumimoji="1" lang="ja-JP" altLang="en-US" sz="1600" b="1" dirty="0"/>
          </a:p>
        </p:txBody>
      </p:sp>
      <p:sp>
        <p:nvSpPr>
          <p:cNvPr id="14" name="テキスト ボックス 13"/>
          <p:cNvSpPr txBox="1"/>
          <p:nvPr/>
        </p:nvSpPr>
        <p:spPr>
          <a:xfrm>
            <a:off x="10318238" y="309424"/>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3940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54752" y="3456240"/>
            <a:ext cx="11455175" cy="2699862"/>
          </a:xfrm>
          <a:prstGeom prst="rect">
            <a:avLst/>
          </a:prstGeom>
          <a:solidFill>
            <a:schemeClr val="accent4">
              <a:lumMod val="20000"/>
              <a:lumOff val="80000"/>
            </a:schemeClr>
          </a:solidFill>
          <a:ln w="412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3770" y="-2288"/>
            <a:ext cx="12195770" cy="504000"/>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a:t>
            </a:r>
            <a:r>
              <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rPr>
              <a:t>Go To Eat</a:t>
            </a: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キャンペーン事業」における府が独自に設定する条件</a:t>
            </a:r>
            <a:endPar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 name="正方形/長方形 9"/>
          <p:cNvSpPr/>
          <p:nvPr/>
        </p:nvSpPr>
        <p:spPr>
          <a:xfrm>
            <a:off x="109263" y="989790"/>
            <a:ext cx="11995461" cy="1718315"/>
          </a:xfrm>
          <a:prstGeom prst="rect">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 農林水産省では「</a:t>
            </a:r>
            <a:r>
              <a:rPr lang="en-US" altLang="ja-JP" sz="2200" dirty="0" err="1" smtClean="0">
                <a:solidFill>
                  <a:schemeClr val="tx1"/>
                </a:solidFill>
                <a:latin typeface="UD デジタル 教科書体 NK-R" panose="02020400000000000000" pitchFamily="18" charset="-128"/>
                <a:ea typeface="UD デジタル 教科書体 NK-R" panose="02020400000000000000" pitchFamily="18" charset="-128"/>
              </a:rPr>
              <a:t>GoToEat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キャンペーン事業」における感染拡大防止対策の強化について</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〇食事券・ポイントの利用は、原則として「</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４人</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子どもを</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除く）</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以下</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の単位」での飲食とする。</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〇具体的な対応について、各地域における感染状況等を踏まえ、都道府県知事に早急な検討を要請。</a:t>
            </a:r>
            <a:endParaRPr kumimoji="1" lang="ja-JP" altLang="en-US" sz="2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角丸四角形 44"/>
          <p:cNvSpPr/>
          <p:nvPr/>
        </p:nvSpPr>
        <p:spPr>
          <a:xfrm>
            <a:off x="743497" y="3546510"/>
            <a:ext cx="10911883" cy="1579495"/>
          </a:xfrm>
          <a:prstGeom prst="roundRect">
            <a:avLst>
              <a:gd name="adj" fmla="val 0"/>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200" dirty="0">
                <a:solidFill>
                  <a:schemeClr val="tx1"/>
                </a:solidFill>
                <a:latin typeface="UD デジタル 教科書体 NK-B" panose="02020700000000000000" pitchFamily="18" charset="-128"/>
                <a:ea typeface="UD デジタル 教科書体 NK-B" panose="02020700000000000000" pitchFamily="18" charset="-128"/>
              </a:rPr>
              <a:t>〇飲食店の利用形態</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食事券</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・ポイント利用者は</a:t>
            </a:r>
            <a:r>
              <a:rPr lang="en-US" altLang="ja-JP" sz="2200" u="sng" dirty="0">
                <a:solidFill>
                  <a:schemeClr val="tx1"/>
                </a:solidFill>
                <a:latin typeface="UD デジタル 教科書体 NK-B" panose="02020700000000000000" pitchFamily="18" charset="-128"/>
                <a:ea typeface="UD デジタル 教科書体 NK-B" panose="02020700000000000000" pitchFamily="18" charset="-128"/>
              </a:rPr>
              <a:t>4</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人以下とすること。</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なお</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、家族や乳幼児・子ども、高齢者の介助者、</a:t>
            </a:r>
            <a:r>
              <a:rPr lang="ja-JP" altLang="ja-JP" sz="2200" u="sng" dirty="0" err="1">
                <a:solidFill>
                  <a:schemeClr val="tx1"/>
                </a:solidFill>
                <a:latin typeface="UD デジタル 教科書体 NK-B" panose="02020700000000000000" pitchFamily="18" charset="-128"/>
                <a:ea typeface="UD デジタル 教科書体 NK-B" panose="02020700000000000000" pitchFamily="18" charset="-128"/>
              </a:rPr>
              <a:t>障がい</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者の介助者など</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はこの</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限りでない。</a:t>
            </a:r>
            <a:r>
              <a:rPr lang="ja-JP" altLang="en-US" sz="2000" u="sng"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p:cNvSpPr txBox="1"/>
          <p:nvPr/>
        </p:nvSpPr>
        <p:spPr>
          <a:xfrm>
            <a:off x="1107968" y="5024481"/>
            <a:ext cx="9980742" cy="923330"/>
          </a:xfrm>
          <a:prstGeom prst="rect">
            <a:avLst/>
          </a:prstGeom>
          <a:noFill/>
        </p:spPr>
        <p:txBody>
          <a:bodyPr wrap="square" rtlCol="0">
            <a:spAutoFit/>
          </a:bodyPr>
          <a:lstStyle/>
          <a:p>
            <a:r>
              <a:rPr lang="ja-JP" altLang="en-US" dirty="0" smtClean="0">
                <a:latin typeface="UD デジタル 教科書体 NP-B" panose="02020700000000000000" pitchFamily="18" charset="-128"/>
                <a:ea typeface="UD デジタル 教科書体 NP-B" panose="02020700000000000000" pitchFamily="18" charset="-128"/>
              </a:rPr>
              <a:t>・５人以上の</a:t>
            </a:r>
            <a:r>
              <a:rPr lang="ja-JP" altLang="ja-JP" dirty="0" smtClean="0">
                <a:latin typeface="UD デジタル 教科書体 NP-B" panose="02020700000000000000" pitchFamily="18" charset="-128"/>
                <a:ea typeface="UD デジタル 教科書体 NP-B" panose="02020700000000000000" pitchFamily="18" charset="-128"/>
              </a:rPr>
              <a:t>グループ</a:t>
            </a:r>
            <a:r>
              <a:rPr lang="ja-JP" altLang="ja-JP" dirty="0">
                <a:latin typeface="UD デジタル 教科書体 NP-B" panose="02020700000000000000" pitchFamily="18" charset="-128"/>
                <a:ea typeface="UD デジタル 教科書体 NP-B" panose="02020700000000000000" pitchFamily="18" charset="-128"/>
              </a:rPr>
              <a:t>をテーブルごとやパーテーションで分けて物理的に４人以下と</a:t>
            </a:r>
            <a:r>
              <a:rPr lang="ja-JP" altLang="ja-JP" dirty="0" smtClean="0">
                <a:latin typeface="UD デジタル 教科書体 NP-B" panose="02020700000000000000" pitchFamily="18" charset="-128"/>
                <a:ea typeface="UD デジタル 教科書体 NP-B" panose="02020700000000000000" pitchFamily="18" charset="-128"/>
              </a:rPr>
              <a:t>して</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　</a:t>
            </a:r>
            <a:r>
              <a:rPr lang="ja-JP" altLang="ja-JP" dirty="0" smtClean="0">
                <a:latin typeface="UD デジタル 教科書体 NP-B" panose="02020700000000000000" pitchFamily="18" charset="-128"/>
                <a:ea typeface="UD デジタル 教科書体 NP-B" panose="02020700000000000000" pitchFamily="18" charset="-128"/>
              </a:rPr>
              <a:t>飲食</a:t>
            </a:r>
            <a:r>
              <a:rPr lang="ja-JP" altLang="ja-JP" dirty="0">
                <a:latin typeface="UD デジタル 教科書体 NP-B" panose="02020700000000000000" pitchFamily="18" charset="-128"/>
                <a:ea typeface="UD デジタル 教科書体 NP-B" panose="02020700000000000000" pitchFamily="18" charset="-128"/>
              </a:rPr>
              <a:t>されても</a:t>
            </a:r>
            <a:r>
              <a:rPr lang="ja-JP"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食</a:t>
            </a:r>
            <a:r>
              <a:rPr lang="ja-JP" altLang="ja-JP" dirty="0" smtClean="0">
                <a:latin typeface="UD デジタル 教科書体 NP-B" panose="02020700000000000000" pitchFamily="18" charset="-128"/>
                <a:ea typeface="UD デジタル 教科書体 NP-B" panose="02020700000000000000" pitchFamily="18" charset="-128"/>
              </a:rPr>
              <a:t>事券</a:t>
            </a:r>
            <a:r>
              <a:rPr lang="ja-JP" altLang="ja-JP" dirty="0">
                <a:latin typeface="UD デジタル 教科書体 NP-B" panose="02020700000000000000" pitchFamily="18" charset="-128"/>
                <a:ea typeface="UD デジタル 教科書体 NP-B" panose="02020700000000000000" pitchFamily="18" charset="-128"/>
              </a:rPr>
              <a:t>の使用はできません</a:t>
            </a:r>
            <a:r>
              <a:rPr lang="ja-JP" altLang="ja-JP" dirty="0" smtClean="0">
                <a:latin typeface="UD デジタル 教科書体 NP-B" panose="02020700000000000000" pitchFamily="18" charset="-128"/>
                <a:ea typeface="UD デジタル 教科書体 NP-B" panose="02020700000000000000" pitchFamily="18" charset="-128"/>
              </a:rPr>
              <a:t>。</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smtClean="0">
                <a:latin typeface="UD デジタル 教科書体 NP-B" panose="02020700000000000000" pitchFamily="18" charset="-128"/>
                <a:ea typeface="UD デジタル 教科書体 NP-B" panose="02020700000000000000" pitchFamily="18" charset="-128"/>
              </a:rPr>
              <a:t>・</a:t>
            </a:r>
            <a:r>
              <a:rPr lang="ja-JP" altLang="ja-JP" dirty="0" smtClean="0">
                <a:latin typeface="UD デジタル 教科書体 NP-B" panose="02020700000000000000" pitchFamily="18" charset="-128"/>
                <a:ea typeface="UD デジタル 教科書体 NP-B" panose="02020700000000000000" pitchFamily="18" charset="-128"/>
              </a:rPr>
              <a:t>すでに販売された食事券も、４人以下の</a:t>
            </a:r>
            <a:r>
              <a:rPr lang="ja-JP" altLang="en-US" dirty="0" smtClean="0">
                <a:latin typeface="UD デジタル 教科書体 NP-B" panose="02020700000000000000" pitchFamily="18" charset="-128"/>
                <a:ea typeface="UD デジタル 教科書体 NP-B" panose="02020700000000000000" pitchFamily="18" charset="-128"/>
              </a:rPr>
              <a:t>飲食でしか使用できません</a:t>
            </a:r>
            <a:r>
              <a:rPr lang="ja-JP" altLang="ja-JP" dirty="0" smtClean="0">
                <a:latin typeface="UD デジタル 教科書体 NP-B" panose="02020700000000000000" pitchFamily="18" charset="-128"/>
                <a:ea typeface="UD デジタル 教科書体 NP-B" panose="02020700000000000000" pitchFamily="18" charset="-128"/>
              </a:rPr>
              <a:t>。</a:t>
            </a:r>
          </a:p>
        </p:txBody>
      </p:sp>
      <p:sp>
        <p:nvSpPr>
          <p:cNvPr id="7" name="大かっこ 6"/>
          <p:cNvSpPr/>
          <p:nvPr/>
        </p:nvSpPr>
        <p:spPr>
          <a:xfrm>
            <a:off x="1120847" y="4989516"/>
            <a:ext cx="9980742" cy="91005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52003" y="3234820"/>
            <a:ext cx="1937688" cy="433083"/>
          </a:xfrm>
          <a:prstGeom prst="roundRect">
            <a:avLst/>
          </a:prstGeom>
          <a:solidFill>
            <a:srgbClr val="00B0F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smtClean="0">
                <a:solidFill>
                  <a:schemeClr val="bg1"/>
                </a:solidFill>
                <a:latin typeface="UD デジタル 教科書体 NK-B" panose="02020700000000000000" pitchFamily="18" charset="-128"/>
                <a:ea typeface="UD デジタル 教科書体 NK-B" panose="02020700000000000000" pitchFamily="18" charset="-128"/>
              </a:rPr>
              <a:t>府の条件</a:t>
            </a:r>
            <a:endParaRPr kumimoji="1" lang="ja-JP" altLang="en-US" sz="22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1"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Tree>
    <p:extLst>
      <p:ext uri="{BB962C8B-B14F-4D97-AF65-F5344CB8AC3E}">
        <p14:creationId xmlns:p14="http://schemas.microsoft.com/office/powerpoint/2010/main" val="32161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175788"/>
            <a:ext cx="74618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イエローステージ（警戒）の対応方針に基づく要請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101757" y="675195"/>
            <a:ext cx="12541718" cy="1477328"/>
          </a:xfrm>
          <a:prstGeom prst="rect">
            <a:avLst/>
          </a:prstGeom>
          <a:noFill/>
          <a:ln w="28575">
            <a:noFill/>
          </a:ln>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イエローステージ２の期間</a:t>
            </a:r>
            <a:endParaRPr kumimoji="1" lang="en-US" altLang="ja-JP"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kumimoji="1" lang="ja-JP" altLang="en-US" sz="2000" b="1" i="0" u="sng" strike="noStrike" kern="1200" cap="none" spc="-7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11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en-US" altLang="ja-JP" sz="2000" b="1" u="sng" spc="-130" dirty="0" smtClean="0">
                <a:latin typeface="游ゴシック" panose="020F0502020204030204"/>
                <a:ea typeface="游ゴシック" panose="020B0400000000000000" pitchFamily="50" charset="-128"/>
              </a:rPr>
              <a:t>2</a:t>
            </a:r>
            <a:r>
              <a:rPr lang="en-US" altLang="ja-JP" sz="2000" b="1" u="sng" spc="-130" dirty="0">
                <a:latin typeface="游ゴシック" panose="020F0502020204030204"/>
                <a:ea typeface="游ゴシック" panose="020B0400000000000000" pitchFamily="50" charset="-128"/>
              </a:rPr>
              <a:t>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a:t>
            </a:r>
            <a:r>
              <a:rPr lang="en-US" altLang="ja-JP" sz="2000" b="1" u="sng" spc="-130" dirty="0" smtClean="0">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ja-JP" altLang="en-US" sz="2000" b="1" u="sng" spc="-130" noProof="0" dirty="0">
                <a:latin typeface="游ゴシック" panose="020F0502020204030204"/>
                <a:ea typeface="游ゴシック" panose="020B0400000000000000" pitchFamily="50" charset="-128"/>
              </a:rPr>
              <a:t>５</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日。ただし、重症病床使用率が</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50</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％を上回るなど感染拡大の状況に応じて判断）</a:t>
            </a:r>
            <a:endParaRPr kumimoji="1" lang="en-US" altLang="ja-JP" sz="2000" b="1" i="0" u="none" strike="noStrike" kern="1200" cap="none" spc="-13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656585" y="2816202"/>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638548" y="207458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746974" y="2422713"/>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638548" y="5882660"/>
            <a:ext cx="1093115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・業種別ガイドラインを遵守（感染防止</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宣言ステッカー</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の導入）していない、接待を</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伴う</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の利用を自粛する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r>
              <a:rPr lang="ja-JP" altLang="en-US" dirty="0"/>
              <a:t>・３密で唾液が飛び交う環境を避ける</a:t>
            </a:r>
            <a:r>
              <a:rPr lang="ja-JP" altLang="en-US" dirty="0" smtClean="0"/>
              <a:t>こと</a:t>
            </a:r>
            <a:endParaRPr lang="en-US" altLang="ja-JP" dirty="0"/>
          </a:p>
        </p:txBody>
      </p:sp>
      <p:sp>
        <p:nvSpPr>
          <p:cNvPr id="24" name="正方形/長方形 23"/>
          <p:cNvSpPr/>
          <p:nvPr/>
        </p:nvSpPr>
        <p:spPr>
          <a:xfrm>
            <a:off x="765012" y="2781083"/>
            <a:ext cx="10943403" cy="297577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697508" y="4144704"/>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a:t>
            </a:r>
            <a:r>
              <a:rPr lang="ja-JP" altLang="en-US" b="1" dirty="0">
                <a:latin typeface="游ゴシック" panose="020B0400000000000000" pitchFamily="50" charset="-128"/>
              </a:rPr>
              <a:t>高齢者の方、高齢者と日常的に接する家族、高齢者施設・医療機関等の職員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6" name="正方形/長方形 25"/>
          <p:cNvSpPr/>
          <p:nvPr/>
        </p:nvSpPr>
        <p:spPr>
          <a:xfrm>
            <a:off x="638548" y="4788682"/>
            <a:ext cx="11553452" cy="1272143"/>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・「静かに飲食」</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a:t>
            </a:r>
            <a:r>
              <a:rPr lang="ja-JP" altLang="en-US" b="1" dirty="0" smtClean="0">
                <a:latin typeface="游ゴシック" panose="020B0400000000000000" pitchFamily="50" charset="-128"/>
              </a:rPr>
              <a:t>「マスクの徹底」（飲食の際も会話時はマスクを着用）</a:t>
            </a:r>
            <a:endParaRPr lang="en-US" altLang="ja-JP" b="1" dirty="0" smtClean="0">
              <a:latin typeface="游ゴシック" panose="020B0400000000000000" pitchFamily="50" charset="-128"/>
            </a:endParaRPr>
          </a:p>
          <a:p>
            <a:pPr>
              <a:lnSpc>
                <a:spcPts val="2300"/>
              </a:lnSpc>
              <a:defRPr/>
            </a:pPr>
            <a:r>
              <a:rPr lang="ja-JP" altLang="en-US" b="1" dirty="0" smtClean="0">
                <a:latin typeface="游ゴシック" panose="020B0400000000000000" pitchFamily="50" charset="-128"/>
              </a:rPr>
              <a:t>・「換気と保湿</a:t>
            </a:r>
            <a:r>
              <a:rPr lang="ja-JP" altLang="en-US" b="1" dirty="0">
                <a:latin typeface="游ゴシック" panose="020B0400000000000000" pitchFamily="50" charset="-128"/>
              </a:rPr>
              <a:t>」</a:t>
            </a:r>
            <a:endParaRPr lang="en-US" altLang="ja-JP" b="1" dirty="0" smtClean="0">
              <a:latin typeface="游ゴシック" panose="020B0400000000000000" pitchFamily="50" charset="-128"/>
            </a:endParaRPr>
          </a:p>
          <a:p>
            <a:pPr lvl="0">
              <a:lnSpc>
                <a:spcPts val="2300"/>
              </a:lnSpc>
              <a:defRPr/>
            </a:pPr>
            <a:endParaRPr lang="en-US" altLang="ja-JP" dirty="0">
              <a:latin typeface="游ゴシック" panose="020B0400000000000000" pitchFamily="50" charset="-128"/>
            </a:endParaRPr>
          </a:p>
        </p:txBody>
      </p:sp>
      <p:sp>
        <p:nvSpPr>
          <p:cNvPr id="23" name="正方形/長方形 22"/>
          <p:cNvSpPr/>
          <p:nvPr/>
        </p:nvSpPr>
        <p:spPr>
          <a:xfrm>
            <a:off x="656585" y="3337737"/>
            <a:ext cx="11660776" cy="823302"/>
          </a:xfrm>
          <a:prstGeom prst="rect">
            <a:avLst/>
          </a:prstGeom>
        </p:spPr>
        <p:txBody>
          <a:bodyPr wrap="square">
            <a:spAutoFit/>
          </a:bodyPr>
          <a:lstStyle/>
          <a:p>
            <a:pPr>
              <a:lnSpc>
                <a:spcPts val="2100"/>
              </a:lnSpc>
              <a:defRPr/>
            </a:pPr>
            <a:r>
              <a:rPr lang="ja-JP" altLang="en-US" b="1" dirty="0" smtClean="0">
                <a:latin typeface="游ゴシック" panose="020B0400000000000000" pitchFamily="50" charset="-128"/>
              </a:rPr>
              <a:t>・重症化リスクの高い方（高齢者、基礎疾患</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a:t>
            </a:r>
            <a:r>
              <a:rPr lang="ja-JP" altLang="en-US" b="1" dirty="0" smtClean="0">
                <a:latin typeface="游ゴシック" panose="020B0400000000000000" pitchFamily="50" charset="-128"/>
              </a:rPr>
              <a:t>のある方等）は、不要不急の外出</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b="1" dirty="0" smtClean="0">
                <a:latin typeface="游ゴシック" panose="020B0400000000000000" pitchFamily="50" charset="-128"/>
              </a:rPr>
              <a:t>を控えること</a:t>
            </a:r>
            <a:endParaRPr lang="en-US" altLang="ja-JP"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　糖尿病、心不全、呼吸器疾患（</a:t>
            </a:r>
            <a:r>
              <a:rPr lang="en-US" altLang="ja-JP" sz="1200" b="1" dirty="0" smtClean="0">
                <a:latin typeface="游ゴシック" panose="020B0400000000000000" pitchFamily="50" charset="-128"/>
              </a:rPr>
              <a:t>COPD</a:t>
            </a:r>
            <a:r>
              <a:rPr lang="ja-JP" altLang="en-US" sz="1200" b="1" dirty="0" smtClean="0">
                <a:latin typeface="游ゴシック" panose="020B0400000000000000" pitchFamily="50" charset="-128"/>
              </a:rPr>
              <a:t>等）、透析患者、免疫抑制剤や抗がん剤等を用いている患者　</a:t>
            </a:r>
            <a:endParaRPr lang="en-US" altLang="ja-JP" sz="1200"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sz="1200" b="1" dirty="0" smtClean="0">
                <a:latin typeface="游ゴシック" panose="020B0400000000000000" pitchFamily="50" charset="-128"/>
              </a:rPr>
              <a:t>　医療機関への通院、食料・衣料品・生活必需品の買い出し、必要な職場への出勤、屋外での運動や散歩など、生活の維持に必要な場合を除く</a:t>
            </a:r>
            <a:endParaRPr lang="en-US" altLang="ja-JP" sz="1200" b="1" dirty="0" smtClean="0">
              <a:latin typeface="游ゴシック" panose="020B0400000000000000" pitchFamily="50" charset="-128"/>
            </a:endParaRPr>
          </a:p>
        </p:txBody>
      </p:sp>
    </p:spTree>
    <p:extLst>
      <p:ext uri="{BB962C8B-B14F-4D97-AF65-F5344CB8AC3E}">
        <p14:creationId xmlns:p14="http://schemas.microsoft.com/office/powerpoint/2010/main" val="282393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272" y="462078"/>
            <a:ext cx="10593863" cy="6166723"/>
          </a:xfrm>
          <a:prstGeom prst="rect">
            <a:avLst/>
          </a:prstGeom>
        </p:spPr>
      </p:pic>
      <p:sp>
        <p:nvSpPr>
          <p:cNvPr id="4"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3</a:t>
            </a:fld>
            <a:endParaRPr kumimoji="1" lang="ja-JP" altLang="en-US" sz="2000" dirty="0"/>
          </a:p>
        </p:txBody>
      </p:sp>
      <p:sp>
        <p:nvSpPr>
          <p:cNvPr id="5" name="テキスト ボックス 4"/>
          <p:cNvSpPr txBox="1"/>
          <p:nvPr/>
        </p:nvSpPr>
        <p:spPr>
          <a:xfrm>
            <a:off x="1107583" y="92746"/>
            <a:ext cx="10931156"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dirty="0" smtClean="0">
                <a:solidFill>
                  <a:prstClr val="black"/>
                </a:solidFill>
                <a:latin typeface="游ゴシック" panose="020F0502020204030204"/>
                <a:ea typeface="游ゴシック" panose="020B0400000000000000" pitchFamily="50" charset="-128"/>
              </a:rPr>
              <a:t>（参考）政府分科会「分科会から政府への提言」より抜粋</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591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4</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Tree>
    <p:extLst>
      <p:ext uri="{BB962C8B-B14F-4D97-AF65-F5344CB8AC3E}">
        <p14:creationId xmlns:p14="http://schemas.microsoft.com/office/powerpoint/2010/main" val="390090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621649140"/>
              </p:ext>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044923697"/>
              </p:ext>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ext uri="{D42A27DB-BD31-4B8C-83A1-F6EECF244321}">
                <p14:modId xmlns:p14="http://schemas.microsoft.com/office/powerpoint/2010/main" val="4071837165"/>
              </p:ext>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101959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6</a:t>
            </a:fld>
            <a:endParaRPr kumimoji="1" lang="ja-JP" altLang="en-US" sz="2000" dirty="0"/>
          </a:p>
        </p:txBody>
      </p:sp>
      <p:sp>
        <p:nvSpPr>
          <p:cNvPr id="5" name="テキスト ボックス 4"/>
          <p:cNvSpPr txBox="1"/>
          <p:nvPr/>
        </p:nvSpPr>
        <p:spPr>
          <a:xfrm>
            <a:off x="193339" y="125294"/>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535285"/>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dirty="0" smtClean="0"/>
              <a:t>施設（事業者）に対し、次の内容</a:t>
            </a:r>
            <a:r>
              <a:rPr lang="ja-JP" altLang="en-US" sz="2000" b="1" dirty="0"/>
              <a:t>を</a:t>
            </a:r>
            <a:r>
              <a:rPr lang="ja-JP" altLang="en-US" sz="2000" b="1" dirty="0" smtClean="0"/>
              <a:t>要請</a:t>
            </a:r>
            <a:r>
              <a:rPr lang="ja-JP" altLang="en-US" sz="2000" dirty="0" smtClean="0"/>
              <a:t>。</a:t>
            </a:r>
            <a:endParaRPr lang="en-US" altLang="ja-JP" sz="1600" dirty="0" smtClean="0"/>
          </a:p>
        </p:txBody>
      </p:sp>
      <p:sp>
        <p:nvSpPr>
          <p:cNvPr id="7" name="テキスト ボックス 6"/>
          <p:cNvSpPr txBox="1"/>
          <p:nvPr/>
        </p:nvSpPr>
        <p:spPr>
          <a:xfrm>
            <a:off x="193339" y="928783"/>
            <a:ext cx="12198828" cy="5047536"/>
          </a:xfrm>
          <a:prstGeom prst="rect">
            <a:avLst/>
          </a:prstGeom>
          <a:noFill/>
          <a:ln w="19050">
            <a:noFill/>
          </a:ln>
        </p:spPr>
        <p:txBody>
          <a:bodyPr wrap="square" rtlCol="0">
            <a:spAutoFit/>
          </a:bodyPr>
          <a:lstStyle/>
          <a:p>
            <a:r>
              <a:rPr lang="ja-JP" altLang="en-US" b="1" dirty="0" smtClean="0"/>
              <a:t>１</a:t>
            </a:r>
            <a:r>
              <a:rPr lang="ja-JP" altLang="en-US" b="1" dirty="0"/>
              <a:t>．</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endParaRPr lang="en-US" altLang="ja-JP" b="1" dirty="0" smtClean="0"/>
          </a:p>
          <a:p>
            <a:r>
              <a:rPr lang="ja-JP" altLang="en-US" b="1" dirty="0" smtClean="0">
                <a:latin typeface="游ゴシック" panose="020B0400000000000000" pitchFamily="50" charset="-128"/>
              </a:rPr>
              <a:t>２．従業員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a:p>
          <a:p>
            <a:r>
              <a:rPr lang="ja-JP" altLang="en-US" b="1" dirty="0"/>
              <a:t>　</a:t>
            </a:r>
            <a:r>
              <a:rPr lang="ja-JP" altLang="en-US" b="1" dirty="0" smtClean="0"/>
              <a:t>　</a:t>
            </a:r>
            <a:endParaRPr lang="en-US" altLang="ja-JP" b="1" dirty="0"/>
          </a:p>
          <a:p>
            <a:r>
              <a:rPr lang="ja-JP" altLang="en-US" b="1" dirty="0"/>
              <a:t>３</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endParaRPr lang="en-US" altLang="ja-JP" b="1" dirty="0" smtClean="0"/>
          </a:p>
          <a:p>
            <a:r>
              <a:rPr lang="ja-JP" altLang="en-US" b="1" dirty="0" smtClean="0"/>
              <a:t>４．飲食店においては以下に留意すること</a:t>
            </a:r>
            <a:endParaRPr lang="ja-JP" altLang="en-US" b="1" dirty="0"/>
          </a:p>
          <a:p>
            <a:r>
              <a:rPr lang="ja-JP" altLang="en-US" b="1" dirty="0"/>
              <a:t>　　・パーテーションの活用</a:t>
            </a:r>
          </a:p>
          <a:p>
            <a:r>
              <a:rPr lang="ja-JP" altLang="en-US" b="1" dirty="0"/>
              <a:t>　　・会話の際は、マスク・フェイスシールドを着用（食事中のマスクの活用を含む）</a:t>
            </a:r>
          </a:p>
          <a:p>
            <a:r>
              <a:rPr lang="ja-JP" altLang="en-US" b="1" dirty="0"/>
              <a:t>　　・斜め向かいに</a:t>
            </a:r>
            <a:r>
              <a:rPr lang="ja-JP" altLang="en-US" b="1" dirty="0" smtClean="0"/>
              <a:t>座る</a:t>
            </a:r>
            <a:endParaRPr lang="en-US" altLang="ja-JP" b="1" dirty="0" smtClean="0"/>
          </a:p>
          <a:p>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b="1" dirty="0" smtClean="0"/>
          </a:p>
          <a:p>
            <a:endParaRPr lang="ja-JP" altLang="en-US" b="1" dirty="0"/>
          </a:p>
          <a:p>
            <a:endParaRPr lang="en-US" altLang="ja-JP" sz="800" dirty="0"/>
          </a:p>
          <a:p>
            <a:r>
              <a:rPr lang="ja-JP" altLang="en-US" dirty="0"/>
              <a:t>５</a:t>
            </a:r>
            <a:r>
              <a:rPr lang="ja-JP" altLang="en-US" dirty="0" smtClean="0"/>
              <a:t>．</a:t>
            </a:r>
            <a:r>
              <a:rPr lang="ja-JP" altLang="en-US" dirty="0"/>
              <a:t>休憩室、喫煙所、更衣室などでのマスクを外した状態での会話は控えること</a:t>
            </a:r>
            <a:endParaRPr lang="en-US" altLang="ja-JP" dirty="0"/>
          </a:p>
          <a:p>
            <a:r>
              <a:rPr lang="ja-JP" altLang="en-US" dirty="0"/>
              <a:t>　</a:t>
            </a:r>
          </a:p>
          <a:p>
            <a:pPr lvl="0">
              <a:defRPr/>
            </a:pPr>
            <a:r>
              <a:rPr lang="ja-JP" altLang="en-US" dirty="0"/>
              <a:t>６</a:t>
            </a:r>
            <a:r>
              <a:rPr lang="ja-JP" altLang="en-US" dirty="0" smtClean="0"/>
              <a:t>．業種別ガイドラインを遵守（感染防止宣言ステッカーの導入）していない、</a:t>
            </a:r>
            <a:endParaRPr lang="en-US" altLang="ja-JP" dirty="0" smtClean="0"/>
          </a:p>
          <a:p>
            <a:pPr lvl="0">
              <a:defRPr/>
            </a:pPr>
            <a:r>
              <a:rPr lang="ja-JP" altLang="en-US" dirty="0" smtClean="0"/>
              <a:t>　　接待を伴う飲食店及び酒類の提供を行う飲食店の利用を自粛すること。</a:t>
            </a:r>
            <a:endParaRPr lang="en-US" altLang="ja-JP" dirty="0" smtClean="0"/>
          </a:p>
          <a:p>
            <a:endParaRPr lang="en-US" altLang="ja-JP" sz="800" dirty="0" smtClean="0"/>
          </a:p>
          <a:p>
            <a:r>
              <a:rPr lang="ja-JP" altLang="en-US" dirty="0"/>
              <a:t>７</a:t>
            </a:r>
            <a:r>
              <a:rPr lang="ja-JP" altLang="en-US" dirty="0" smtClean="0"/>
              <a:t>．</a:t>
            </a:r>
            <a:r>
              <a:rPr lang="ja-JP" altLang="en-US" dirty="0"/>
              <a:t>国の接触確認アプリ「ＣＯＣＯＡ</a:t>
            </a:r>
            <a:r>
              <a:rPr lang="ja-JP" altLang="en-US" dirty="0" smtClean="0"/>
              <a:t>」、大阪コロナ追跡システムの導入、又は名簿作成など追跡対策をとること</a:t>
            </a:r>
            <a:endParaRPr lang="en-US" altLang="ja-JP" dirty="0" smtClean="0"/>
          </a:p>
        </p:txBody>
      </p:sp>
      <p:sp>
        <p:nvSpPr>
          <p:cNvPr id="8" name="正方形/長方形 7"/>
          <p:cNvSpPr/>
          <p:nvPr/>
        </p:nvSpPr>
        <p:spPr>
          <a:xfrm>
            <a:off x="193339" y="931227"/>
            <a:ext cx="11874165" cy="319001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9473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7</a:t>
            </a:fld>
            <a:endParaRPr kumimoji="1" lang="ja-JP" altLang="en-US" sz="2000" dirty="0">
              <a:solidFill>
                <a:schemeClr val="tx1"/>
              </a:solidFill>
            </a:endParaRPr>
          </a:p>
        </p:txBody>
      </p:sp>
      <p:sp>
        <p:nvSpPr>
          <p:cNvPr id="6" name="テキスト ボックス 5"/>
          <p:cNvSpPr txBox="1"/>
          <p:nvPr/>
        </p:nvSpPr>
        <p:spPr>
          <a:xfrm>
            <a:off x="193338" y="58695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7" name="テキスト ボックス 6"/>
          <p:cNvSpPr txBox="1"/>
          <p:nvPr/>
        </p:nvSpPr>
        <p:spPr>
          <a:xfrm>
            <a:off x="272877" y="4711735"/>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５</a:t>
            </a:r>
            <a:r>
              <a:rPr lang="ja-JP" altLang="en-US" dirty="0" smtClean="0">
                <a:latin typeface="游ゴシック" panose="020F0502020204030204"/>
                <a:ea typeface="游ゴシック" panose="020B0400000000000000" pitchFamily="50" charset="-128"/>
              </a:rPr>
              <a:t>．</a:t>
            </a:r>
            <a:r>
              <a:rPr kumimoji="1" lang="ja-JP" altLang="en-US" i="0"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a:t>
            </a:r>
            <a:r>
              <a:rPr lang="ja-JP" altLang="en-US" noProof="0" dirty="0" smtClean="0">
                <a:latin typeface="游ゴシック" panose="020F0502020204030204"/>
                <a:ea typeface="游ゴシック" panose="020B0400000000000000" pitchFamily="50" charset="-128"/>
              </a:rPr>
              <a:t>こ</a:t>
            </a:r>
            <a:r>
              <a:rPr lang="ja-JP" altLang="en-US" noProof="0" dirty="0">
                <a:latin typeface="游ゴシック" panose="020F0502020204030204"/>
                <a:ea typeface="游ゴシック" panose="020B0400000000000000" pitchFamily="50" charset="-128"/>
              </a:rPr>
              <a:t>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2" name="正方形/長方形 11"/>
          <p:cNvSpPr/>
          <p:nvPr/>
        </p:nvSpPr>
        <p:spPr>
          <a:xfrm>
            <a:off x="272877" y="5493571"/>
            <a:ext cx="12898223" cy="646331"/>
          </a:xfrm>
          <a:prstGeom prst="rect">
            <a:avLst/>
          </a:prstGeom>
        </p:spPr>
        <p:txBody>
          <a:bodyPr wrap="square">
            <a:spAutoFit/>
          </a:bodyPr>
          <a:lstStyle/>
          <a:p>
            <a:pPr lvl="0">
              <a:defRPr/>
            </a:pPr>
            <a:r>
              <a:rPr lang="ja-JP" altLang="en-US" dirty="0" smtClean="0"/>
              <a:t>６．業種</a:t>
            </a:r>
            <a:r>
              <a:rPr lang="ja-JP" altLang="en-US" dirty="0"/>
              <a:t>別ガイドラインを遵守（感染防止宣言ステッカーの導入）していない</a:t>
            </a:r>
            <a:r>
              <a:rPr lang="ja-JP" altLang="en-US" dirty="0" smtClean="0"/>
              <a:t>、</a:t>
            </a:r>
            <a:endParaRPr lang="en-US" altLang="ja-JP" dirty="0" smtClean="0"/>
          </a:p>
          <a:p>
            <a:pPr lvl="0">
              <a:defRPr/>
            </a:pPr>
            <a:r>
              <a:rPr lang="ja-JP" altLang="en-US" dirty="0"/>
              <a:t>　</a:t>
            </a:r>
            <a:r>
              <a:rPr lang="ja-JP" altLang="en-US" dirty="0" smtClean="0"/>
              <a:t>　接待</a:t>
            </a:r>
            <a:r>
              <a:rPr lang="ja-JP" altLang="en-US" dirty="0"/>
              <a:t>を伴う飲食店</a:t>
            </a:r>
            <a:r>
              <a:rPr lang="ja-JP" altLang="en-US" dirty="0" smtClean="0"/>
              <a:t>及び酒類</a:t>
            </a:r>
            <a:r>
              <a:rPr lang="ja-JP" altLang="en-US" dirty="0"/>
              <a:t>の提供を行う飲食店の利用を自粛する</a:t>
            </a:r>
            <a:r>
              <a:rPr lang="ja-JP" altLang="en-US" dirty="0" smtClean="0"/>
              <a:t>こと</a:t>
            </a:r>
            <a:endParaRPr lang="en-US" altLang="ja-JP" dirty="0"/>
          </a:p>
        </p:txBody>
      </p:sp>
      <p:sp>
        <p:nvSpPr>
          <p:cNvPr id="13" name="テキスト ボックス 12"/>
          <p:cNvSpPr txBox="1"/>
          <p:nvPr/>
        </p:nvSpPr>
        <p:spPr>
          <a:xfrm>
            <a:off x="193338" y="125294"/>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15" name="テキスト ボックス 14"/>
          <p:cNvSpPr txBox="1"/>
          <p:nvPr/>
        </p:nvSpPr>
        <p:spPr>
          <a:xfrm>
            <a:off x="272877" y="3875309"/>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４</a:t>
            </a:r>
            <a:r>
              <a:rPr lang="ja-JP" altLang="en-US" dirty="0" smtClean="0">
                <a:latin typeface="游ゴシック" panose="020F0502020204030204"/>
                <a:ea typeface="游ゴシック" panose="020B0400000000000000" pitchFamily="50" charset="-128"/>
              </a:rPr>
              <a:t>．寒い環境においても、適度な保湿、適切な換気（</a:t>
            </a:r>
            <a:r>
              <a:rPr lang="en-US" altLang="ja-JP" dirty="0" smtClean="0">
                <a:latin typeface="游ゴシック" panose="020F0502020204030204"/>
                <a:ea typeface="游ゴシック" panose="020B0400000000000000" pitchFamily="50" charset="-128"/>
              </a:rPr>
              <a:t>CO</a:t>
            </a:r>
            <a:r>
              <a:rPr lang="ja-JP" altLang="en-US" dirty="0" smtClean="0">
                <a:latin typeface="游ゴシック" panose="020F0502020204030204"/>
                <a:ea typeface="游ゴシック" panose="020B0400000000000000" pitchFamily="50" charset="-128"/>
              </a:rPr>
              <a:t>２センサーの活用による確認等）を実施すること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7" name="正方形/長方形 16"/>
          <p:cNvSpPr/>
          <p:nvPr/>
        </p:nvSpPr>
        <p:spPr>
          <a:xfrm>
            <a:off x="206216" y="1157097"/>
            <a:ext cx="11833990" cy="23949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正方形/長方形 2"/>
          <p:cNvSpPr/>
          <p:nvPr/>
        </p:nvSpPr>
        <p:spPr>
          <a:xfrm>
            <a:off x="272877" y="1319948"/>
            <a:ext cx="11973716" cy="2585323"/>
          </a:xfrm>
          <a:prstGeom prst="rect">
            <a:avLst/>
          </a:prstGeom>
        </p:spPr>
        <p:txBody>
          <a:bodyPr wrap="square">
            <a:spAutoFit/>
          </a:bodyPr>
          <a:lstStyle/>
          <a:p>
            <a:r>
              <a:rPr lang="ja-JP" altLang="en-US" b="1" dirty="0" smtClean="0"/>
              <a:t>１．</a:t>
            </a:r>
            <a:r>
              <a:rPr lang="ja-JP" altLang="en-US" b="1" dirty="0"/>
              <a:t>職員、施設と関わりのある業務の従業員に対し</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a:p>
          <a:p>
            <a:endParaRPr lang="en-US" altLang="ja-JP" b="1" dirty="0" smtClean="0"/>
          </a:p>
          <a:p>
            <a:r>
              <a:rPr lang="ja-JP" altLang="en-US" b="1" dirty="0" smtClean="0">
                <a:latin typeface="游ゴシック" panose="020B0400000000000000" pitchFamily="50" charset="-128"/>
              </a:rPr>
              <a:t>２．</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solidFill>
                  <a:srgbClr val="FF0000"/>
                </a:solidFill>
                <a:latin typeface="游ゴシック" panose="020B0400000000000000" pitchFamily="50" charset="-128"/>
              </a:rPr>
              <a:t>検査を受診させること</a:t>
            </a:r>
            <a:endParaRPr lang="en-US" altLang="ja-JP" b="1" dirty="0">
              <a:solidFill>
                <a:srgbClr val="FF0000"/>
              </a:solidFill>
            </a:endParaRPr>
          </a:p>
          <a:p>
            <a:endParaRPr lang="en-US" altLang="ja-JP" b="1" dirty="0"/>
          </a:p>
          <a:p>
            <a:r>
              <a:rPr lang="ja-JP" altLang="en-US" b="1" dirty="0"/>
              <a:t>３</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endParaRPr lang="en-US" altLang="ja-JP" b="1" dirty="0"/>
          </a:p>
          <a:p>
            <a:endParaRPr lang="en-US" altLang="ja-JP" b="1" dirty="0">
              <a:latin typeface="游ゴシック" panose="020B0400000000000000" pitchFamily="50" charset="-128"/>
            </a:endParaRPr>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377122" y="1228240"/>
            <a:ext cx="11679024"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１．従業員等に「</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５人以上</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b="1" dirty="0">
                <a:latin typeface="游ゴシック" panose="020F0502020204030204"/>
                <a:ea typeface="游ゴシック" panose="020B0400000000000000" pitchFamily="50" charset="-128"/>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時間</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以上」の宴会・飲み会を控えるよう求める</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　</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93339" y="473784"/>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377122" y="3808376"/>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377122" y="6075844"/>
            <a:ext cx="11142172" cy="387286"/>
          </a:xfrm>
          <a:prstGeom prst="rect">
            <a:avLst/>
          </a:prstGeom>
          <a:noFill/>
          <a:ln w="28575">
            <a:noFill/>
          </a:ln>
        </p:spPr>
        <p:txBody>
          <a:bodyPr wrap="square" rtlCol="0" anchor="ctr">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８</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の年末年始における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休暇を分散すること</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377122" y="5362505"/>
            <a:ext cx="5032147"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．業種別ガイドラインの遵守を徹底すること</a:t>
            </a:r>
            <a:endPar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377122" y="2171252"/>
            <a:ext cx="1340180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テレワークを推進すること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出勤が必要となる職場でも、ローテーション勤務、時差通勤、自転車通勤などの取り組みを推進すること</a:t>
            </a:r>
          </a:p>
        </p:txBody>
      </p:sp>
      <p:sp>
        <p:nvSpPr>
          <p:cNvPr id="11" name="正方形/長方形 10"/>
          <p:cNvSpPr/>
          <p:nvPr/>
        </p:nvSpPr>
        <p:spPr>
          <a:xfrm>
            <a:off x="377122" y="1705353"/>
            <a:ext cx="1325603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．従業員等に少し</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でも症状</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が有る場合は、休暇を取得しやすい環境を整えるとともに検査受診</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勧めること</a:t>
            </a:r>
            <a:endPar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377122" y="4448998"/>
            <a:ext cx="1289822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６．業種</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別ガイドラインを遵守（感染防止宣言ステッカーの導入）していない、接待を伴う飲食店及び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の提供を行う飲食店の利用を自粛すること</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5" name="テキスト ボックス 14"/>
          <p:cNvSpPr txBox="1"/>
          <p:nvPr/>
        </p:nvSpPr>
        <p:spPr>
          <a:xfrm>
            <a:off x="377122" y="3218035"/>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４</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．寒い環境においても、適度な保湿、適切な換気（</a:t>
            </a:r>
            <a:r>
              <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CO</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２センサーの活用による確認等）を実施すること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7" name="正方形/長方形 16"/>
          <p:cNvSpPr/>
          <p:nvPr/>
        </p:nvSpPr>
        <p:spPr>
          <a:xfrm>
            <a:off x="193339" y="1048624"/>
            <a:ext cx="11998661" cy="190223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9</a:t>
            </a:fld>
            <a:endParaRPr kumimoji="1" lang="ja-JP" altLang="en-US" sz="2000" dirty="0">
              <a:solidFill>
                <a:schemeClr val="tx1"/>
              </a:solidFill>
            </a:endParaRPr>
          </a:p>
        </p:txBody>
      </p:sp>
      <p:sp>
        <p:nvSpPr>
          <p:cNvPr id="7" name="テキスト ボックス 6"/>
          <p:cNvSpPr txBox="1"/>
          <p:nvPr/>
        </p:nvSpPr>
        <p:spPr>
          <a:xfrm>
            <a:off x="0" y="294342"/>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4" y="756007"/>
            <a:ext cx="11679024" cy="5858014"/>
          </a:xfrm>
          <a:prstGeom prst="rect">
            <a:avLst/>
          </a:prstGeom>
          <a:noFill/>
          <a:ln w="19050">
            <a:noFill/>
          </a:ln>
        </p:spPr>
        <p:txBody>
          <a:bodyPr wrap="square" rtlCol="0">
            <a:spAutoFit/>
          </a:bodyPr>
          <a:lstStyle/>
          <a:p>
            <a:pPr>
              <a:lnSpc>
                <a:spcPts val="2000"/>
              </a:lnSpc>
            </a:pPr>
            <a:endParaRPr lang="en-US" altLang="ja-JP" dirty="0" smtClean="0"/>
          </a:p>
          <a:p>
            <a:pPr>
              <a:lnSpc>
                <a:spcPts val="2000"/>
              </a:lnSpc>
            </a:pPr>
            <a:endParaRPr lang="en-US" altLang="ja-JP" b="1" dirty="0"/>
          </a:p>
          <a:p>
            <a:endParaRPr lang="en-US" altLang="ja-JP" b="1" dirty="0" smtClean="0"/>
          </a:p>
          <a:p>
            <a:pPr>
              <a:lnSpc>
                <a:spcPts val="2000"/>
              </a:lnSpc>
            </a:pPr>
            <a:r>
              <a:rPr lang="ja-JP" altLang="en-US" b="1" dirty="0" smtClean="0"/>
              <a:t>２．学生に</a:t>
            </a:r>
            <a:r>
              <a:rPr lang="ja-JP" altLang="en-US" b="1" dirty="0"/>
              <a:t>少しでも症状が有る場合</a:t>
            </a:r>
            <a:r>
              <a:rPr lang="ja-JP" altLang="en-US" b="1" dirty="0" smtClean="0"/>
              <a:t>は登校させず、検査受診を勧めること。</a:t>
            </a:r>
            <a:endParaRPr lang="en-US" altLang="ja-JP" b="1" dirty="0"/>
          </a:p>
          <a:p>
            <a:pPr>
              <a:lnSpc>
                <a:spcPts val="2000"/>
              </a:lnSpc>
            </a:pPr>
            <a:endParaRPr lang="en-US" altLang="ja-JP" dirty="0" smtClean="0"/>
          </a:p>
          <a:p>
            <a:pPr>
              <a:lnSpc>
                <a:spcPts val="2000"/>
              </a:lnSpc>
            </a:pPr>
            <a:endParaRPr lang="en-US" altLang="ja-JP" dirty="0" smtClean="0"/>
          </a:p>
          <a:p>
            <a:pPr>
              <a:lnSpc>
                <a:spcPts val="2000"/>
              </a:lnSpc>
            </a:pPr>
            <a:r>
              <a:rPr lang="ja-JP" altLang="en-US" dirty="0" smtClean="0"/>
              <a:t>３．寒い環境においても、適度な保湿、適切な換気（</a:t>
            </a:r>
            <a:r>
              <a:rPr lang="en-US" altLang="ja-JP" dirty="0" smtClean="0"/>
              <a:t>CO</a:t>
            </a:r>
            <a:r>
              <a:rPr lang="ja-JP" altLang="en-US" dirty="0" smtClean="0"/>
              <a:t>２センサーの活用による確認等）を実施すること</a:t>
            </a:r>
            <a:endParaRPr lang="en-US" altLang="ja-JP" dirty="0" smtClean="0"/>
          </a:p>
          <a:p>
            <a:pPr>
              <a:lnSpc>
                <a:spcPts val="2000"/>
              </a:lnSpc>
            </a:pPr>
            <a:endParaRPr lang="en-US" altLang="ja-JP" dirty="0" smtClean="0"/>
          </a:p>
          <a:p>
            <a:pPr>
              <a:lnSpc>
                <a:spcPts val="2000"/>
              </a:lnSpc>
            </a:pPr>
            <a:endParaRPr lang="en-US" altLang="ja-JP" dirty="0"/>
          </a:p>
          <a:p>
            <a:r>
              <a:rPr lang="ja-JP" altLang="en-US" dirty="0"/>
              <a:t>４</a:t>
            </a:r>
            <a:r>
              <a:rPr lang="ja-JP" altLang="en-US" dirty="0" smtClean="0"/>
              <a:t>．</a:t>
            </a:r>
            <a:r>
              <a:rPr lang="ja-JP" altLang="en-US" dirty="0"/>
              <a:t>高齢者と日常的に接する学生は、感染リスクの高い環境を避けること</a:t>
            </a:r>
            <a:endParaRPr lang="en-US" altLang="ja-JP" dirty="0"/>
          </a:p>
          <a:p>
            <a:pPr>
              <a:lnSpc>
                <a:spcPts val="2000"/>
              </a:lnSpc>
            </a:pPr>
            <a:endParaRPr lang="en-US" altLang="ja-JP" dirty="0"/>
          </a:p>
          <a:p>
            <a:pPr>
              <a:lnSpc>
                <a:spcPts val="2000"/>
              </a:lnSpc>
            </a:pPr>
            <a:endParaRPr lang="en-US" altLang="ja-JP" dirty="0"/>
          </a:p>
          <a:p>
            <a:pPr>
              <a:lnSpc>
                <a:spcPts val="2000"/>
              </a:lnSpc>
            </a:pPr>
            <a:r>
              <a:rPr lang="ja-JP" altLang="en-US" dirty="0" smtClean="0"/>
              <a:t>５．</a:t>
            </a:r>
            <a:r>
              <a:rPr lang="ja-JP" altLang="en-US" dirty="0"/>
              <a:t>寮やクラブ・サークル活動での感染防止</a:t>
            </a:r>
            <a:r>
              <a:rPr lang="ja-JP" altLang="en-US" dirty="0" smtClean="0"/>
              <a:t>対策（マスクの着用等）を</a:t>
            </a:r>
            <a:r>
              <a:rPr lang="ja-JP" altLang="en-US" dirty="0"/>
              <a:t>徹底する</a:t>
            </a:r>
            <a:r>
              <a:rPr lang="ja-JP" altLang="en-US" dirty="0" smtClean="0"/>
              <a:t>こと</a:t>
            </a:r>
            <a:endParaRPr lang="en-US" altLang="ja-JP" dirty="0" smtClean="0"/>
          </a:p>
          <a:p>
            <a:pPr>
              <a:lnSpc>
                <a:spcPts val="2000"/>
              </a:lnSpc>
            </a:pPr>
            <a:endParaRPr lang="en-US" altLang="ja-JP" dirty="0" smtClean="0"/>
          </a:p>
          <a:p>
            <a:pPr>
              <a:lnSpc>
                <a:spcPts val="2000"/>
              </a:lnSpc>
            </a:pPr>
            <a:endParaRPr lang="en-US" altLang="ja-JP" dirty="0"/>
          </a:p>
          <a:p>
            <a:pPr>
              <a:lnSpc>
                <a:spcPts val="2000"/>
              </a:lnSpc>
            </a:pPr>
            <a:r>
              <a:rPr lang="ja-JP" altLang="en-US" dirty="0"/>
              <a:t>６</a:t>
            </a:r>
            <a:r>
              <a:rPr lang="ja-JP" altLang="en-US" dirty="0" smtClean="0"/>
              <a:t>．</a:t>
            </a:r>
            <a:r>
              <a:rPr lang="ja-JP" altLang="en-US" dirty="0"/>
              <a:t>業種別ガイドラインを遵守（感染防止宣言ステッカーの導入）していない、接待を伴う飲食店及び酒類の</a:t>
            </a:r>
            <a:endParaRPr lang="en-US" altLang="ja-JP" dirty="0"/>
          </a:p>
          <a:p>
            <a:pPr>
              <a:lnSpc>
                <a:spcPts val="2000"/>
              </a:lnSpc>
            </a:pPr>
            <a:r>
              <a:rPr lang="ja-JP" altLang="en-US" dirty="0"/>
              <a:t>　　提供を行う飲食店の利用を自粛すること</a:t>
            </a:r>
            <a:endParaRPr lang="en-US" altLang="ja-JP" dirty="0"/>
          </a:p>
          <a:p>
            <a:pPr>
              <a:lnSpc>
                <a:spcPts val="2000"/>
              </a:lnSpc>
            </a:pPr>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lang="en-US" altLang="ja-JP" dirty="0" smtClean="0">
              <a:solidFill>
                <a:srgbClr val="FF0000"/>
              </a:solidFill>
            </a:endParaRPr>
          </a:p>
          <a:p>
            <a:endParaRPr lang="en-US" altLang="ja-JP" dirty="0" smtClean="0">
              <a:solidFill>
                <a:srgbClr val="FF0000"/>
              </a:solidFill>
            </a:endParaRPr>
          </a:p>
        </p:txBody>
      </p:sp>
      <p:sp>
        <p:nvSpPr>
          <p:cNvPr id="5" name="正方形/長方形 4"/>
          <p:cNvSpPr/>
          <p:nvPr/>
        </p:nvSpPr>
        <p:spPr>
          <a:xfrm>
            <a:off x="285834" y="872075"/>
            <a:ext cx="11516308" cy="1152000"/>
          </a:xfrm>
          <a:prstGeom prst="rect">
            <a:avLst/>
          </a:prstGeom>
          <a:ln w="28575">
            <a:solidFill>
              <a:schemeClr val="tx1"/>
            </a:solidFill>
          </a:ln>
        </p:spPr>
        <p:txBody>
          <a:bodyPr wrap="square">
            <a:spAutoFit/>
          </a:bodyPr>
          <a:lstStyle/>
          <a:p>
            <a:pPr>
              <a:lnSpc>
                <a:spcPct val="150000"/>
              </a:lnSpc>
            </a:pPr>
            <a:endParaRPr lang="en-US" altLang="ja-JP" sz="2000" b="1" dirty="0" smtClean="0"/>
          </a:p>
          <a:p>
            <a:pPr>
              <a:lnSpc>
                <a:spcPct val="150000"/>
              </a:lnSpc>
            </a:pPr>
            <a:endParaRPr lang="en-US" altLang="ja-JP" sz="2000" b="1" dirty="0"/>
          </a:p>
          <a:p>
            <a:pPr>
              <a:lnSpc>
                <a:spcPct val="150000"/>
              </a:lnSpc>
            </a:pPr>
            <a:endParaRPr lang="ja-JP" altLang="en-US" sz="2000" b="1" dirty="0"/>
          </a:p>
        </p:txBody>
      </p:sp>
      <p:sp>
        <p:nvSpPr>
          <p:cNvPr id="6" name="テキスト ボックス 5"/>
          <p:cNvSpPr txBox="1"/>
          <p:nvPr/>
        </p:nvSpPr>
        <p:spPr>
          <a:xfrm>
            <a:off x="285834" y="907023"/>
            <a:ext cx="11679024" cy="387286"/>
          </a:xfrm>
          <a:prstGeom prst="rect">
            <a:avLst/>
          </a:prstGeom>
          <a:noFill/>
          <a:ln w="19050">
            <a:noFill/>
          </a:ln>
        </p:spPr>
        <p:txBody>
          <a:bodyPr wrap="square" rtlCol="0">
            <a:spAutoFit/>
          </a:bodyPr>
          <a:lstStyle/>
          <a:p>
            <a:pPr>
              <a:lnSpc>
                <a:spcPts val="2300"/>
              </a:lnSpc>
              <a:defRPr/>
            </a:pPr>
            <a:r>
              <a:rPr lang="ja-JP" altLang="en-US" b="1" dirty="0" smtClean="0"/>
              <a:t>１．学生に「</a:t>
            </a:r>
            <a:r>
              <a:rPr lang="ja-JP" altLang="en-US" b="1" dirty="0"/>
              <a:t>５人以上</a:t>
            </a:r>
            <a:r>
              <a:rPr lang="ja-JP" altLang="en-US" b="1" dirty="0" smtClean="0"/>
              <a:t>」「</a:t>
            </a:r>
            <a:r>
              <a:rPr lang="ja-JP" altLang="en-US" b="1" dirty="0"/>
              <a:t>２</a:t>
            </a:r>
            <a:r>
              <a:rPr lang="ja-JP" altLang="en-US" b="1" dirty="0" smtClean="0"/>
              <a:t>時間</a:t>
            </a:r>
            <a:r>
              <a:rPr lang="ja-JP" altLang="en-US" b="1" dirty="0"/>
              <a:t>以上」の宴会・飲み会を控えるよう求める</a:t>
            </a:r>
            <a:r>
              <a:rPr lang="ja-JP" altLang="en-US" b="1" dirty="0" smtClean="0"/>
              <a:t>こと</a:t>
            </a:r>
            <a:r>
              <a:rPr lang="ja-JP" altLang="en-US" b="1" dirty="0"/>
              <a:t>　</a:t>
            </a:r>
            <a:endParaRPr lang="en-US" altLang="ja-JP" b="1" dirty="0"/>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4606</TotalTime>
  <Words>2596</Words>
  <Application>Microsoft Office PowerPoint</Application>
  <PresentationFormat>ワイド画面</PresentationFormat>
  <Paragraphs>224</Paragraphs>
  <Slides>10</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UD デジタル 教科書体 NK-B</vt:lpstr>
      <vt:lpstr>UD デジタル 教科書体 NK-R</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田中　淳也</cp:lastModifiedBy>
  <cp:revision>90</cp:revision>
  <cp:lastPrinted>2020-11-20T04:55:13Z</cp:lastPrinted>
  <dcterms:created xsi:type="dcterms:W3CDTF">2020-05-20T11:17:35Z</dcterms:created>
  <dcterms:modified xsi:type="dcterms:W3CDTF">2020-11-20T09:53:17Z</dcterms:modified>
</cp:coreProperties>
</file>