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9" r:id="rId2"/>
    <p:sldId id="270" r:id="rId3"/>
    <p:sldId id="271" r:id="rId4"/>
    <p:sldId id="272" r:id="rId5"/>
    <p:sldId id="276" r:id="rId6"/>
    <p:sldId id="275" r:id="rId7"/>
    <p:sldId id="277" r:id="rId8"/>
    <p:sldId id="278" r:id="rId9"/>
    <p:sldId id="273" r:id="rId10"/>
    <p:sldId id="274" r:id="rId11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21" autoAdjust="0"/>
    <p:restoredTop sz="94660"/>
  </p:normalViewPr>
  <p:slideViewPr>
    <p:cSldViewPr snapToGrid="0">
      <p:cViewPr varScale="1">
        <p:scale>
          <a:sx n="86" d="100"/>
          <a:sy n="86" d="100"/>
        </p:scale>
        <p:origin x="2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1"/>
            <a:ext cx="2949575" cy="498475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8DEC33EE-B15F-4C18-A747-B8455AFA96F3}" type="datetimeFigureOut">
              <a:rPr kumimoji="1" lang="ja-JP" altLang="en-US" smtClean="0"/>
              <a:t>2020/5/15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83138"/>
            <a:ext cx="5445125" cy="3913187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4"/>
            <a:ext cx="2949575" cy="49847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3BA49C75-D5B9-4C2B-8214-651AF7460F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930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78FB9-FA80-47DB-80C5-29E87AC47F19}" type="datetime1">
              <a:rPr kumimoji="1" lang="ja-JP" altLang="en-US" smtClean="0"/>
              <a:t>2020/5/15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57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CB127-5247-4366-ABCE-3B1D7342902E}" type="datetime1">
              <a:rPr kumimoji="1" lang="ja-JP" altLang="en-US" smtClean="0"/>
              <a:t>2020/5/15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550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E0712-07A3-41AD-A578-7A0C9FC8F99A}" type="datetime1">
              <a:rPr kumimoji="1" lang="ja-JP" altLang="en-US" smtClean="0"/>
              <a:t>2020/5/15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8009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11B07-2FEF-4AD2-88F4-9AF84C9E24E2}" type="datetime1">
              <a:rPr kumimoji="1" lang="ja-JP" altLang="en-US" smtClean="0"/>
              <a:t>2020/5/15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4665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55376-94BD-4446-87F7-243C82CDE5E5}" type="datetime1">
              <a:rPr kumimoji="1" lang="ja-JP" altLang="en-US" smtClean="0"/>
              <a:t>2020/5/15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3012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0FDA-EED9-4537-B3F1-1EE40A8836CC}" type="datetime1">
              <a:rPr kumimoji="1" lang="ja-JP" altLang="en-US" smtClean="0"/>
              <a:t>2020/5/15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0366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77541-B417-4BD0-9662-88B52F4979F7}" type="datetime1">
              <a:rPr kumimoji="1" lang="ja-JP" altLang="en-US" smtClean="0"/>
              <a:t>2020/5/15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6637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9BB3-A98C-48A0-B574-AD6288A9B2D3}" type="datetime1">
              <a:rPr kumimoji="1" lang="ja-JP" altLang="en-US" smtClean="0"/>
              <a:t>2020/5/15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412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BCE1D-5552-4605-B498-35780BDD5277}" type="datetime1">
              <a:rPr kumimoji="1" lang="ja-JP" altLang="en-US" smtClean="0"/>
              <a:t>2020/5/15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251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69B6-5487-4704-BFC1-3DFBD735F466}" type="datetime1">
              <a:rPr kumimoji="1" lang="ja-JP" altLang="en-US" smtClean="0"/>
              <a:t>2020/5/15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558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DBC94-52E1-45B9-8DD4-B3ACFB775535}" type="datetime1">
              <a:rPr kumimoji="1" lang="ja-JP" altLang="en-US" smtClean="0"/>
              <a:t>2020/5/15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393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AFEF0-307A-43FB-B5AF-AC6DB657226C}" type="datetime1">
              <a:rPr kumimoji="1" lang="ja-JP" altLang="en-US" smtClean="0"/>
              <a:t>2020/5/15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301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265434" y="241812"/>
            <a:ext cx="11053056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b="1" dirty="0"/>
              <a:t>Outline of the Emergency Measures of Osaka Prefecture after May 16</a:t>
            </a:r>
            <a:endParaRPr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9732" y="794598"/>
            <a:ext cx="11938715" cy="616579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   ①　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Area   :    All parts of Osaka Prefecture</a:t>
            </a:r>
          </a:p>
          <a:p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   ②　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Period:    </a:t>
            </a:r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From May 16 to 31, 2020</a:t>
            </a:r>
          </a:p>
          <a:p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   ③　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Measures</a:t>
            </a:r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（  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of the present measures are to be lifted based on the【Osaka Model】</a:t>
            </a:r>
          </a:p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The following measures are taken to prevent the spread of the novel coronavirus based on the article 45</a:t>
            </a:r>
          </a:p>
          <a:p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           and 24 of the *Act on Special Measures against Pandemic Influenza.</a:t>
            </a:r>
            <a:r>
              <a:rPr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　　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Hereinafter  referred to as the “Act”</a:t>
            </a:r>
          </a:p>
          <a:p>
            <a:endParaRPr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　  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Request for staying at home</a:t>
            </a:r>
            <a:r>
              <a:rPr lang="ja-JP" alt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Article 45, Clause1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　　　</a:t>
            </a:r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 Osaka residents are requested to refrain from going out, aiming to </a:t>
            </a:r>
            <a:r>
              <a:rPr lang="en-US" altLang="ja-JP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“reduce </a:t>
            </a:r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social contact by at least</a:t>
            </a:r>
          </a:p>
          <a:p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　　　</a:t>
            </a:r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 70%, hopefully 80%.”</a:t>
            </a:r>
            <a:r>
              <a:rPr lang="ja-JP" alt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Above </a:t>
            </a:r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all, the</a:t>
            </a:r>
            <a:r>
              <a:rPr lang="ja-JP" alt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lang="ja-JP" alt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ja-JP" alt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strongly requested</a:t>
            </a:r>
            <a:r>
              <a:rPr lang="en-US" altLang="ja-JP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000"/>
              </a:lnSpc>
            </a:pPr>
            <a:r>
              <a:rPr lang="ja-JP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　　　　</a:t>
            </a:r>
            <a:r>
              <a:rPr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１．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Refraining from travels over prefectures, such as nonessential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homecoming visits or trips.</a:t>
            </a:r>
            <a:endParaRPr lang="ja-JP" alt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000"/>
              </a:lnSpc>
            </a:pPr>
            <a:r>
              <a:rPr lang="ja-JP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　　　　２．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Refraining from going out to downtown at night, such as going to eateries with hospitality services.</a:t>
            </a:r>
            <a:endParaRPr lang="ja-JP" alt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000"/>
              </a:lnSpc>
            </a:pPr>
            <a:r>
              <a:rPr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　　　　３．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Thoroughly avoiding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“*Three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Cs”, as well as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practicing “New Lifestyle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” to prevent infections from spreading.</a:t>
            </a:r>
          </a:p>
          <a:p>
            <a:pPr>
              <a:lnSpc>
                <a:spcPts val="2000"/>
              </a:lnSpc>
            </a:pPr>
            <a:r>
              <a:rPr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　　　　　　（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e.g. Promoting to work from home (teleworking),  registering at the “Osaka coronavirus tracking system” and</a:t>
            </a:r>
          </a:p>
          <a:p>
            <a:pPr>
              <a:lnSpc>
                <a:spcPts val="2000"/>
              </a:lnSpc>
            </a:pP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using it effectively, etc.)</a:t>
            </a:r>
            <a:r>
              <a:rPr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ja-JP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*Three Cs : Closed spaces, Crowded places and Close-contact settings</a:t>
            </a:r>
          </a:p>
          <a:p>
            <a:pPr>
              <a:lnSpc>
                <a:spcPts val="2000"/>
              </a:lnSpc>
            </a:pPr>
            <a:endParaRPr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000"/>
              </a:lnSpc>
            </a:pPr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　　●</a:t>
            </a:r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Request for cancelation of events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Article 24, Clause 9 )</a:t>
            </a:r>
          </a:p>
          <a:p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　　　</a:t>
            </a:r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Organizers are requested to refrain from holding events, regardless of their scale and location.</a:t>
            </a:r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</a:pPr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　　●</a:t>
            </a:r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Request for facility use restrictions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Article 24, Clause 9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　　　</a:t>
            </a:r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Managers of facilities used by many people are requested to restrict their use, etc.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1400" smtClean="0"/>
              <a:t>1</a:t>
            </a:fld>
            <a:endParaRPr kumimoji="1" lang="ja-JP" altLang="en-US" sz="1400" dirty="0"/>
          </a:p>
        </p:txBody>
      </p:sp>
      <p:sp>
        <p:nvSpPr>
          <p:cNvPr id="4" name="正方形/長方形 3"/>
          <p:cNvSpPr/>
          <p:nvPr/>
        </p:nvSpPr>
        <p:spPr>
          <a:xfrm>
            <a:off x="2243617" y="1874826"/>
            <a:ext cx="8327740" cy="3291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5514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10</a:t>
            </a:fld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0310" y="959025"/>
            <a:ext cx="9007163" cy="5772426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31289" y="128648"/>
            <a:ext cx="11787671" cy="80021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b="1" dirty="0"/>
              <a:t>Example of practicing "New </a:t>
            </a:r>
            <a:r>
              <a:rPr lang="en-US" altLang="ja-JP" b="1" dirty="0" smtClean="0"/>
              <a:t>Lifestyle“</a:t>
            </a:r>
          </a:p>
          <a:p>
            <a:r>
              <a:rPr lang="ja-JP" altLang="en-US" sz="1400" b="1" dirty="0" smtClean="0"/>
              <a:t>（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extracted from the Expert Meeting on the Novel Coronavirus Disease Control “Analysis of the Response to the Novel Coronavirus (COVID-19</a:t>
            </a:r>
            <a:r>
              <a:rPr lang="en-US" altLang="ja-JP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and Recommendations” (May 4, 2020)</a:t>
            </a:r>
            <a:r>
              <a:rPr lang="ja-JP" alt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ja-JP" altLang="en-US" sz="1400" b="1" dirty="0"/>
              <a:t>　</a:t>
            </a:r>
            <a:endParaRPr kumimoji="1" lang="ja-JP" altLang="en-US" sz="14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557D67A-4065-45EA-A774-493C496A5AD0}"/>
              </a:ext>
            </a:extLst>
          </p:cNvPr>
          <p:cNvSpPr txBox="1"/>
          <p:nvPr/>
        </p:nvSpPr>
        <p:spPr>
          <a:xfrm>
            <a:off x="10118015" y="128648"/>
            <a:ext cx="2073985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latin typeface="Arial" panose="020B0604020202020204" pitchFamily="34" charset="0"/>
                <a:cs typeface="Arial" panose="020B0604020202020204" pitchFamily="34" charset="0"/>
              </a:rPr>
              <a:t>【Attached sheet】</a:t>
            </a:r>
            <a:r>
              <a:rPr lang="ja-JP" altLang="en-US" b="1" dirty="0"/>
              <a:t>　　　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3566214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99246" y="283335"/>
            <a:ext cx="10428588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　　</a:t>
            </a:r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Request for staying at home</a:t>
            </a:r>
            <a:r>
              <a:rPr lang="ja-JP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Article 45, Clause1</a:t>
            </a:r>
            <a:r>
              <a:rPr lang="ja-JP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lang="en-US" altLang="ja-JP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9246" y="1820142"/>
            <a:ext cx="11500833" cy="468333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【Self-restraint requests】</a:t>
            </a:r>
          </a:p>
          <a:p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　１．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Refraining from travels over prefectures, such as nonessential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homecoming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visits or trips.</a:t>
            </a:r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　２．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Refraining from going out to downtown at night, such as going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to eateries with hospitality services.</a:t>
            </a:r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000"/>
              </a:lnSpc>
            </a:pPr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000"/>
              </a:lnSpc>
            </a:pPr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３</a:t>
            </a:r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．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Thoroughly avoiding “Three Cs”, as well as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practicing “New Lifestyle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” to prevent infections from</a:t>
            </a:r>
          </a:p>
          <a:p>
            <a:pPr>
              <a:lnSpc>
                <a:spcPts val="2000"/>
              </a:lnSpc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         spreading.</a:t>
            </a:r>
          </a:p>
          <a:p>
            <a:pPr>
              <a:lnSpc>
                <a:spcPts val="2000"/>
              </a:lnSpc>
            </a:pP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　　　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000"/>
              </a:lnSpc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“Examples of practicing “New Lifestyle”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【See</a:t>
            </a:r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attached</a:t>
            </a:r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sheet】</a:t>
            </a:r>
          </a:p>
          <a:p>
            <a:pPr>
              <a:lnSpc>
                <a:spcPts val="2500"/>
              </a:lnSpc>
            </a:pP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①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Keeping social distance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Keep possibly 2 meters between persons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500"/>
              </a:lnSpc>
            </a:pP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　　　　　②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Wearing a mask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Wear a mask even if you have no symptoms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500"/>
              </a:lnSpc>
            </a:pP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　　　　　③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Washing hands (Wash your hands and face upon coming home.  Wash your hands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carefully using</a:t>
            </a:r>
          </a:p>
          <a:p>
            <a:pPr>
              <a:lnSpc>
                <a:spcPts val="2500"/>
              </a:lnSpc>
            </a:pP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　　　　　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soap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and water for about 30 seconds)</a:t>
            </a:r>
          </a:p>
          <a:p>
            <a:pPr>
              <a:lnSpc>
                <a:spcPts val="2500"/>
              </a:lnSpc>
            </a:pP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　　　　　④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Practicing measures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such as teleworking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as much as possible</a:t>
            </a:r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500"/>
              </a:lnSpc>
            </a:pPr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　　　　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⑤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Registering at the “Osaka coronavirus tracking system” and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using it effectively, etc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517163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1400" smtClean="0"/>
              <a:t>2</a:t>
            </a:fld>
            <a:endParaRPr kumimoji="1" lang="ja-JP" altLang="en-US" sz="1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34176" y="928628"/>
            <a:ext cx="11957824" cy="707886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ja-JP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Osaka </a:t>
            </a:r>
            <a:r>
              <a:rPr lang="en-US" altLang="ja-JP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residents are requested to refrain from going out, aiming to </a:t>
            </a:r>
            <a:r>
              <a:rPr lang="en-US" altLang="ja-JP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“reduce </a:t>
            </a:r>
            <a:r>
              <a:rPr lang="en-US" altLang="ja-JP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social contact </a:t>
            </a:r>
            <a:endParaRPr lang="en-US" altLang="ja-JP" sz="20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ja-JP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US" altLang="ja-JP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at least 70%, hopefully 80%.”</a:t>
            </a:r>
            <a:r>
              <a:rPr lang="ja-JP" alt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Above all, the</a:t>
            </a:r>
            <a:r>
              <a:rPr lang="ja-JP" alt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lang="ja-JP" alt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ja-JP" alt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strongly requested</a:t>
            </a:r>
            <a:r>
              <a:rPr lang="en-US" altLang="ja-JP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ja-JP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100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234177" y="300829"/>
            <a:ext cx="8655543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Request for cancelation of events</a:t>
            </a:r>
            <a:r>
              <a:rPr lang="ja-JP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Article 24, Clause 9 )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34177" y="1101739"/>
            <a:ext cx="11957824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ja-JP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Organizers are requested to refrain from holding events, regardless of their scale and location.</a:t>
            </a:r>
            <a:endParaRPr lang="ja-JP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34177" y="1826817"/>
            <a:ext cx="11500833" cy="424731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【Self-restraint requests】</a:t>
            </a:r>
          </a:p>
          <a:p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○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Scale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every scale</a:t>
            </a:r>
          </a:p>
          <a:p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○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Location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indoor and outdoor</a:t>
            </a:r>
          </a:p>
          <a:p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○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Classification/Contents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All events except those necessary for daily lives</a:t>
            </a:r>
          </a:p>
          <a:p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Examples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　　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festivals/local events, cultural events such as concerts, theater and recital, exhibitions, ceremonies, </a:t>
            </a:r>
          </a:p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      lectures and workshops, sporting events, etc.</a:t>
            </a:r>
          </a:p>
          <a:p>
            <a:endParaRPr lang="en-US" altLang="ja-JP" dirty="0"/>
          </a:p>
          <a:p>
            <a:r>
              <a:rPr lang="ja-JP" altLang="en-US" dirty="0"/>
              <a:t>　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※Events which are necessary for daily lives such as information sessions/lotteries for residential tenants  </a:t>
            </a:r>
          </a:p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       of public housing, small workshops for particular business sectors can be held by taking the measures</a:t>
            </a:r>
          </a:p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       against the infection spread 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1400" smtClean="0"/>
              <a:t>3</a:t>
            </a:fld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824528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95272" y="1219180"/>
            <a:ext cx="11598996" cy="5427284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>
              <a:lnSpc>
                <a:spcPts val="2200"/>
              </a:lnSpc>
            </a:pPr>
            <a:r>
              <a:rPr lang="ja-JP" alt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１　</a:t>
            </a:r>
            <a:r>
              <a:rPr lang="en-US" altLang="ja-JP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Facilities NOT requested to close 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【Facilities essential for social lives, </a:t>
            </a:r>
            <a:r>
              <a:rPr lang="en-US" altLang="ja-JP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social 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welfare facilities, etc.】</a:t>
            </a:r>
          </a:p>
          <a:p>
            <a:pPr>
              <a:lnSpc>
                <a:spcPts val="2200"/>
              </a:lnSpc>
            </a:pPr>
            <a:r>
              <a:rPr lang="ja-JP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　　　⇒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Requested to take appropriate infection prevention measures</a:t>
            </a:r>
            <a:r>
              <a:rPr lang="ja-JP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(Article24, Clause 9)</a:t>
            </a:r>
          </a:p>
          <a:p>
            <a:pPr>
              <a:lnSpc>
                <a:spcPts val="1200"/>
              </a:lnSpc>
            </a:pPr>
            <a:endParaRPr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300"/>
              </a:lnSpc>
            </a:pPr>
            <a:r>
              <a:rPr lang="ja-JP" alt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２　</a:t>
            </a:r>
            <a:r>
              <a:rPr lang="en-US" altLang="ja-JP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Facilities requested to </a:t>
            </a:r>
            <a:r>
              <a:rPr lang="en-US" altLang="ja-JP" sz="1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close based on the Act </a:t>
            </a:r>
            <a:endParaRPr lang="en-US" altLang="ja-JP" sz="1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300"/>
              </a:lnSpc>
            </a:pPr>
            <a:r>
              <a:rPr lang="ja-JP" alt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　　 </a:t>
            </a:r>
            <a:r>
              <a:rPr lang="ja-JP" alt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・</a:t>
            </a:r>
            <a:r>
              <a:rPr lang="en-US" altLang="ja-JP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Facilities 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where clusters occurred nationwide and similar facilities</a:t>
            </a:r>
          </a:p>
          <a:p>
            <a:pPr>
              <a:lnSpc>
                <a:spcPts val="2300"/>
              </a:lnSpc>
            </a:pPr>
            <a:r>
              <a:rPr lang="ja-JP" alt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　　 ・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Among the facility categories where clusters occurred, large-scale ones other than the above</a:t>
            </a:r>
          </a:p>
          <a:p>
            <a:pPr>
              <a:lnSpc>
                <a:spcPts val="2300"/>
              </a:lnSpc>
            </a:pPr>
            <a:r>
              <a:rPr lang="ja-JP" alt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　　 ・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Facilities to be requested to refrain from holding events there</a:t>
            </a:r>
          </a:p>
          <a:p>
            <a:pPr>
              <a:lnSpc>
                <a:spcPts val="2300"/>
              </a:lnSpc>
            </a:pPr>
            <a:r>
              <a:rPr lang="ja-JP" alt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　　 ・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Facilities that were determined to request to continue closures at the Osaka </a:t>
            </a:r>
            <a:r>
              <a:rPr lang="en-US" altLang="ja-JP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coronavirus 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control headquarters meeting on May 5</a:t>
            </a:r>
          </a:p>
          <a:p>
            <a:pPr>
              <a:lnSpc>
                <a:spcPts val="2300"/>
              </a:lnSpc>
            </a:pPr>
            <a:r>
              <a:rPr lang="ja-JP" alt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　　 　</a:t>
            </a:r>
            <a:r>
              <a:rPr lang="ja-JP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⇒</a:t>
            </a:r>
            <a:r>
              <a:rPr lang="en-US" altLang="ja-JP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Facility use restrictions request</a:t>
            </a:r>
            <a:r>
              <a:rPr lang="ja-JP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Article 24, Clause 9 of the Act </a:t>
            </a:r>
            <a:r>
              <a:rPr lang="ja-JP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300"/>
              </a:lnSpc>
            </a:pPr>
            <a:r>
              <a:rPr lang="ja-JP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　　 　⇒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If they don’t obey, an individual request/instruction will be considered based on the Article </a:t>
            </a:r>
            <a:r>
              <a:rPr lang="en-US" altLang="ja-JP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45, Clause 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2 and </a:t>
            </a:r>
            <a:r>
              <a:rPr lang="en-US" altLang="ja-JP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 of the Act </a:t>
            </a:r>
          </a:p>
          <a:p>
            <a:pPr>
              <a:lnSpc>
                <a:spcPts val="2300"/>
              </a:lnSpc>
            </a:pPr>
            <a:r>
              <a:rPr lang="en-US" altLang="ja-JP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(Facilities’ names will be publicized)</a:t>
            </a:r>
          </a:p>
          <a:p>
            <a:pPr>
              <a:lnSpc>
                <a:spcPts val="2300"/>
              </a:lnSpc>
            </a:pPr>
            <a:endParaRPr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200"/>
              </a:lnSpc>
            </a:pPr>
            <a:r>
              <a:rPr lang="ja-JP" alt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３．</a:t>
            </a:r>
            <a:r>
              <a:rPr lang="en-US" altLang="ja-JP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Facilities to be asked cooperation </a:t>
            </a:r>
            <a:r>
              <a:rPr lang="en-US" altLang="ja-JP" sz="1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not </a:t>
            </a:r>
            <a:r>
              <a:rPr lang="en-US" altLang="ja-JP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based on the Act</a:t>
            </a:r>
            <a:r>
              <a:rPr lang="ja-JP" altLang="en-US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altLang="ja-JP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Facilities to which the closure request </a:t>
            </a:r>
            <a:r>
              <a:rPr lang="en-US" altLang="ja-JP" sz="1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is to </a:t>
            </a:r>
            <a:r>
              <a:rPr lang="en-US" altLang="ja-JP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be lifted from May 16</a:t>
            </a:r>
            <a:r>
              <a:rPr lang="ja-JP" altLang="en-US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lang="en-US" altLang="ja-JP" sz="1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300"/>
              </a:lnSpc>
            </a:pPr>
            <a:r>
              <a:rPr lang="ja-JP" alt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　　</a:t>
            </a:r>
            <a:r>
              <a:rPr lang="en-US" altLang="ja-JP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Requested cooperation 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in taking appropriate measures to prevent infection </a:t>
            </a:r>
            <a:r>
              <a:rPr lang="en-US" altLang="ja-JP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spreading in accordance with </a:t>
            </a:r>
            <a:r>
              <a:rPr lang="en-US" altLang="ja-JP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guidelines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, etc.</a:t>
            </a:r>
          </a:p>
          <a:p>
            <a:pPr>
              <a:lnSpc>
                <a:spcPts val="2300"/>
              </a:lnSpc>
            </a:pPr>
            <a:r>
              <a:rPr lang="ja-JP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ja-JP" alt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　   ⇒</a:t>
            </a:r>
            <a:r>
              <a:rPr lang="en-US" altLang="ja-JP" sz="1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ja-JP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closure request is to be lifted provided the facilities comply with the standard </a:t>
            </a:r>
            <a:r>
              <a:rPr lang="en-US" altLang="ja-JP" sz="1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measures determined </a:t>
            </a:r>
            <a:r>
              <a:rPr lang="en-US" altLang="ja-JP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by the prefecture.</a:t>
            </a:r>
            <a:r>
              <a:rPr lang="en-US" altLang="ja-JP" sz="14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ja-JP" sz="14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300"/>
              </a:lnSpc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However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, if the industry-specific guidelines are posted on the </a:t>
            </a:r>
            <a:r>
              <a:rPr lang="en-US" altLang="ja-JP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national 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government’s website, those guidelines will prevail</a:t>
            </a:r>
            <a:r>
              <a:rPr lang="en-US" altLang="ja-JP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2300"/>
              </a:lnSpc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altLang="ja-JP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altLang="ja-JP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Facilities 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used by many and unspecified people are requested to introduce Osaka coronavirus tracking system.</a:t>
            </a:r>
          </a:p>
          <a:p>
            <a:pPr>
              <a:lnSpc>
                <a:spcPts val="2300"/>
              </a:lnSpc>
            </a:pPr>
            <a:r>
              <a:rPr lang="ja-JP" altLang="ja-JP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　　</a:t>
            </a:r>
            <a:r>
              <a:rPr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⇒</a:t>
            </a:r>
            <a:r>
              <a:rPr lang="en-US" altLang="ja-JP" sz="1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Facilities that don’t comply with guidelines or those where clusters occur in the future might be requested facility use </a:t>
            </a:r>
          </a:p>
          <a:p>
            <a:pPr>
              <a:lnSpc>
                <a:spcPts val="2300"/>
              </a:lnSpc>
            </a:pPr>
            <a:r>
              <a:rPr lang="en-US" altLang="ja-JP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en-US" altLang="ja-JP" sz="1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restrictions based on the Article 24, Clause 9 of the Act.</a:t>
            </a:r>
            <a:endParaRPr lang="ja-JP" altLang="ja-JP" sz="1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93544" y="100366"/>
            <a:ext cx="5644714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Request for facility use restrictions</a:t>
            </a:r>
            <a:endParaRPr kumimoji="1" lang="ja-JP" altLang="en-US" sz="2400" b="1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309991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1400" smtClean="0"/>
              <a:t>4</a:t>
            </a:fld>
            <a:endParaRPr kumimoji="1" lang="ja-JP" altLang="en-US" sz="1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93544" y="655294"/>
            <a:ext cx="11500833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ja-JP" sz="2000" b="1" u="sng" dirty="0"/>
              <a:t>Managers of facilities used by many people are requested to restrict their use.</a:t>
            </a:r>
          </a:p>
        </p:txBody>
      </p:sp>
    </p:spTree>
    <p:extLst>
      <p:ext uri="{BB962C8B-B14F-4D97-AF65-F5344CB8AC3E}">
        <p14:creationId xmlns:p14="http://schemas.microsoft.com/office/powerpoint/2010/main" val="2946046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120465" y="75878"/>
            <a:ext cx="5276726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　　  </a:t>
            </a:r>
            <a:r>
              <a:rPr lang="en-US" altLang="ja-JP" sz="2400" b="1" dirty="0"/>
              <a:t>Details of the measures</a:t>
            </a:r>
            <a:endParaRPr lang="ja-JP" altLang="en-US" sz="2400" b="1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910194"/>
              </p:ext>
            </p:extLst>
          </p:nvPr>
        </p:nvGraphicFramePr>
        <p:xfrm>
          <a:off x="144780" y="1139092"/>
          <a:ext cx="11931991" cy="39493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3731">
                  <a:extLst>
                    <a:ext uri="{9D8B030D-6E8A-4147-A177-3AD203B41FA5}">
                      <a16:colId xmlns:a16="http://schemas.microsoft.com/office/drawing/2014/main" val="3642093723"/>
                    </a:ext>
                  </a:extLst>
                </a:gridCol>
                <a:gridCol w="9558260">
                  <a:extLst>
                    <a:ext uri="{9D8B030D-6E8A-4147-A177-3AD203B41FA5}">
                      <a16:colId xmlns:a16="http://schemas.microsoft.com/office/drawing/2014/main" val="942760574"/>
                    </a:ext>
                  </a:extLst>
                </a:gridCol>
              </a:tblGrid>
              <a:tr h="32696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Categories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Facilities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2154771"/>
                  </a:ext>
                </a:extLst>
              </a:tr>
              <a:tr h="3112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Medical</a:t>
                      </a:r>
                      <a:r>
                        <a:rPr kumimoji="1" lang="en-US" altLang="ja-JP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institutions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hospitals,</a:t>
                      </a:r>
                      <a:r>
                        <a:rPr kumimoji="1" lang="en-US" altLang="ja-JP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clinics, pharmacies, etc.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382844"/>
                  </a:ext>
                </a:extLst>
              </a:tr>
              <a:tr h="505311"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Daily necessities</a:t>
                      </a:r>
                      <a:r>
                        <a:rPr kumimoji="1" lang="en-US" altLang="ja-JP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stores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wholesale markets, grocery stores/corners, daily necessities corners at department stores and supermarkets, convenience stores, etc.</a:t>
                      </a:r>
                    </a:p>
                    <a:p>
                      <a:r>
                        <a:rPr kumimoji="1" lang="en-US" altLang="ja-JP" sz="12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※</a:t>
                      </a:r>
                      <a:r>
                        <a:rPr kumimoji="1" lang="en-US" altLang="ja-JP" sz="1200" u="sng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Department stores and supermarkets, etc. are requested for cooperation in taking measures to prevent infections from spreading based on the guidelines, etc.</a:t>
                      </a:r>
                      <a:endParaRPr kumimoji="1" lang="ja-JP" altLang="en-US" sz="1200" u="sng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740317"/>
                  </a:ext>
                </a:extLst>
              </a:tr>
              <a:tr h="7133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Meal service facilities</a:t>
                      </a:r>
                      <a:endParaRPr kumimoji="1" lang="ja-JP" altLang="en-US" sz="1200" b="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u="sng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Restaurants (including pubs), restaurants with amusement services, cafés, etc</a:t>
                      </a:r>
                      <a:r>
                        <a:rPr kumimoji="1" lang="en-US" altLang="ja-JP" sz="12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(including delivery/take-out services)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※</a:t>
                      </a:r>
                      <a:r>
                        <a:rPr kumimoji="1" lang="en-US" altLang="ja-JP" sz="1200" u="sng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Business hours: 5:00am to 10:00.  Alcoholic beverage service: Until 9:00pm</a:t>
                      </a:r>
                      <a:r>
                        <a:rPr kumimoji="1" lang="ja-JP" altLang="en-US" sz="1200" b="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200" b="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excluding delivery/take-out services)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※</a:t>
                      </a:r>
                      <a:r>
                        <a:rPr kumimoji="1" lang="en-US" altLang="ja-JP" sz="1200" b="0" u="sng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Restaurants, etc. are requested for introduction of the </a:t>
                      </a:r>
                      <a:r>
                        <a:rPr lang="en-US" altLang="ja-JP" sz="1200" b="0" u="sng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Osaka coronavirus tracking system and cooperation in taking measures to prevent infections from spreading based on the guidelines, etc.</a:t>
                      </a:r>
                      <a:endParaRPr kumimoji="1" lang="ja-JP" altLang="en-US" sz="1200" b="0" u="sng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469798"/>
                  </a:ext>
                </a:extLst>
              </a:tr>
              <a:tr h="3112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Housing, lodging facilities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hotels and inns, apartment houses, boarding houses, etc.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601600"/>
                  </a:ext>
                </a:extLst>
              </a:tr>
              <a:tr h="3112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Transportation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buses,</a:t>
                      </a:r>
                      <a:r>
                        <a:rPr kumimoji="1" lang="en-US" altLang="ja-JP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taxies, rent-a-cars, </a:t>
                      </a:r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railways, ships, aircraft, logistics services(delivery service),</a:t>
                      </a:r>
                      <a:r>
                        <a:rPr kumimoji="1" lang="en-US" altLang="ja-JP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etc.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8289635"/>
                  </a:ext>
                </a:extLst>
              </a:tr>
              <a:tr h="3112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Factories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factories,</a:t>
                      </a:r>
                      <a:r>
                        <a:rPr kumimoji="1" lang="en-US" altLang="ja-JP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working places, etc.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3053046"/>
                  </a:ext>
                </a:extLst>
              </a:tr>
              <a:tr h="3101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Financial institutions,</a:t>
                      </a:r>
                      <a:r>
                        <a:rPr kumimoji="1" lang="en-US" altLang="ja-JP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public offices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banks, stock markets, </a:t>
                      </a:r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brokerage firms, insurance</a:t>
                      </a:r>
                      <a:r>
                        <a:rPr kumimoji="1" lang="en-US" altLang="ja-JP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companies, public offices, etc.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952755"/>
                  </a:ext>
                </a:extLst>
              </a:tr>
              <a:tr h="297242"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Others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news organizations, funeral halls, public bathhouses, pawn shops, veterinary clinics, barbers/hair salons, laundries,  waste treatment-related companies, etc.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351625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38690" y="5397807"/>
            <a:ext cx="3786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（２）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Social welfare facilities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1643349"/>
              </p:ext>
            </p:extLst>
          </p:nvPr>
        </p:nvGraphicFramePr>
        <p:xfrm>
          <a:off x="131616" y="5727220"/>
          <a:ext cx="11956306" cy="85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7753">
                  <a:extLst>
                    <a:ext uri="{9D8B030D-6E8A-4147-A177-3AD203B41FA5}">
                      <a16:colId xmlns:a16="http://schemas.microsoft.com/office/drawing/2014/main" val="3881408904"/>
                    </a:ext>
                  </a:extLst>
                </a:gridCol>
                <a:gridCol w="9888553">
                  <a:extLst>
                    <a:ext uri="{9D8B030D-6E8A-4147-A177-3AD203B41FA5}">
                      <a16:colId xmlns:a16="http://schemas.microsoft.com/office/drawing/2014/main" val="3040870154"/>
                    </a:ext>
                  </a:extLst>
                </a:gridCol>
              </a:tblGrid>
              <a:tr h="29907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Categories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/>
                        <a:t>Facility details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030565"/>
                  </a:ext>
                </a:extLst>
              </a:tr>
              <a:tr h="330799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 welfare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facilities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nurseries, after-school nurseries, long-term care facilities,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other facilities related to these welfare services, facilities providing health and medical services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1220658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344722" y="658066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1400" smtClean="0"/>
              <a:t>5</a:t>
            </a:fld>
            <a:endParaRPr kumimoji="1" lang="ja-JP" altLang="en-US" sz="1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20465" y="814244"/>
            <a:ext cx="7336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（１）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Facilities essential for social lives</a:t>
            </a:r>
            <a:endParaRPr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20465" y="546672"/>
            <a:ext cx="11022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kumimoji="1"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kumimoji="1"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Facilities NOT requested to close      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※Requested to take appropriate infection prevention 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(Article24, Clause 9)</a:t>
            </a:r>
            <a:endParaRPr kumimoji="1"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05763" y="5082591"/>
            <a:ext cx="1121177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>
                <a:latin typeface="Arial" panose="020B0604020202020204" pitchFamily="34" charset="0"/>
                <a:cs typeface="Arial" panose="020B0604020202020204" pitchFamily="34" charset="0"/>
              </a:rPr>
              <a:t>※(“Facilities essential for social lives” are determined based on the “Basic response policies for the novel coronavirus control” revised on </a:t>
            </a:r>
            <a:r>
              <a:rPr lang="en-US" altLang="ja-JP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May 14, </a:t>
            </a:r>
            <a:r>
              <a:rPr lang="en-US" altLang="ja-JP" sz="1100" dirty="0">
                <a:latin typeface="Arial" panose="020B0604020202020204" pitchFamily="34" charset="0"/>
                <a:cs typeface="Arial" panose="020B0604020202020204" pitchFamily="34" charset="0"/>
              </a:rPr>
              <a:t>2020)</a:t>
            </a:r>
            <a:endParaRPr lang="ja-JP" alt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99140" y="6596390"/>
            <a:ext cx="118010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⇒</a:t>
            </a:r>
            <a:r>
              <a:rPr lang="en-US" altLang="ja-JP" sz="1100" dirty="0">
                <a:latin typeface="Arial" panose="020B0604020202020204" pitchFamily="34" charset="0"/>
                <a:cs typeface="Arial" panose="020B0604020202020204" pitchFamily="34" charset="0"/>
              </a:rPr>
              <a:t>Day-care or short-period users are requested to refrain from visiting facilities as much as possible, if their family can care  them.(</a:t>
            </a:r>
            <a:r>
              <a:rPr lang="en-US" altLang="ja-JP" sz="800" dirty="0">
                <a:latin typeface="Arial" panose="020B0604020202020204" pitchFamily="34" charset="0"/>
                <a:cs typeface="Arial" panose="020B0604020202020204" pitchFamily="34" charset="0"/>
              </a:rPr>
              <a:t>Article24, (Clause 9 of the Act</a:t>
            </a:r>
            <a:r>
              <a:rPr lang="ja-JP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kumimoji="1" lang="ja-JP" alt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111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30090" y="256411"/>
            <a:ext cx="11431885" cy="885252"/>
          </a:xfrm>
          <a:prstGeom prst="rect">
            <a:avLst/>
          </a:prstGeom>
          <a:ln w="19050">
            <a:noFill/>
          </a:ln>
        </p:spPr>
        <p:txBody>
          <a:bodyPr wrap="square">
            <a:noAutofit/>
          </a:bodyPr>
          <a:lstStyle/>
          <a:p>
            <a:pPr>
              <a:lnSpc>
                <a:spcPts val="2800"/>
              </a:lnSpc>
            </a:pPr>
            <a:r>
              <a:rPr lang="ja-JP" altLang="en-US" b="1" dirty="0"/>
              <a:t>２．</a:t>
            </a:r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 Facilities requested to close based on the Act</a:t>
            </a:r>
          </a:p>
          <a:p>
            <a:pPr>
              <a:lnSpc>
                <a:spcPts val="2800"/>
              </a:lnSpc>
            </a:pPr>
            <a:r>
              <a:rPr lang="ja-JP" altLang="en-US" b="1" dirty="0"/>
              <a:t>　➢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Facilities where clusters occurred nationwide and similar facilities</a:t>
            </a:r>
            <a:endParaRPr lang="en-US" altLang="ja-JP" b="1" u="sng" dirty="0"/>
          </a:p>
          <a:p>
            <a:pPr>
              <a:lnSpc>
                <a:spcPts val="2800"/>
              </a:lnSpc>
            </a:pPr>
            <a:endParaRPr lang="en-US" altLang="ja-JP" b="1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14818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1400" smtClean="0"/>
              <a:t>6</a:t>
            </a:fld>
            <a:endParaRPr kumimoji="1" lang="ja-JP" altLang="en-US" sz="1400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745305"/>
              </p:ext>
            </p:extLst>
          </p:nvPr>
        </p:nvGraphicFramePr>
        <p:xfrm>
          <a:off x="320040" y="1112209"/>
          <a:ext cx="11417438" cy="26096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7380">
                  <a:extLst>
                    <a:ext uri="{9D8B030D-6E8A-4147-A177-3AD203B41FA5}">
                      <a16:colId xmlns:a16="http://schemas.microsoft.com/office/drawing/2014/main" val="499874542"/>
                    </a:ext>
                  </a:extLst>
                </a:gridCol>
                <a:gridCol w="5398092">
                  <a:extLst>
                    <a:ext uri="{9D8B030D-6E8A-4147-A177-3AD203B41FA5}">
                      <a16:colId xmlns:a16="http://schemas.microsoft.com/office/drawing/2014/main" val="3166808478"/>
                    </a:ext>
                  </a:extLst>
                </a:gridCol>
                <a:gridCol w="4121966">
                  <a:extLst>
                    <a:ext uri="{9D8B030D-6E8A-4147-A177-3AD203B41FA5}">
                      <a16:colId xmlns:a16="http://schemas.microsoft.com/office/drawing/2014/main" val="3128533242"/>
                    </a:ext>
                  </a:extLst>
                </a:gridCol>
              </a:tblGrid>
              <a:tr h="39332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Categories</a:t>
                      </a:r>
                      <a:endParaRPr kumimoji="1" lang="ja-JP" alt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72000" marB="720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Facilities</a:t>
                      </a:r>
                      <a:endParaRPr lang="ja-JP" sz="1800" kern="100" dirty="0"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72000" marB="720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Request details</a:t>
                      </a:r>
                      <a:endParaRPr lang="ja-JP" sz="1800" kern="100" dirty="0"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72000" marB="72000" anchor="ctr"/>
                </a:tc>
                <a:extLst>
                  <a:ext uri="{0D108BD9-81ED-4DB2-BD59-A6C34878D82A}">
                    <a16:rowId xmlns:a16="http://schemas.microsoft.com/office/drawing/2014/main" val="120363734"/>
                  </a:ext>
                </a:extLst>
              </a:tr>
              <a:tr h="1203076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Entertainment</a:t>
                      </a:r>
                      <a:r>
                        <a:rPr kumimoji="1" lang="en-US" altLang="ja-JP" sz="14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facilities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72000" marB="7200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400" b="0" u="none" kern="1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eateries with hospitality services such </a:t>
                      </a:r>
                      <a:r>
                        <a:rPr lang="en-US" altLang="ja-JP" sz="1400" b="0" u="none" kern="1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as cabarets, night </a:t>
                      </a:r>
                      <a:r>
                        <a:rPr lang="en-US" altLang="ja-JP" sz="1400" b="0" u="none" kern="1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clubs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400" b="0" u="none" kern="100" dirty="0" smtClean="0"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400" b="0" u="none" kern="1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bars</a:t>
                      </a:r>
                      <a:r>
                        <a:rPr lang="en-US" altLang="ja-JP" sz="1400" b="0" u="none" kern="1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pubs, dance halls, karaoke boxes, and music clubs, </a:t>
                      </a:r>
                      <a:r>
                        <a:rPr lang="en-US" altLang="ja-JP" sz="1400" b="0" u="none" kern="1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adult entertainment facilities</a:t>
                      </a:r>
                      <a:endParaRPr lang="ja-JP" sz="1400" b="0" u="none" kern="100" dirty="0"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72000" marB="72000"/>
                </a:tc>
                <a:tc rowSpan="2"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Request for facility use restrictions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(Article24, Clause 9 of the Act</a:t>
                      </a:r>
                      <a:r>
                        <a:rPr kumimoji="1" lang="ja-JP" alt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）</a:t>
                      </a:r>
                      <a:endParaRPr kumimoji="1" lang="en-US" altLang="ja-JP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⇒ </a:t>
                      </a:r>
                      <a:r>
                        <a:rPr kumimoji="1" lang="en-US" altLang="ja-JP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 they don’t obey: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en-US" altLang="ja-JP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 individual request/instruction</a:t>
                      </a:r>
                      <a:r>
                        <a:rPr kumimoji="1" lang="en-US" altLang="ja-JP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will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be considered based on the Article 45,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Clause 2 and 3 of the Act)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（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Facilities’ names will be publicized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）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72000" marB="72000"/>
                </a:tc>
                <a:extLst>
                  <a:ext uri="{0D108BD9-81ED-4DB2-BD59-A6C34878D82A}">
                    <a16:rowId xmlns:a16="http://schemas.microsoft.com/office/drawing/2014/main" val="3955076658"/>
                  </a:ext>
                </a:extLst>
              </a:tr>
              <a:tr h="988289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Sports/amusement facilities</a:t>
                      </a:r>
                      <a:endParaRPr kumimoji="1" lang="ja-JP" altLang="en-US" sz="15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72000" marB="7200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400" b="0" u="none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Indoor sports facilities such as gymnasiums, swimming pools, bowling alleys, skating rinks, fitness center, and sporting clubs</a:t>
                      </a:r>
                      <a:endParaRPr lang="ja-JP" sz="1400" b="0" u="none" kern="100" dirty="0"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72000" marB="7200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3885630"/>
                  </a:ext>
                </a:extLst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306102" y="3931361"/>
            <a:ext cx="110798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➢</a:t>
            </a:r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Among the facility categories where clusters occurred, large-scale ones other than the above</a:t>
            </a:r>
            <a:endParaRPr lang="ja-JP" alt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Following facilities with </a:t>
            </a:r>
            <a:r>
              <a:rPr lang="en-US" altLang="ja-JP" b="1" kern="100" dirty="0">
                <a:latin typeface="Arial" panose="020B0604020202020204" pitchFamily="34" charset="0"/>
                <a:cs typeface="Arial" panose="020B0604020202020204" pitchFamily="34" charset="0"/>
              </a:rPr>
              <a:t>total</a:t>
            </a:r>
            <a:r>
              <a:rPr lang="en-US" altLang="ja-JP" kern="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kern="100" dirty="0">
                <a:latin typeface="Arial" panose="020B0604020202020204" pitchFamily="34" charset="0"/>
                <a:cs typeface="Arial" panose="020B0604020202020204" pitchFamily="34" charset="0"/>
              </a:rPr>
              <a:t>floor areas of 1000</a:t>
            </a:r>
            <a:r>
              <a:rPr lang="ja-JP" altLang="en-US" b="1" kern="100" dirty="0">
                <a:latin typeface="Arial" panose="020B0604020202020204" pitchFamily="34" charset="0"/>
                <a:cs typeface="Arial" panose="020B0604020202020204" pitchFamily="34" charset="0"/>
              </a:rPr>
              <a:t>㎡ </a:t>
            </a:r>
            <a:r>
              <a:rPr lang="en-US" altLang="ja-JP" b="1" kern="100" dirty="0">
                <a:latin typeface="Arial" panose="020B0604020202020204" pitchFamily="34" charset="0"/>
                <a:cs typeface="Arial" panose="020B0604020202020204" pitchFamily="34" charset="0"/>
              </a:rPr>
              <a:t>or above</a:t>
            </a:r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） </a:t>
            </a: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258704"/>
              </p:ext>
            </p:extLst>
          </p:nvPr>
        </p:nvGraphicFramePr>
        <p:xfrm>
          <a:off x="320040" y="4647885"/>
          <a:ext cx="11417818" cy="198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9431">
                  <a:extLst>
                    <a:ext uri="{9D8B030D-6E8A-4147-A177-3AD203B41FA5}">
                      <a16:colId xmlns:a16="http://schemas.microsoft.com/office/drawing/2014/main" val="3895554389"/>
                    </a:ext>
                  </a:extLst>
                </a:gridCol>
                <a:gridCol w="5411071">
                  <a:extLst>
                    <a:ext uri="{9D8B030D-6E8A-4147-A177-3AD203B41FA5}">
                      <a16:colId xmlns:a16="http://schemas.microsoft.com/office/drawing/2014/main" val="460337300"/>
                    </a:ext>
                  </a:extLst>
                </a:gridCol>
                <a:gridCol w="4107316">
                  <a:extLst>
                    <a:ext uri="{9D8B030D-6E8A-4147-A177-3AD203B41FA5}">
                      <a16:colId xmlns:a16="http://schemas.microsoft.com/office/drawing/2014/main" val="3400493138"/>
                    </a:ext>
                  </a:extLst>
                </a:gridCol>
              </a:tblGrid>
              <a:tr h="21399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Categories</a:t>
                      </a:r>
                      <a:endParaRPr kumimoji="1" lang="ja-JP" alt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72000" marB="720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Facilities</a:t>
                      </a:r>
                      <a:endParaRPr lang="ja-JP" altLang="ja-JP" sz="1800" kern="100" dirty="0"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72000" marB="720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Request details</a:t>
                      </a:r>
                      <a:endParaRPr lang="ja-JP" altLang="ja-JP" sz="1800" kern="100" dirty="0"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72000" marB="72000"/>
                </a:tc>
                <a:extLst>
                  <a:ext uri="{0D108BD9-81ED-4DB2-BD59-A6C34878D82A}">
                    <a16:rowId xmlns:a16="http://schemas.microsoft.com/office/drawing/2014/main" val="256764962"/>
                  </a:ext>
                </a:extLst>
              </a:tr>
              <a:tr h="687705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Entertainment</a:t>
                      </a:r>
                      <a:r>
                        <a:rPr kumimoji="1" lang="en-US" altLang="ja-JP" sz="14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facilities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72000" marB="7200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400" b="0" kern="1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private movie theaters, Internet cafés, manga cafés, shooting saloons, horse parlors, ticket counters for bike race outside the stadium, etc.</a:t>
                      </a:r>
                      <a:endParaRPr lang="ja-JP" sz="1400" b="0" kern="100" dirty="0"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72000" marB="72000"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b="1" kern="1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</a:t>
                      </a:r>
                      <a:r>
                        <a:rPr lang="en-US" altLang="ja-JP" sz="1400" b="1" kern="1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same as above</a:t>
                      </a:r>
                      <a:r>
                        <a:rPr lang="ja-JP" sz="1400" b="1" kern="1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＞</a:t>
                      </a:r>
                    </a:p>
                  </a:txBody>
                  <a:tcPr marL="72000" marR="72000" marT="72000" marB="72000"/>
                </a:tc>
                <a:extLst>
                  <a:ext uri="{0D108BD9-81ED-4DB2-BD59-A6C34878D82A}">
                    <a16:rowId xmlns:a16="http://schemas.microsoft.com/office/drawing/2014/main" val="1984576094"/>
                  </a:ext>
                </a:extLst>
              </a:tr>
              <a:tr h="634365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Sports/amusement facilities</a:t>
                      </a:r>
                      <a:endParaRPr kumimoji="1"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72000" marB="7200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400" kern="1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mah-jong game parlors</a:t>
                      </a:r>
                      <a:r>
                        <a:rPr lang="ja-JP" sz="1400" b="0" kern="1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、</a:t>
                      </a:r>
                      <a:r>
                        <a:rPr lang="en-US" altLang="ja-JP" sz="1400" kern="1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pachinko parlors, game centers, theme parks, amusement parks, outdoor swimming facilities, etc.</a:t>
                      </a:r>
                      <a:endParaRPr lang="ja-JP" sz="1400" b="0" kern="100" dirty="0"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72000" marB="7200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597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6485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00570" y="749379"/>
            <a:ext cx="11431885" cy="666311"/>
          </a:xfrm>
          <a:prstGeom prst="rect">
            <a:avLst/>
          </a:prstGeom>
          <a:ln w="19050">
            <a:noFill/>
          </a:ln>
        </p:spPr>
        <p:txBody>
          <a:bodyPr wrap="square">
            <a:noAutofit/>
          </a:bodyPr>
          <a:lstStyle/>
          <a:p>
            <a:pPr>
              <a:lnSpc>
                <a:spcPts val="2800"/>
              </a:lnSpc>
            </a:pPr>
            <a:r>
              <a:rPr lang="ja-JP" altLang="en-US" b="1" dirty="0"/>
              <a:t>　➢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Facilities to be requested to refrain from holding events there</a:t>
            </a:r>
            <a:endParaRPr lang="en-US" altLang="ja-JP" b="1" u="sng" dirty="0"/>
          </a:p>
          <a:p>
            <a:pPr>
              <a:lnSpc>
                <a:spcPts val="2800"/>
              </a:lnSpc>
            </a:pPr>
            <a:endParaRPr lang="en-US" altLang="ja-JP" b="1" dirty="0"/>
          </a:p>
          <a:p>
            <a:pPr>
              <a:lnSpc>
                <a:spcPts val="2800"/>
              </a:lnSpc>
            </a:pPr>
            <a:endParaRPr lang="en-US" altLang="ja-JP" b="1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1400" smtClean="0"/>
              <a:t>7</a:t>
            </a:fld>
            <a:endParaRPr kumimoji="1" lang="ja-JP" altLang="en-US" sz="1400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069850"/>
              </p:ext>
            </p:extLst>
          </p:nvPr>
        </p:nvGraphicFramePr>
        <p:xfrm>
          <a:off x="861060" y="1264874"/>
          <a:ext cx="10871395" cy="251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5696">
                  <a:extLst>
                    <a:ext uri="{9D8B030D-6E8A-4147-A177-3AD203B41FA5}">
                      <a16:colId xmlns:a16="http://schemas.microsoft.com/office/drawing/2014/main" val="166423244"/>
                    </a:ext>
                  </a:extLst>
                </a:gridCol>
                <a:gridCol w="4726745">
                  <a:extLst>
                    <a:ext uri="{9D8B030D-6E8A-4147-A177-3AD203B41FA5}">
                      <a16:colId xmlns:a16="http://schemas.microsoft.com/office/drawing/2014/main" val="4061263029"/>
                    </a:ext>
                  </a:extLst>
                </a:gridCol>
                <a:gridCol w="3938954">
                  <a:extLst>
                    <a:ext uri="{9D8B030D-6E8A-4147-A177-3AD203B41FA5}">
                      <a16:colId xmlns:a16="http://schemas.microsoft.com/office/drawing/2014/main" val="77198336"/>
                    </a:ext>
                  </a:extLst>
                </a:gridCol>
              </a:tblGrid>
              <a:tr h="21399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Categories</a:t>
                      </a:r>
                      <a:endParaRPr kumimoji="1" lang="ja-JP" alt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72000" marB="720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kern="100" dirty="0">
                          <a:effectLst/>
                          <a:latin typeface="+mn-ea"/>
                          <a:ea typeface="+mn-ea"/>
                        </a:rPr>
                        <a:t>Facilities</a:t>
                      </a:r>
                      <a:endParaRPr lang="ja-JP" sz="1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2000" marT="72000" marB="720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kern="100" dirty="0">
                          <a:effectLst/>
                          <a:latin typeface="+mn-ea"/>
                          <a:ea typeface="+mn-ea"/>
                        </a:rPr>
                        <a:t>Request details</a:t>
                      </a:r>
                      <a:endParaRPr lang="ja-JP" sz="18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72000" marT="72000" marB="72000"/>
                </a:tc>
                <a:extLst>
                  <a:ext uri="{0D108BD9-81ED-4DB2-BD59-A6C34878D82A}">
                    <a16:rowId xmlns:a16="http://schemas.microsoft.com/office/drawing/2014/main" val="1878899245"/>
                  </a:ext>
                </a:extLst>
              </a:tr>
              <a:tr h="2139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800" u="none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Meeting/exhibition</a:t>
                      </a:r>
                      <a:r>
                        <a:rPr lang="en-US" altLang="ja-JP" sz="1800" u="none" kern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ja-JP" sz="1800" u="none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facilities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800" u="none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</a:t>
                      </a:r>
                      <a:r>
                        <a:rPr lang="en-US" altLang="ja-JP" sz="1800" u="none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except rental meeting rooms</a:t>
                      </a:r>
                      <a:r>
                        <a:rPr lang="ja-JP" sz="1800" u="none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）</a:t>
                      </a:r>
                      <a:endParaRPr lang="ja-JP" sz="1800" u="none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72000" marB="7200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800" kern="1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meeting rooms, auditoriums, exhibition halls,  </a:t>
                      </a:r>
                      <a:r>
                        <a:rPr lang="en-US" altLang="ja-JP" sz="1800" b="0" kern="1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multipurpose </a:t>
                      </a:r>
                      <a:r>
                        <a:rPr lang="en-US" altLang="ja-JP" sz="1800" kern="1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halls, cultural halls</a:t>
                      </a:r>
                      <a:endParaRPr lang="ja-JP" sz="1800" kern="100" dirty="0"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72000" marB="72000"/>
                </a:tc>
                <a:tc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Request for facility use restrictions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(Article24, Clause 9 of the Act</a:t>
                      </a:r>
                      <a:r>
                        <a:rPr kumimoji="1" lang="ja-JP" alt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）</a:t>
                      </a:r>
                      <a:endParaRPr kumimoji="1" lang="en-US" altLang="ja-JP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⇒ </a:t>
                      </a:r>
                      <a:r>
                        <a:rPr kumimoji="1" lang="en-US" altLang="ja-JP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 they don’t obey: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en-US" altLang="ja-JP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 individual request/instruction</a:t>
                      </a:r>
                      <a:r>
                        <a:rPr kumimoji="1" lang="en-US" altLang="ja-JP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will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be considered based on the Article 45,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Clause 2 and 3 of the Act)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（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Facilities’ names will be publicized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）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72000" marB="72000"/>
                </a:tc>
                <a:extLst>
                  <a:ext uri="{0D108BD9-81ED-4DB2-BD59-A6C34878D82A}">
                    <a16:rowId xmlns:a16="http://schemas.microsoft.com/office/drawing/2014/main" val="3659275152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548088" y="4000796"/>
            <a:ext cx="11316809" cy="9592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300"/>
              </a:lnSpc>
            </a:pPr>
            <a:r>
              <a:rPr lang="ja-JP" altLang="en-US" b="1" dirty="0">
                <a:latin typeface="+mn-ea"/>
              </a:rPr>
              <a:t>➢</a:t>
            </a:r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Facilities that were determined to request to continue closures at the Osaka coronavirus</a:t>
            </a:r>
          </a:p>
          <a:p>
            <a:pPr>
              <a:lnSpc>
                <a:spcPts val="2300"/>
              </a:lnSpc>
            </a:pP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control headquarters meeting on May 5</a:t>
            </a:r>
          </a:p>
          <a:p>
            <a:endParaRPr lang="ja-JP" altLang="en-US" b="1" u="sng" dirty="0">
              <a:latin typeface="+mn-ea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03337"/>
              </p:ext>
            </p:extLst>
          </p:nvPr>
        </p:nvGraphicFramePr>
        <p:xfrm>
          <a:off x="849067" y="4679414"/>
          <a:ext cx="10902480" cy="111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3622">
                  <a:extLst>
                    <a:ext uri="{9D8B030D-6E8A-4147-A177-3AD203B41FA5}">
                      <a16:colId xmlns:a16="http://schemas.microsoft.com/office/drawing/2014/main" val="240905250"/>
                    </a:ext>
                  </a:extLst>
                </a:gridCol>
                <a:gridCol w="4740813">
                  <a:extLst>
                    <a:ext uri="{9D8B030D-6E8A-4147-A177-3AD203B41FA5}">
                      <a16:colId xmlns:a16="http://schemas.microsoft.com/office/drawing/2014/main" val="3634242149"/>
                    </a:ext>
                  </a:extLst>
                </a:gridCol>
                <a:gridCol w="3958045">
                  <a:extLst>
                    <a:ext uri="{9D8B030D-6E8A-4147-A177-3AD203B41FA5}">
                      <a16:colId xmlns:a16="http://schemas.microsoft.com/office/drawing/2014/main" val="1533456427"/>
                    </a:ext>
                  </a:extLst>
                </a:gridCol>
              </a:tblGrid>
              <a:tr h="21399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Categories</a:t>
                      </a:r>
                      <a:endParaRPr kumimoji="1" lang="ja-JP" alt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72000" marB="720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kern="1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Facilities</a:t>
                      </a:r>
                      <a:endParaRPr lang="ja-JP" altLang="ja-JP" sz="1800" kern="100" dirty="0"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72000" marB="720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kern="1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Request details</a:t>
                      </a:r>
                      <a:endParaRPr lang="ja-JP" altLang="ja-JP" sz="1800" kern="100" dirty="0"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72000" marB="72000"/>
                </a:tc>
                <a:extLst>
                  <a:ext uri="{0D108BD9-81ED-4DB2-BD59-A6C34878D82A}">
                    <a16:rowId xmlns:a16="http://schemas.microsoft.com/office/drawing/2014/main" val="2197587357"/>
                  </a:ext>
                </a:extLst>
              </a:tr>
              <a:tr h="2139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altLang="ja-JP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</a:t>
                      </a:r>
                      <a:r>
                        <a:rPr kumimoji="1" lang="en-US" altLang="ja-JP" sz="18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facilities</a:t>
                      </a:r>
                      <a:endParaRPr lang="ja-JP" sz="1800" b="0" u="none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72000" marB="7200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800" b="0" kern="1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schools</a:t>
                      </a:r>
                      <a:r>
                        <a:rPr lang="ja-JP" sz="1800" b="0" kern="1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</a:t>
                      </a:r>
                      <a:r>
                        <a:rPr lang="en-US" altLang="ja-JP" sz="1800" b="0" kern="1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except universities, etc.</a:t>
                      </a:r>
                      <a:r>
                        <a:rPr lang="ja-JP" sz="1800" b="0" kern="1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endParaRPr lang="ja-JP" sz="1800" b="0" kern="100" dirty="0"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72000" marT="72000" marB="7200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b="1" kern="1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＜</a:t>
                      </a:r>
                      <a:r>
                        <a:rPr lang="en-US" altLang="ja-JP" sz="1600" b="1" kern="1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same as above</a:t>
                      </a:r>
                      <a:r>
                        <a:rPr lang="ja-JP" sz="1600" b="1" kern="1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＞</a:t>
                      </a:r>
                    </a:p>
                  </a:txBody>
                  <a:tcPr marL="72000" marR="72000" marT="72000" marB="72000"/>
                </a:tc>
                <a:extLst>
                  <a:ext uri="{0D108BD9-81ED-4DB2-BD59-A6C34878D82A}">
                    <a16:rowId xmlns:a16="http://schemas.microsoft.com/office/drawing/2014/main" val="34405744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4487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40845" y="1"/>
            <a:ext cx="11737424" cy="1307484"/>
          </a:xfrm>
          <a:prstGeom prst="rect">
            <a:avLst/>
          </a:prstGeom>
          <a:ln w="19050">
            <a:noFill/>
          </a:ln>
        </p:spPr>
        <p:txBody>
          <a:bodyPr wrap="square">
            <a:noAutofit/>
          </a:bodyPr>
          <a:lstStyle/>
          <a:p>
            <a:pPr>
              <a:lnSpc>
                <a:spcPts val="2500"/>
              </a:lnSpc>
            </a:pPr>
            <a:r>
              <a:rPr lang="ja-JP" altLang="en-US" b="1" dirty="0"/>
              <a:t>３</a:t>
            </a:r>
            <a:r>
              <a:rPr lang="ja-JP" altLang="en-US" b="1" dirty="0" smtClean="0"/>
              <a:t>．</a:t>
            </a:r>
            <a:r>
              <a:rPr lang="en-US" altLang="ja-JP" b="1" u="sng" dirty="0"/>
              <a:t>Facilities to be asked cooperation not based on the </a:t>
            </a:r>
            <a:r>
              <a:rPr lang="en-US" altLang="ja-JP" b="1" u="sng" dirty="0" smtClean="0"/>
              <a:t>Act</a:t>
            </a:r>
          </a:p>
          <a:p>
            <a:pPr>
              <a:lnSpc>
                <a:spcPts val="2500"/>
              </a:lnSpc>
            </a:pPr>
            <a:r>
              <a:rPr lang="en-US" altLang="ja-JP" b="1" dirty="0"/>
              <a:t> </a:t>
            </a:r>
            <a:r>
              <a:rPr lang="en-US" altLang="ja-JP" b="1" dirty="0" smtClean="0"/>
              <a:t>    </a:t>
            </a:r>
            <a:r>
              <a:rPr lang="ja-JP" altLang="en-US" b="1" u="sng" dirty="0" smtClean="0"/>
              <a:t>（</a:t>
            </a:r>
            <a:r>
              <a:rPr lang="en-US" altLang="ja-JP" b="1" u="sng" dirty="0" smtClean="0"/>
              <a:t>Facilities </a:t>
            </a:r>
            <a:r>
              <a:rPr lang="en-US" altLang="ja-JP" b="1" u="sng" dirty="0"/>
              <a:t>to which the closure request is to be lifted from May 16</a:t>
            </a:r>
            <a:r>
              <a:rPr lang="ja-JP" altLang="en-US" b="1" u="sng" dirty="0"/>
              <a:t>）</a:t>
            </a:r>
          </a:p>
          <a:p>
            <a:pPr>
              <a:lnSpc>
                <a:spcPts val="2500"/>
              </a:lnSpc>
            </a:pPr>
            <a:r>
              <a:rPr lang="ja-JP" altLang="en-US" b="1" dirty="0"/>
              <a:t>　　</a:t>
            </a:r>
            <a:r>
              <a:rPr lang="en-US" altLang="ja-JP" b="1" dirty="0"/>
              <a:t>Requested cooperation in taking appropriate measures to prevent infection from spreading </a:t>
            </a:r>
            <a:endParaRPr lang="en-US" altLang="ja-JP" b="1" dirty="0" smtClean="0"/>
          </a:p>
          <a:p>
            <a:pPr>
              <a:lnSpc>
                <a:spcPts val="2500"/>
              </a:lnSpc>
            </a:pPr>
            <a:r>
              <a:rPr lang="en-US" altLang="ja-JP" b="1" dirty="0"/>
              <a:t> </a:t>
            </a:r>
            <a:r>
              <a:rPr lang="en-US" altLang="ja-JP" b="1" dirty="0" smtClean="0"/>
              <a:t>      in </a:t>
            </a:r>
            <a:r>
              <a:rPr lang="en-US" altLang="ja-JP" b="1" dirty="0"/>
              <a:t>accordance with guidelines, etc.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1400" smtClean="0"/>
              <a:t>8</a:t>
            </a:fld>
            <a:endParaRPr kumimoji="1" lang="ja-JP" altLang="en-US" sz="1400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283664"/>
              </p:ext>
            </p:extLst>
          </p:nvPr>
        </p:nvGraphicFramePr>
        <p:xfrm>
          <a:off x="493615" y="1307484"/>
          <a:ext cx="11431884" cy="5433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7765">
                  <a:extLst>
                    <a:ext uri="{9D8B030D-6E8A-4147-A177-3AD203B41FA5}">
                      <a16:colId xmlns:a16="http://schemas.microsoft.com/office/drawing/2014/main" val="1026215953"/>
                    </a:ext>
                  </a:extLst>
                </a:gridCol>
                <a:gridCol w="4140640">
                  <a:extLst>
                    <a:ext uri="{9D8B030D-6E8A-4147-A177-3AD203B41FA5}">
                      <a16:colId xmlns:a16="http://schemas.microsoft.com/office/drawing/2014/main" val="1612625830"/>
                    </a:ext>
                  </a:extLst>
                </a:gridCol>
                <a:gridCol w="3573479">
                  <a:extLst>
                    <a:ext uri="{9D8B030D-6E8A-4147-A177-3AD203B41FA5}">
                      <a16:colId xmlns:a16="http://schemas.microsoft.com/office/drawing/2014/main" val="2321014209"/>
                    </a:ext>
                  </a:extLst>
                </a:gridCol>
              </a:tblGrid>
              <a:tr h="21702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Categories</a:t>
                      </a:r>
                      <a:endParaRPr kumimoji="1" lang="ja-JP" alt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851" marR="618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kern="1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Facilities</a:t>
                      </a:r>
                      <a:endParaRPr lang="ja-JP" sz="1800" kern="100" dirty="0"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1851" marR="618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800" kern="1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Request details</a:t>
                      </a:r>
                      <a:endParaRPr lang="ja-JP" sz="1800" kern="100" dirty="0"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1851" marR="61851" marT="0" marB="0"/>
                </a:tc>
                <a:extLst>
                  <a:ext uri="{0D108BD9-81ED-4DB2-BD59-A6C34878D82A}">
                    <a16:rowId xmlns:a16="http://schemas.microsoft.com/office/drawing/2014/main" val="1240504550"/>
                  </a:ext>
                </a:extLst>
              </a:tr>
              <a:tr h="4679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600" u="none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Theaters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1851" marR="6185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theaters</a:t>
                      </a:r>
                      <a:r>
                        <a:rPr lang="en-US" altLang="ja-JP" sz="1600" kern="1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movie </a:t>
                      </a:r>
                      <a:r>
                        <a:rPr lang="en-US" altLang="ja-JP" sz="1600" kern="1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theaters, variety theaters, etc.</a:t>
                      </a:r>
                      <a:endParaRPr lang="ja-JP" sz="1600" kern="100" dirty="0"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1851" marR="61851" marT="0" marB="0"/>
                </a:tc>
                <a:tc rowSpan="8">
                  <a:txBody>
                    <a:bodyPr/>
                    <a:lstStyle/>
                    <a:p>
                      <a:pPr algn="l">
                        <a:lnSpc>
                          <a:spcPts val="2300"/>
                        </a:lnSpc>
                      </a:pPr>
                      <a:r>
                        <a:rPr lang="ja-JP" altLang="en-US" sz="1400" b="1" u="none" kern="1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・</a:t>
                      </a:r>
                      <a:r>
                        <a:rPr lang="en-US" altLang="ja-JP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closure request is to be lifted provided the facilities comply with the standard measures determined by the prefecture. </a:t>
                      </a:r>
                    </a:p>
                    <a:p>
                      <a:pPr algn="l">
                        <a:lnSpc>
                          <a:spcPts val="2300"/>
                        </a:lnSpc>
                      </a:pPr>
                      <a:r>
                        <a:rPr lang="en-US" altLang="ja-JP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However, if the industry-specific guidelines are posted on the national government’s website, those guidelines will prevail.</a:t>
                      </a:r>
                      <a:endParaRPr lang="ja-JP" altLang="ja-JP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b="1" u="none" kern="1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・</a:t>
                      </a:r>
                      <a:r>
                        <a:rPr lang="en-US" altLang="ja-JP" sz="1400" b="1" u="none" kern="1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Facilities used by many and unspecified people are requested to introduce Osaka coronavirus tracking system.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b="1" u="none" kern="100" dirty="0" smtClean="0"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ja-JP" sz="1400" b="1" u="none" kern="1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⇒</a:t>
                      </a:r>
                      <a:r>
                        <a:rPr lang="en-US" altLang="ja-JP" sz="1400" b="1" u="none" kern="1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Facilities that don’t comply with guidelines or those where clusters occur in the future might be requested facility use restrictions based on the Article 24, Clause 9 of the Act.</a:t>
                      </a:r>
                      <a:endParaRPr lang="en-US" altLang="ja-JP" sz="1400" b="1" u="none" kern="100" dirty="0"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1851" marR="61851" marT="0" marB="0"/>
                </a:tc>
                <a:extLst>
                  <a:ext uri="{0D108BD9-81ED-4DB2-BD59-A6C34878D82A}">
                    <a16:rowId xmlns:a16="http://schemas.microsoft.com/office/drawing/2014/main" val="2337997607"/>
                  </a:ext>
                </a:extLst>
              </a:tr>
              <a:tr h="32446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600" u="none" kern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Meeting/exhibition facilities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1851" marR="6185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rental meeting rooms</a:t>
                      </a:r>
                      <a:endParaRPr lang="ja-JP" sz="1600" kern="100" dirty="0"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1851" marR="61851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3362831"/>
                  </a:ext>
                </a:extLst>
              </a:tr>
              <a:tr h="93584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600" u="none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Universities/tutoring schools, etc.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1851" marR="6185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education facilities such as universities, special training schools, miscellaneous schools, etc., driving schools, tutoring schools, etc.</a:t>
                      </a:r>
                      <a:endParaRPr lang="ja-JP" sz="1600" kern="100" dirty="0"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1851" marR="61851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1033877"/>
                  </a:ext>
                </a:extLst>
              </a:tr>
              <a:tr h="380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600" u="none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Museums, etc.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1851" marR="6185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museums, art museums, libraries, etc.</a:t>
                      </a:r>
                      <a:endParaRPr lang="ja-JP" sz="1600" kern="100" dirty="0"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1851" marR="61851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4575725"/>
                  </a:ext>
                </a:extLst>
              </a:tr>
              <a:tr h="3915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600" u="none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Hotels and inns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1851" marR="6185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hotels, inns (meeting spaces ONLY)</a:t>
                      </a:r>
                      <a:endParaRPr lang="ja-JP" sz="1600" kern="100" dirty="0"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1851" marR="61851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6828980"/>
                  </a:ext>
                </a:extLst>
              </a:tr>
              <a:tr h="70188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600" u="none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Commercial facilities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1851" marR="6185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stores other than daily necessities retailers</a:t>
                      </a:r>
                      <a:endParaRPr lang="ja-JP" sz="1600" kern="100" dirty="0"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stores offering services NOT essential in daily lives</a:t>
                      </a:r>
                      <a:endParaRPr lang="ja-JP" sz="1600" kern="100" dirty="0"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1851" marR="61851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1252"/>
                  </a:ext>
                </a:extLst>
              </a:tr>
              <a:tr h="8923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600" u="none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Entertainment facilities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u="none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</a:t>
                      </a:r>
                      <a:r>
                        <a:rPr lang="en-US" altLang="ja-JP" sz="1400" u="none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with floor areas of 1000</a:t>
                      </a:r>
                      <a:r>
                        <a:rPr lang="ja-JP" altLang="en-US" sz="1400" u="none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㎡ </a:t>
                      </a:r>
                      <a:r>
                        <a:rPr lang="en-US" altLang="ja-JP" sz="1400" u="none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or under,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400" u="none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other than those where a cluster occurred)</a:t>
                      </a:r>
                    </a:p>
                  </a:txBody>
                  <a:tcPr marL="61851" marR="6185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private movie theaters, Internet cafés,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manga cafés, shooting saloons, etc.</a:t>
                      </a:r>
                      <a:endParaRPr lang="ja-JP" sz="1600" kern="100" dirty="0"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1851" marR="61851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4993605"/>
                  </a:ext>
                </a:extLst>
              </a:tr>
              <a:tr h="97647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600" u="none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Sports/amusement facilities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u="none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</a:t>
                      </a:r>
                      <a:r>
                        <a:rPr lang="en-US" altLang="ja-JP" sz="1400" u="none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with floor areas of 1000</a:t>
                      </a:r>
                      <a:r>
                        <a:rPr lang="ja-JP" altLang="en-US" sz="1400" u="none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㎡ </a:t>
                      </a:r>
                      <a:r>
                        <a:rPr lang="en-US" altLang="ja-JP" sz="1400" u="none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or under,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400" u="none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other than those where a cluster occurred)</a:t>
                      </a:r>
                    </a:p>
                  </a:txBody>
                  <a:tcPr marL="61851" marR="6185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mah-jong game parlors, pachinko parlors, game centers, outdoor swimming facilities, etc.</a:t>
                      </a:r>
                      <a:endParaRPr lang="ja-JP" sz="1600" kern="100" dirty="0"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1851" marR="61851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2929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0768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1289" y="128648"/>
            <a:ext cx="11787671" cy="80021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b="1" dirty="0"/>
              <a:t>Example of practicing "New </a:t>
            </a:r>
            <a:r>
              <a:rPr lang="en-US" altLang="ja-JP" b="1" dirty="0" smtClean="0"/>
              <a:t>Lifestyle“</a:t>
            </a:r>
          </a:p>
          <a:p>
            <a:r>
              <a:rPr lang="ja-JP" altLang="en-US" sz="1400" b="1" dirty="0" smtClean="0"/>
              <a:t>（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extracted from the Expert Meeting on the Novel Coronavirus Disease Control “Analysis of the Response to the Novel Coronavirus (COVID-19</a:t>
            </a:r>
            <a:r>
              <a:rPr lang="en-US" altLang="ja-JP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and Recommendations” (May 4, 2020)</a:t>
            </a:r>
            <a:r>
              <a:rPr lang="ja-JP" alt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ja-JP" altLang="en-US" sz="1400" b="1" dirty="0"/>
              <a:t>　</a:t>
            </a:r>
            <a:endParaRPr kumimoji="1" lang="ja-JP" altLang="en-US" sz="1400" b="1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4230" y="927195"/>
            <a:ext cx="7923785" cy="5930805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557D67A-4065-45EA-A774-493C496A5AD0}"/>
              </a:ext>
            </a:extLst>
          </p:cNvPr>
          <p:cNvSpPr txBox="1"/>
          <p:nvPr/>
        </p:nvSpPr>
        <p:spPr>
          <a:xfrm>
            <a:off x="10118015" y="128648"/>
            <a:ext cx="2073985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latin typeface="Arial" panose="020B0604020202020204" pitchFamily="34" charset="0"/>
                <a:cs typeface="Arial" panose="020B0604020202020204" pitchFamily="34" charset="0"/>
              </a:rPr>
              <a:t>【Attached sheet】</a:t>
            </a:r>
            <a:r>
              <a:rPr lang="ja-JP" altLang="en-US" b="1" dirty="0"/>
              <a:t>　　　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23657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2731</TotalTime>
  <Words>1099</Words>
  <PresentationFormat>ワイド画面</PresentationFormat>
  <Paragraphs>214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游ゴシック</vt:lpstr>
      <vt:lpstr>游ゴシック Light</vt:lpstr>
      <vt:lpstr>Arial</vt:lpstr>
      <vt:lpstr>Times New Roman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2020-05-15T08:15:46Z</cp:lastPrinted>
  <dcterms:created xsi:type="dcterms:W3CDTF">2020-04-06T02:06:27Z</dcterms:created>
  <dcterms:modified xsi:type="dcterms:W3CDTF">2020-05-15T08:38:07Z</dcterms:modified>
</cp:coreProperties>
</file>