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9" r:id="rId2"/>
    <p:sldId id="270" r:id="rId3"/>
    <p:sldId id="271" r:id="rId4"/>
    <p:sldId id="272" r:id="rId5"/>
    <p:sldId id="276" r:id="rId6"/>
    <p:sldId id="275" r:id="rId7"/>
    <p:sldId id="277" r:id="rId8"/>
    <p:sldId id="278" r:id="rId9"/>
    <p:sldId id="273" r:id="rId10"/>
    <p:sldId id="274" r:id="rId1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102"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DEC33EE-B15F-4C18-A747-B8455AFA96F3}" type="datetimeFigureOut">
              <a:rPr kumimoji="1" lang="ja-JP" altLang="en-US" smtClean="0"/>
              <a:t>2020/5/15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BA49C75-D5B9-4C2B-8214-651AF7460F8E}" type="slidenum">
              <a:rPr kumimoji="1" lang="ja-JP" altLang="en-US" smtClean="0"/>
              <a:t>‹#›</a:t>
            </a:fld>
            <a:endParaRPr kumimoji="1" lang="ja-JP" altLang="en-US"/>
          </a:p>
        </p:txBody>
      </p:sp>
    </p:spTree>
    <p:extLst>
      <p:ext uri="{BB962C8B-B14F-4D97-AF65-F5344CB8AC3E}">
        <p14:creationId xmlns:p14="http://schemas.microsoft.com/office/powerpoint/2010/main" val="9629304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C578FB9-FA80-47DB-80C5-29E87AC47F19}" type="datetime1">
              <a:rPr kumimoji="1" lang="ja-JP" altLang="en-US" smtClean="0"/>
              <a:t>2020/5/15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22595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20CB127-5247-4366-ABCE-3B1D7342902E}" type="datetime1">
              <a:rPr kumimoji="1" lang="ja-JP" altLang="en-US" smtClean="0"/>
              <a:t>2020/5/15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267355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6E0712-07A3-41AD-A578-7A0C9FC8F99A}" type="datetime1">
              <a:rPr kumimoji="1" lang="ja-JP" altLang="en-US" smtClean="0"/>
              <a:t>2020/5/15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417800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EB11B07-2FEF-4AD2-88F4-9AF84C9E24E2}" type="datetime1">
              <a:rPr kumimoji="1" lang="ja-JP" altLang="en-US" smtClean="0"/>
              <a:t>2020/5/15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376466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9355376-94BD-4446-87F7-243C82CDE5E5}" type="datetime1">
              <a:rPr kumimoji="1" lang="ja-JP" altLang="en-US" smtClean="0"/>
              <a:t>2020/5/15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18730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57D0FDA-EED9-4537-B3F1-1EE40A8836CC}" type="datetime1">
              <a:rPr kumimoji="1" lang="ja-JP" altLang="en-US" smtClean="0"/>
              <a:t>2020/5/15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51036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477541-B417-4BD0-9662-88B52F4979F7}" type="datetime1">
              <a:rPr kumimoji="1" lang="ja-JP" altLang="en-US" smtClean="0"/>
              <a:t>2020/5/15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144663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1199BB3-A98C-48A0-B574-AD6288A9B2D3}" type="datetime1">
              <a:rPr kumimoji="1" lang="ja-JP" altLang="en-US" smtClean="0"/>
              <a:t>2020/5/15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419141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0BCE1D-5552-4605-B498-35780BDD5277}" type="datetime1">
              <a:rPr kumimoji="1" lang="ja-JP" altLang="en-US" smtClean="0"/>
              <a:t>2020/5/15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407425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AB169B6-5487-4704-BFC1-3DFBD735F466}" type="datetime1">
              <a:rPr kumimoji="1" lang="ja-JP" altLang="en-US" smtClean="0"/>
              <a:t>2020/5/15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3655585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DDBC94-52E1-45B9-8DD4-B3ACFB775535}" type="datetime1">
              <a:rPr kumimoji="1" lang="ja-JP" altLang="en-US" smtClean="0"/>
              <a:t>2020/5/15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396393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AFEF0-307A-43FB-B5AF-AC6DB657226C}" type="datetime1">
              <a:rPr kumimoji="1" lang="ja-JP" altLang="en-US" smtClean="0"/>
              <a:t>2020/5/15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1849301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6" y="241812"/>
            <a:ext cx="7714444" cy="461665"/>
          </a:xfrm>
          <a:prstGeom prst="rect">
            <a:avLst/>
          </a:prstGeom>
          <a:noFill/>
          <a:ln w="19050">
            <a:solidFill>
              <a:schemeClr val="tx1"/>
            </a:solidFill>
          </a:ln>
        </p:spPr>
        <p:txBody>
          <a:bodyPr wrap="square" rtlCol="0">
            <a:spAutoFit/>
          </a:bodyPr>
          <a:lstStyle/>
          <a:p>
            <a:pPr algn="ctr"/>
            <a:r>
              <a:rPr lang="ja-JP" altLang="en-US" sz="2400" b="1" dirty="0" smtClean="0"/>
              <a:t>５</a:t>
            </a:r>
            <a:r>
              <a:rPr kumimoji="1" lang="ja-JP" altLang="en-US" sz="2400" b="1" dirty="0" smtClean="0"/>
              <a:t>月</a:t>
            </a:r>
            <a:r>
              <a:rPr lang="ja-JP" altLang="en-US" sz="2400" b="1" dirty="0" smtClean="0"/>
              <a:t>１</a:t>
            </a:r>
            <a:r>
              <a:rPr lang="ja-JP" altLang="en-US" sz="2400" b="1" dirty="0"/>
              <a:t>６</a:t>
            </a:r>
            <a:r>
              <a:rPr kumimoji="1" lang="ja-JP" altLang="en-US" sz="2400" b="1" dirty="0" smtClean="0"/>
              <a:t>日以降の大阪府緊急事態措置の概要</a:t>
            </a:r>
            <a:endParaRPr kumimoji="1" lang="ja-JP" altLang="en-US" sz="2400" b="1" dirty="0"/>
          </a:p>
        </p:txBody>
      </p:sp>
      <p:sp>
        <p:nvSpPr>
          <p:cNvPr id="7" name="テキスト ボックス 6"/>
          <p:cNvSpPr txBox="1"/>
          <p:nvPr/>
        </p:nvSpPr>
        <p:spPr>
          <a:xfrm>
            <a:off x="218940" y="783447"/>
            <a:ext cx="11938715" cy="6135013"/>
          </a:xfrm>
          <a:prstGeom prst="rect">
            <a:avLst/>
          </a:prstGeom>
          <a:noFill/>
          <a:ln w="28575">
            <a:noFill/>
          </a:ln>
        </p:spPr>
        <p:txBody>
          <a:bodyPr wrap="square" rtlCol="0">
            <a:spAutoFit/>
          </a:bodyPr>
          <a:lstStyle/>
          <a:p>
            <a:r>
              <a:rPr lang="ja-JP" altLang="en-US" sz="2000" b="1" dirty="0" smtClean="0"/>
              <a:t>   ①　区域　</a:t>
            </a:r>
            <a:r>
              <a:rPr lang="ja-JP" altLang="en-US" sz="2000" b="1" u="sng" dirty="0" smtClean="0"/>
              <a:t>大阪府全域</a:t>
            </a:r>
            <a:endParaRPr lang="en-US" altLang="ja-JP" sz="2000" b="1" u="sng" dirty="0" smtClean="0"/>
          </a:p>
          <a:p>
            <a:r>
              <a:rPr lang="ja-JP" altLang="en-US" sz="2000" b="1" dirty="0"/>
              <a:t>　</a:t>
            </a:r>
            <a:endParaRPr lang="en-US" altLang="ja-JP" sz="2000" b="1" dirty="0" smtClean="0"/>
          </a:p>
          <a:p>
            <a:r>
              <a:rPr lang="ja-JP" altLang="en-US" sz="2000" b="1" dirty="0" smtClean="0"/>
              <a:t>   ②　期間　</a:t>
            </a:r>
            <a:r>
              <a:rPr lang="ja-JP" altLang="en-US" sz="2000" b="1" u="sng" dirty="0" smtClean="0"/>
              <a:t>令和２年５月１</a:t>
            </a:r>
            <a:r>
              <a:rPr lang="ja-JP" altLang="en-US" sz="2000" b="1" u="sng" dirty="0"/>
              <a:t>６</a:t>
            </a:r>
            <a:r>
              <a:rPr lang="ja-JP" altLang="en-US" sz="2000" b="1" u="sng" dirty="0" smtClean="0"/>
              <a:t>日から令和２年５月３１日</a:t>
            </a:r>
            <a:endParaRPr lang="en-US" altLang="ja-JP" sz="2000" b="1" dirty="0" smtClean="0"/>
          </a:p>
          <a:p>
            <a:r>
              <a:rPr lang="ja-JP" altLang="en-US" sz="2000" b="1" dirty="0" smtClean="0"/>
              <a:t>　</a:t>
            </a:r>
            <a:endParaRPr lang="en-US" altLang="ja-JP" sz="2000" b="1" dirty="0" smtClean="0"/>
          </a:p>
          <a:p>
            <a:r>
              <a:rPr lang="ja-JP" altLang="en-US" sz="2000" b="1" dirty="0" smtClean="0"/>
              <a:t>   ③　実施内容（ </a:t>
            </a:r>
            <a:r>
              <a:rPr lang="en-US" altLang="ja-JP" sz="2000" b="1" dirty="0" smtClean="0">
                <a:solidFill>
                  <a:srgbClr val="FF0000"/>
                </a:solidFill>
              </a:rPr>
              <a:t>【</a:t>
            </a:r>
            <a:r>
              <a:rPr lang="ja-JP" altLang="en-US" sz="2000" b="1" dirty="0">
                <a:solidFill>
                  <a:srgbClr val="FF0000"/>
                </a:solidFill>
              </a:rPr>
              <a:t>大阪モデル</a:t>
            </a:r>
            <a:r>
              <a:rPr lang="en-US" altLang="ja-JP" sz="2000" b="1" dirty="0">
                <a:solidFill>
                  <a:srgbClr val="FF0000"/>
                </a:solidFill>
              </a:rPr>
              <a:t>】</a:t>
            </a:r>
            <a:r>
              <a:rPr lang="ja-JP" altLang="en-US" sz="2000" b="1" dirty="0">
                <a:solidFill>
                  <a:srgbClr val="FF0000"/>
                </a:solidFill>
              </a:rPr>
              <a:t>を踏まえ、</a:t>
            </a:r>
            <a:r>
              <a:rPr lang="ja-JP" altLang="en-US" sz="2000" b="1" dirty="0" smtClean="0">
                <a:solidFill>
                  <a:srgbClr val="FF0000"/>
                </a:solidFill>
              </a:rPr>
              <a:t>これまで</a:t>
            </a:r>
            <a:r>
              <a:rPr lang="ja-JP" altLang="en-US" sz="2000" b="1" dirty="0">
                <a:solidFill>
                  <a:srgbClr val="FF0000"/>
                </a:solidFill>
              </a:rPr>
              <a:t>の</a:t>
            </a:r>
            <a:r>
              <a:rPr lang="ja-JP" altLang="en-US" sz="2000" b="1" dirty="0" smtClean="0">
                <a:solidFill>
                  <a:srgbClr val="FF0000"/>
                </a:solidFill>
              </a:rPr>
              <a:t>実施内容を一部解除</a:t>
            </a:r>
            <a:r>
              <a:rPr lang="ja-JP" altLang="en-US" sz="2000" b="1" dirty="0">
                <a:solidFill>
                  <a:srgbClr val="FF0000"/>
                </a:solidFill>
              </a:rPr>
              <a:t>　</a:t>
            </a:r>
            <a:r>
              <a:rPr lang="ja-JP" altLang="en-US" sz="2000" b="1" dirty="0" smtClean="0"/>
              <a:t>）</a:t>
            </a:r>
            <a:endParaRPr lang="en-US" altLang="ja-JP" sz="2000" b="1" dirty="0" smtClean="0"/>
          </a:p>
          <a:p>
            <a:r>
              <a:rPr lang="en-US" altLang="ja-JP" sz="2000" b="1" dirty="0" smtClean="0"/>
              <a:t>       </a:t>
            </a:r>
            <a:r>
              <a:rPr lang="ja-JP" altLang="en-US" sz="2000" b="1" dirty="0" smtClean="0"/>
              <a:t>　</a:t>
            </a:r>
            <a:r>
              <a:rPr lang="ja-JP" altLang="en-US" dirty="0" smtClean="0"/>
              <a:t>新型インフルエンザ等対策特別措置法第</a:t>
            </a:r>
            <a:r>
              <a:rPr lang="en-US" altLang="ja-JP" dirty="0" smtClean="0"/>
              <a:t>45</a:t>
            </a:r>
            <a:r>
              <a:rPr lang="ja-JP" altLang="en-US" dirty="0" smtClean="0"/>
              <a:t>条「感染を防止するための協力要請」</a:t>
            </a:r>
            <a:r>
              <a:rPr lang="ja-JP" altLang="en-US" smtClean="0"/>
              <a:t>及び </a:t>
            </a:r>
            <a:r>
              <a:rPr lang="ja-JP" altLang="en-US" smtClean="0"/>
              <a:t>同法</a:t>
            </a:r>
            <a:r>
              <a:rPr lang="ja-JP" altLang="en-US" dirty="0" smtClean="0"/>
              <a:t>第</a:t>
            </a:r>
            <a:r>
              <a:rPr lang="en-US" altLang="ja-JP" dirty="0" smtClean="0"/>
              <a:t>24</a:t>
            </a:r>
            <a:r>
              <a:rPr lang="ja-JP" altLang="en-US" dirty="0" smtClean="0"/>
              <a:t>条</a:t>
            </a:r>
            <a:endParaRPr lang="en-US" altLang="ja-JP" dirty="0" smtClean="0"/>
          </a:p>
          <a:p>
            <a:r>
              <a:rPr lang="ja-JP" altLang="en-US" dirty="0"/>
              <a:t>　</a:t>
            </a:r>
            <a:r>
              <a:rPr lang="ja-JP" altLang="en-US" dirty="0" smtClean="0"/>
              <a:t>　「都道府県対策本部長の権限」等により、新型コロナウイルス</a:t>
            </a:r>
            <a:r>
              <a:rPr lang="ja-JP" altLang="en-US" dirty="0"/>
              <a:t>感染症</a:t>
            </a:r>
            <a:r>
              <a:rPr lang="ja-JP" altLang="en-US" dirty="0" smtClean="0"/>
              <a:t>のまん延防止に向け、以下の対応を実施。</a:t>
            </a:r>
            <a:endParaRPr lang="en-US" altLang="ja-JP" dirty="0" smtClean="0"/>
          </a:p>
          <a:p>
            <a:r>
              <a:rPr lang="ja-JP" altLang="en-US" dirty="0"/>
              <a:t>　</a:t>
            </a:r>
            <a:r>
              <a:rPr lang="ja-JP" altLang="en-US" dirty="0" smtClean="0"/>
              <a:t>　</a:t>
            </a:r>
            <a:endParaRPr lang="en-US" altLang="ja-JP" dirty="0" smtClean="0"/>
          </a:p>
          <a:p>
            <a:r>
              <a:rPr lang="ja-JP" altLang="en-US" sz="2000" dirty="0"/>
              <a:t>　</a:t>
            </a:r>
            <a:r>
              <a:rPr lang="ja-JP" altLang="en-US" sz="2000" dirty="0" smtClean="0"/>
              <a:t>　●</a:t>
            </a:r>
            <a:r>
              <a:rPr lang="ja-JP" altLang="en-US" sz="2000" b="1" u="sng" dirty="0" smtClean="0"/>
              <a:t>外出自粛の要請</a:t>
            </a:r>
            <a:r>
              <a:rPr lang="ja-JP" altLang="en-US" sz="1600" dirty="0" smtClean="0"/>
              <a:t>（特措法第</a:t>
            </a:r>
            <a:r>
              <a:rPr lang="en-US" altLang="ja-JP" sz="1600" dirty="0" smtClean="0"/>
              <a:t>45</a:t>
            </a:r>
            <a:r>
              <a:rPr lang="ja-JP" altLang="en-US" sz="1600" dirty="0" smtClean="0"/>
              <a:t>条第</a:t>
            </a:r>
            <a:r>
              <a:rPr lang="en-US" altLang="ja-JP" sz="1600" dirty="0" smtClean="0"/>
              <a:t>1</a:t>
            </a:r>
            <a:r>
              <a:rPr lang="ja-JP" altLang="en-US" sz="1600" dirty="0" smtClean="0"/>
              <a:t>項）</a:t>
            </a:r>
            <a:endParaRPr lang="en-US" altLang="ja-JP" sz="1600" dirty="0" smtClean="0"/>
          </a:p>
          <a:p>
            <a:r>
              <a:rPr lang="ja-JP" altLang="en-US" sz="2000" dirty="0" smtClean="0"/>
              <a:t>　　　</a:t>
            </a:r>
            <a:r>
              <a:rPr lang="ja-JP" altLang="en-US" sz="2000" b="1" u="sng" dirty="0" smtClean="0"/>
              <a:t>府民に対し、「最低７割、極力８割程度の接触機会の低減」を目指して、</a:t>
            </a:r>
            <a:endParaRPr lang="en-US" altLang="ja-JP" sz="2000" b="1" u="sng" dirty="0" smtClean="0"/>
          </a:p>
          <a:p>
            <a:r>
              <a:rPr lang="ja-JP" altLang="en-US" sz="2000" b="1" dirty="0"/>
              <a:t>　</a:t>
            </a:r>
            <a:r>
              <a:rPr lang="ja-JP" altLang="en-US" sz="2000" b="1" dirty="0" smtClean="0"/>
              <a:t>　　</a:t>
            </a:r>
            <a:r>
              <a:rPr lang="ja-JP" altLang="en-US" sz="2000" b="1" u="sng" dirty="0" smtClean="0"/>
              <a:t>引き続き外出自粛を要請</a:t>
            </a:r>
            <a:r>
              <a:rPr lang="ja-JP" altLang="en-US" sz="2000" b="1" dirty="0" smtClean="0"/>
              <a:t>。その際、特に</a:t>
            </a:r>
            <a:r>
              <a:rPr lang="ja-JP" altLang="en-US" sz="2000" b="1" u="sng" dirty="0" smtClean="0"/>
              <a:t>次の内容を要請</a:t>
            </a:r>
            <a:r>
              <a:rPr lang="ja-JP" altLang="en-US" sz="2000" b="1" dirty="0" smtClean="0"/>
              <a:t>。</a:t>
            </a:r>
            <a:endParaRPr lang="en-US" altLang="ja-JP" sz="2000" b="1" dirty="0" smtClean="0"/>
          </a:p>
          <a:p>
            <a:pPr>
              <a:lnSpc>
                <a:spcPts val="2000"/>
              </a:lnSpc>
            </a:pPr>
            <a:r>
              <a:rPr lang="ja-JP" altLang="en-US" b="1" dirty="0" smtClean="0"/>
              <a:t>　　　　</a:t>
            </a:r>
            <a:r>
              <a:rPr lang="ja-JP" altLang="en-US" dirty="0" smtClean="0"/>
              <a:t>１</a:t>
            </a:r>
            <a:r>
              <a:rPr lang="ja-JP" altLang="en-US" dirty="0"/>
              <a:t>．不要不急の帰省や旅行など、府県をまたいだ移動</a:t>
            </a:r>
            <a:r>
              <a:rPr lang="ja-JP" altLang="en-US" dirty="0" smtClean="0"/>
              <a:t>を避ける</a:t>
            </a:r>
            <a:r>
              <a:rPr lang="ja-JP" altLang="en-US" dirty="0"/>
              <a:t>こと</a:t>
            </a:r>
          </a:p>
          <a:p>
            <a:pPr>
              <a:lnSpc>
                <a:spcPts val="2000"/>
              </a:lnSpc>
            </a:pPr>
            <a:r>
              <a:rPr lang="ja-JP" altLang="en-US" dirty="0"/>
              <a:t>　</a:t>
            </a:r>
            <a:r>
              <a:rPr lang="ja-JP" altLang="en-US" dirty="0" smtClean="0"/>
              <a:t>　　　２</a:t>
            </a:r>
            <a:r>
              <a:rPr lang="ja-JP" altLang="en-US" dirty="0"/>
              <a:t>．接待を伴う飲食店など、夜間の繁華街への外出を自粛すること</a:t>
            </a:r>
          </a:p>
          <a:p>
            <a:pPr>
              <a:lnSpc>
                <a:spcPts val="2000"/>
              </a:lnSpc>
            </a:pPr>
            <a:r>
              <a:rPr lang="ja-JP" altLang="en-US" dirty="0"/>
              <a:t>　</a:t>
            </a:r>
            <a:r>
              <a:rPr lang="ja-JP" altLang="en-US" dirty="0" smtClean="0"/>
              <a:t>　　　３</a:t>
            </a:r>
            <a:r>
              <a:rPr lang="ja-JP" altLang="en-US" dirty="0"/>
              <a:t>．「三つの密」を徹底的に避けるとともに</a:t>
            </a:r>
            <a:r>
              <a:rPr lang="ja-JP" altLang="en-US" dirty="0" smtClean="0"/>
              <a:t>、感染</a:t>
            </a:r>
            <a:r>
              <a:rPr lang="ja-JP" altLang="en-US" dirty="0"/>
              <a:t>拡大を予防する「新しい生活様式」を徹底する</a:t>
            </a:r>
            <a:r>
              <a:rPr lang="ja-JP" altLang="en-US" dirty="0" smtClean="0"/>
              <a:t>こと</a:t>
            </a:r>
            <a:endParaRPr lang="en-US" altLang="ja-JP" dirty="0" smtClean="0"/>
          </a:p>
          <a:p>
            <a:pPr>
              <a:lnSpc>
                <a:spcPts val="2000"/>
              </a:lnSpc>
            </a:pPr>
            <a:r>
              <a:rPr lang="ja-JP" altLang="en-US" dirty="0"/>
              <a:t>　　　　　　（在宅勤務（テレワーク）</a:t>
            </a:r>
            <a:r>
              <a:rPr lang="ja-JP" altLang="en-US" dirty="0" smtClean="0"/>
              <a:t>の</a:t>
            </a:r>
            <a:r>
              <a:rPr lang="ja-JP" altLang="en-US" dirty="0"/>
              <a:t>推進</a:t>
            </a:r>
            <a:r>
              <a:rPr lang="ja-JP" altLang="en-US" dirty="0" smtClean="0"/>
              <a:t>、「大阪コロナ追跡システム」への登録・利用など）</a:t>
            </a:r>
            <a:endParaRPr lang="en-US" altLang="ja-JP" dirty="0" smtClean="0"/>
          </a:p>
          <a:p>
            <a:pPr>
              <a:lnSpc>
                <a:spcPts val="1800"/>
              </a:lnSpc>
            </a:pPr>
            <a:endParaRPr lang="en-US" altLang="ja-JP" sz="2000" b="1" dirty="0" smtClean="0"/>
          </a:p>
          <a:p>
            <a:r>
              <a:rPr lang="ja-JP" altLang="en-US" sz="2000" b="1" dirty="0"/>
              <a:t>　</a:t>
            </a:r>
            <a:r>
              <a:rPr lang="ja-JP" altLang="en-US" sz="2000" b="1" dirty="0" smtClean="0"/>
              <a:t>　●</a:t>
            </a:r>
            <a:r>
              <a:rPr lang="ja-JP" altLang="en-US" sz="2000" b="1" u="sng" dirty="0" smtClean="0"/>
              <a:t>イベントの開催自粛の要請</a:t>
            </a:r>
            <a:r>
              <a:rPr lang="ja-JP" altLang="en-US" sz="1600" dirty="0" smtClean="0"/>
              <a:t>（特措法第</a:t>
            </a:r>
            <a:r>
              <a:rPr lang="en-US" altLang="ja-JP" sz="1600" dirty="0" smtClean="0"/>
              <a:t>24</a:t>
            </a:r>
            <a:r>
              <a:rPr lang="ja-JP" altLang="en-US" sz="1600" dirty="0" smtClean="0"/>
              <a:t>条第</a:t>
            </a:r>
            <a:r>
              <a:rPr lang="en-US" altLang="ja-JP" sz="1600" dirty="0" smtClean="0"/>
              <a:t>9</a:t>
            </a:r>
            <a:r>
              <a:rPr lang="ja-JP" altLang="en-US" sz="1600" dirty="0" smtClean="0"/>
              <a:t>項）</a:t>
            </a:r>
            <a:endParaRPr lang="en-US" altLang="ja-JP" sz="1600" dirty="0" smtClean="0"/>
          </a:p>
          <a:p>
            <a:r>
              <a:rPr lang="ja-JP" altLang="en-US" sz="2000" b="1" dirty="0"/>
              <a:t>　</a:t>
            </a:r>
            <a:r>
              <a:rPr lang="ja-JP" altLang="en-US" sz="2000" b="1" dirty="0" smtClean="0"/>
              <a:t>　　</a:t>
            </a:r>
            <a:r>
              <a:rPr lang="ja-JP" altLang="en-US" sz="2000" b="1" u="sng" dirty="0" smtClean="0"/>
              <a:t>イベント主催者に対し、規模や場所に関わらず、開催の自粛を要請</a:t>
            </a:r>
            <a:r>
              <a:rPr lang="ja-JP" altLang="en-US" sz="2000" b="1" dirty="0" smtClean="0"/>
              <a:t>。</a:t>
            </a:r>
            <a:endParaRPr lang="en-US" altLang="ja-JP" sz="2000" b="1" dirty="0" smtClean="0"/>
          </a:p>
          <a:p>
            <a:pPr>
              <a:lnSpc>
                <a:spcPts val="1800"/>
              </a:lnSpc>
            </a:pPr>
            <a:endParaRPr lang="en-US" altLang="ja-JP" sz="2000" b="1" dirty="0"/>
          </a:p>
          <a:p>
            <a:r>
              <a:rPr lang="ja-JP" altLang="en-US" sz="2000" b="1" dirty="0" smtClean="0"/>
              <a:t>　</a:t>
            </a:r>
            <a:r>
              <a:rPr lang="ja-JP" altLang="en-US" sz="2000" b="1" dirty="0"/>
              <a:t>　●</a:t>
            </a:r>
            <a:r>
              <a:rPr lang="ja-JP" altLang="en-US" sz="2000" b="1" u="sng" dirty="0"/>
              <a:t>施設の使用制限の</a:t>
            </a:r>
            <a:r>
              <a:rPr lang="ja-JP" altLang="en-US" sz="2000" b="1" u="sng" dirty="0" smtClean="0"/>
              <a:t>要請等</a:t>
            </a:r>
            <a:r>
              <a:rPr lang="ja-JP" altLang="en-US" sz="1600" dirty="0" smtClean="0"/>
              <a:t>（</a:t>
            </a:r>
            <a:r>
              <a:rPr lang="ja-JP" altLang="en-US" sz="1600" dirty="0"/>
              <a:t>特措法第</a:t>
            </a:r>
            <a:r>
              <a:rPr lang="en-US" altLang="ja-JP" sz="1600" dirty="0"/>
              <a:t>24</a:t>
            </a:r>
            <a:r>
              <a:rPr lang="ja-JP" altLang="en-US" sz="1600" dirty="0"/>
              <a:t>条第</a:t>
            </a:r>
            <a:r>
              <a:rPr lang="en-US" altLang="ja-JP" sz="1600" dirty="0"/>
              <a:t>9</a:t>
            </a:r>
            <a:r>
              <a:rPr lang="ja-JP" altLang="en-US" sz="1600" dirty="0"/>
              <a:t>項</a:t>
            </a:r>
            <a:r>
              <a:rPr lang="ja-JP" altLang="en-US" sz="1600" dirty="0" smtClean="0"/>
              <a:t>）</a:t>
            </a:r>
            <a:endParaRPr lang="en-US" altLang="ja-JP" sz="1600" b="1" dirty="0" smtClean="0"/>
          </a:p>
          <a:p>
            <a:r>
              <a:rPr lang="ja-JP" altLang="en-US" sz="2000" b="1" dirty="0" smtClean="0"/>
              <a:t>　　　</a:t>
            </a:r>
            <a:r>
              <a:rPr lang="ja-JP" altLang="en-US" sz="2000" b="1" u="sng" dirty="0" smtClean="0"/>
              <a:t>多数の者が利用する施設の管理者等に対し、施設の使用制限等を要請</a:t>
            </a:r>
            <a:r>
              <a:rPr lang="ja-JP" altLang="en-US" sz="2000" b="1" dirty="0" smtClean="0"/>
              <a:t>。</a:t>
            </a:r>
            <a:endParaRPr lang="en-US" altLang="ja-JP" sz="2000" b="1" dirty="0" smtClean="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1</a:t>
            </a:fld>
            <a:endParaRPr kumimoji="1" lang="ja-JP" altLang="en-US" sz="1400" dirty="0"/>
          </a:p>
        </p:txBody>
      </p:sp>
      <p:sp>
        <p:nvSpPr>
          <p:cNvPr id="4" name="正方形/長方形 3"/>
          <p:cNvSpPr/>
          <p:nvPr/>
        </p:nvSpPr>
        <p:spPr>
          <a:xfrm>
            <a:off x="2369714" y="2033217"/>
            <a:ext cx="6761408" cy="3291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05514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8329C25-BD09-4AEE-90D6-E5269A43C3B5}" type="slidenum">
              <a:rPr kumimoji="1" lang="ja-JP" altLang="en-US" smtClean="0"/>
              <a:t>10</a:t>
            </a:fld>
            <a:endParaRPr kumimoji="1" lang="ja-JP" altLang="en-US"/>
          </a:p>
        </p:txBody>
      </p:sp>
      <p:sp>
        <p:nvSpPr>
          <p:cNvPr id="8" name="テキスト ボックス 7"/>
          <p:cNvSpPr txBox="1"/>
          <p:nvPr/>
        </p:nvSpPr>
        <p:spPr>
          <a:xfrm>
            <a:off x="31290" y="128648"/>
            <a:ext cx="11322510" cy="369332"/>
          </a:xfrm>
          <a:prstGeom prst="rect">
            <a:avLst/>
          </a:prstGeom>
          <a:noFill/>
          <a:ln w="19050">
            <a:noFill/>
          </a:ln>
        </p:spPr>
        <p:txBody>
          <a:bodyPr wrap="square" rtlCol="0">
            <a:spAutoFit/>
          </a:bodyPr>
          <a:lstStyle/>
          <a:p>
            <a:r>
              <a:rPr lang="ja-JP" altLang="en-US" b="1" dirty="0" smtClean="0"/>
              <a:t>「</a:t>
            </a:r>
            <a:r>
              <a:rPr lang="ja-JP" altLang="en-US" b="1" dirty="0"/>
              <a:t>新しい生活様式」の</a:t>
            </a:r>
            <a:r>
              <a:rPr lang="ja-JP" altLang="en-US" b="1" dirty="0" smtClean="0"/>
              <a:t>実践例　</a:t>
            </a:r>
            <a:r>
              <a:rPr lang="ja-JP" altLang="en-US" sz="1400" b="1" dirty="0" smtClean="0"/>
              <a:t>（</a:t>
            </a:r>
            <a:r>
              <a:rPr lang="en-US" altLang="ja-JP" sz="1400" b="1" dirty="0" smtClean="0"/>
              <a:t>5/4</a:t>
            </a:r>
            <a:r>
              <a:rPr lang="ja-JP" altLang="en-US" sz="1400" b="1" dirty="0" smtClean="0"/>
              <a:t>国の専門家会議「新型コロナウイルス感染症対策の状況分析・提言」より抜粋）　　　　</a:t>
            </a:r>
            <a:endParaRPr kumimoji="1" lang="ja-JP" altLang="en-US" sz="1400" b="1" dirty="0"/>
          </a:p>
        </p:txBody>
      </p:sp>
      <p:sp>
        <p:nvSpPr>
          <p:cNvPr id="9" name="テキスト ボックス 8"/>
          <p:cNvSpPr txBox="1"/>
          <p:nvPr/>
        </p:nvSpPr>
        <p:spPr>
          <a:xfrm>
            <a:off x="11018521" y="120191"/>
            <a:ext cx="1314156" cy="369332"/>
          </a:xfrm>
          <a:prstGeom prst="rect">
            <a:avLst/>
          </a:prstGeom>
          <a:noFill/>
          <a:ln w="19050">
            <a:noFill/>
          </a:ln>
        </p:spPr>
        <p:txBody>
          <a:bodyPr wrap="square" rtlCol="0">
            <a:spAutoFit/>
          </a:bodyPr>
          <a:lstStyle/>
          <a:p>
            <a:pPr algn="ctr"/>
            <a:r>
              <a:rPr lang="en-US" altLang="ja-JP" b="1" dirty="0" smtClean="0"/>
              <a:t>【</a:t>
            </a:r>
            <a:r>
              <a:rPr lang="ja-JP" altLang="en-US" b="1" dirty="0" smtClean="0"/>
              <a:t>別紙</a:t>
            </a:r>
            <a:r>
              <a:rPr lang="en-US" altLang="ja-JP" b="1" dirty="0" smtClean="0"/>
              <a:t>】</a:t>
            </a:r>
            <a:r>
              <a:rPr lang="ja-JP" altLang="en-US" b="1" dirty="0" smtClean="0"/>
              <a:t>　　　</a:t>
            </a:r>
            <a:endParaRPr kumimoji="1" lang="ja-JP" altLang="en-US" b="1" dirty="0"/>
          </a:p>
        </p:txBody>
      </p:sp>
      <p:pic>
        <p:nvPicPr>
          <p:cNvPr id="3" name="コンテンツ プレースホルダー 2"/>
          <p:cNvPicPr>
            <a:picLocks noGrp="1" noChangeAspect="1"/>
          </p:cNvPicPr>
          <p:nvPr>
            <p:ph idx="1"/>
          </p:nvPr>
        </p:nvPicPr>
        <p:blipFill>
          <a:blip r:embed="rId2">
            <a:lum bright="-20000" contrast="40000"/>
          </a:blip>
          <a:stretch>
            <a:fillRect/>
          </a:stretch>
        </p:blipFill>
        <p:spPr>
          <a:xfrm>
            <a:off x="1021876" y="601735"/>
            <a:ext cx="9812161" cy="6077536"/>
          </a:xfrm>
          <a:prstGeom prst="rect">
            <a:avLst/>
          </a:prstGeom>
        </p:spPr>
      </p:pic>
    </p:spTree>
    <p:extLst>
      <p:ext uri="{BB962C8B-B14F-4D97-AF65-F5344CB8AC3E}">
        <p14:creationId xmlns:p14="http://schemas.microsoft.com/office/powerpoint/2010/main" val="3566214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6" y="283335"/>
            <a:ext cx="5782613" cy="461665"/>
          </a:xfrm>
          <a:prstGeom prst="rect">
            <a:avLst/>
          </a:prstGeom>
          <a:noFill/>
          <a:ln w="19050">
            <a:solidFill>
              <a:schemeClr val="tx1"/>
            </a:solidFill>
          </a:ln>
        </p:spPr>
        <p:txBody>
          <a:bodyPr wrap="square" rtlCol="0">
            <a:spAutoFit/>
          </a:bodyPr>
          <a:lstStyle/>
          <a:p>
            <a:r>
              <a:rPr lang="ja-JP" altLang="en-US" sz="2400" b="1" dirty="0" smtClean="0"/>
              <a:t>　　外出自粛要請</a:t>
            </a:r>
            <a:r>
              <a:rPr lang="ja-JP" altLang="en-US" sz="1600" b="1" dirty="0" smtClean="0"/>
              <a:t>（特措法第</a:t>
            </a:r>
            <a:r>
              <a:rPr lang="en-US" altLang="ja-JP" sz="1600" b="1" dirty="0" smtClean="0"/>
              <a:t>45</a:t>
            </a:r>
            <a:r>
              <a:rPr lang="ja-JP" altLang="en-US" sz="1600" b="1" dirty="0" smtClean="0"/>
              <a:t>条第</a:t>
            </a:r>
            <a:r>
              <a:rPr lang="en-US" altLang="ja-JP" sz="1600" b="1" dirty="0" smtClean="0"/>
              <a:t>1</a:t>
            </a:r>
            <a:r>
              <a:rPr lang="ja-JP" altLang="en-US" sz="1600" b="1" dirty="0" smtClean="0"/>
              <a:t>項）</a:t>
            </a:r>
            <a:endParaRPr kumimoji="1" lang="ja-JP" altLang="en-US" sz="1600" b="1" dirty="0"/>
          </a:p>
        </p:txBody>
      </p:sp>
      <p:sp>
        <p:nvSpPr>
          <p:cNvPr id="3" name="テキスト ボックス 2"/>
          <p:cNvSpPr txBox="1"/>
          <p:nvPr/>
        </p:nvSpPr>
        <p:spPr>
          <a:xfrm>
            <a:off x="334850" y="847426"/>
            <a:ext cx="11681138" cy="707886"/>
          </a:xfrm>
          <a:prstGeom prst="rect">
            <a:avLst/>
          </a:prstGeom>
          <a:noFill/>
          <a:ln w="19050">
            <a:noFill/>
          </a:ln>
        </p:spPr>
        <p:txBody>
          <a:bodyPr wrap="square" rtlCol="0">
            <a:spAutoFit/>
          </a:bodyPr>
          <a:lstStyle/>
          <a:p>
            <a:pPr marL="285750" indent="-285750">
              <a:buFont typeface="Wingdings" panose="05000000000000000000" pitchFamily="2" charset="2"/>
              <a:buChar char="Ø"/>
            </a:pPr>
            <a:r>
              <a:rPr lang="ja-JP" altLang="en-US" sz="2000" b="1" u="sng" dirty="0" smtClean="0"/>
              <a:t>府民に対し、「最低７割、極力８割程度の接触機会の低減」を目指して、引き続き外出自粛を要請</a:t>
            </a:r>
            <a:r>
              <a:rPr lang="ja-JP" altLang="en-US" sz="2000" b="1" dirty="0" smtClean="0"/>
              <a:t>。</a:t>
            </a:r>
            <a:endParaRPr lang="en-US" altLang="ja-JP" sz="2000" b="1" dirty="0" smtClean="0"/>
          </a:p>
          <a:p>
            <a:r>
              <a:rPr kumimoji="1" lang="ja-JP" altLang="en-US" sz="2000" b="1" dirty="0"/>
              <a:t>　</a:t>
            </a:r>
            <a:r>
              <a:rPr kumimoji="1" lang="ja-JP" altLang="en-US" sz="2000" b="1" dirty="0" smtClean="0"/>
              <a:t>その際、特に</a:t>
            </a:r>
            <a:r>
              <a:rPr kumimoji="1" lang="ja-JP" altLang="en-US" sz="2000" b="1" u="sng" dirty="0" smtClean="0"/>
              <a:t>次の内容</a:t>
            </a:r>
            <a:r>
              <a:rPr lang="ja-JP" altLang="en-US" sz="2000" b="1" u="sng" dirty="0" smtClean="0"/>
              <a:t>を要請</a:t>
            </a:r>
            <a:r>
              <a:rPr lang="ja-JP" altLang="en-US" sz="2000" b="1" dirty="0" smtClean="0"/>
              <a:t>。</a:t>
            </a:r>
            <a:endParaRPr kumimoji="1" lang="en-US" altLang="ja-JP" sz="2000" dirty="0" smtClean="0"/>
          </a:p>
        </p:txBody>
      </p:sp>
      <p:sp>
        <p:nvSpPr>
          <p:cNvPr id="4" name="テキスト ボックス 3"/>
          <p:cNvSpPr txBox="1"/>
          <p:nvPr/>
        </p:nvSpPr>
        <p:spPr>
          <a:xfrm>
            <a:off x="399245" y="1616592"/>
            <a:ext cx="11500833" cy="5078313"/>
          </a:xfrm>
          <a:prstGeom prst="rect">
            <a:avLst/>
          </a:prstGeom>
          <a:noFill/>
          <a:ln w="19050">
            <a:solidFill>
              <a:schemeClr val="tx1"/>
            </a:solidFill>
          </a:ln>
        </p:spPr>
        <p:txBody>
          <a:bodyPr wrap="square" rtlCol="0">
            <a:spAutoFit/>
          </a:bodyPr>
          <a:lstStyle/>
          <a:p>
            <a:r>
              <a:rPr lang="en-US" altLang="ja-JP" b="1" dirty="0" smtClean="0"/>
              <a:t>【</a:t>
            </a:r>
            <a:r>
              <a:rPr lang="ja-JP" altLang="en-US" b="1" dirty="0" smtClean="0"/>
              <a:t>自粛を要請する内容</a:t>
            </a:r>
            <a:r>
              <a:rPr lang="en-US" altLang="ja-JP" b="1" dirty="0" smtClean="0"/>
              <a:t>】</a:t>
            </a:r>
          </a:p>
          <a:p>
            <a:endParaRPr lang="en-US" altLang="ja-JP" b="1" dirty="0"/>
          </a:p>
          <a:p>
            <a:r>
              <a:rPr lang="ja-JP" altLang="en-US" b="1" dirty="0" smtClean="0"/>
              <a:t>　１．不要不急の帰省や旅行など、府県をまたいだ移動を避けること</a:t>
            </a:r>
            <a:endParaRPr lang="en-US" altLang="ja-JP" b="1" dirty="0" smtClean="0"/>
          </a:p>
          <a:p>
            <a:endParaRPr lang="en-US" altLang="ja-JP" b="1" dirty="0"/>
          </a:p>
          <a:p>
            <a:r>
              <a:rPr lang="ja-JP" altLang="en-US" b="1" dirty="0" smtClean="0"/>
              <a:t>　２．接待を伴う飲食店など、夜間の繁華街への外出を自粛すること</a:t>
            </a:r>
            <a:endParaRPr lang="en-US" altLang="ja-JP" b="1" dirty="0" smtClean="0"/>
          </a:p>
          <a:p>
            <a:endParaRPr lang="en-US" altLang="ja-JP" b="1" dirty="0" smtClean="0"/>
          </a:p>
          <a:p>
            <a:r>
              <a:rPr lang="ja-JP" altLang="en-US" b="1" dirty="0"/>
              <a:t>　</a:t>
            </a:r>
            <a:r>
              <a:rPr lang="ja-JP" altLang="en-US" b="1" dirty="0" smtClean="0"/>
              <a:t>３．「三つの密」を徹底的に避けるとともに、感染拡大を予防する「新しい生活様式」を徹底すること</a:t>
            </a:r>
            <a:endParaRPr lang="en-US" altLang="ja-JP" b="1" dirty="0" smtClean="0"/>
          </a:p>
          <a:p>
            <a:endParaRPr lang="en-US" altLang="ja-JP" b="1" dirty="0"/>
          </a:p>
          <a:p>
            <a:pPr>
              <a:lnSpc>
                <a:spcPts val="1800"/>
              </a:lnSpc>
            </a:pPr>
            <a:r>
              <a:rPr lang="ja-JP" altLang="en-US" b="1" dirty="0" smtClean="0"/>
              <a:t>　　　　「新しい生活様式」の実践例　</a:t>
            </a:r>
            <a:r>
              <a:rPr lang="en-US" altLang="ja-JP" b="1" dirty="0"/>
              <a:t>【</a:t>
            </a:r>
            <a:r>
              <a:rPr lang="ja-JP" altLang="en-US" b="1" dirty="0" smtClean="0"/>
              <a:t>別紙</a:t>
            </a:r>
            <a:r>
              <a:rPr lang="en-US" altLang="ja-JP" b="1" dirty="0"/>
              <a:t>】</a:t>
            </a:r>
            <a:r>
              <a:rPr lang="ja-JP" altLang="en-US" b="1" dirty="0" smtClean="0"/>
              <a:t>など</a:t>
            </a:r>
            <a:endParaRPr lang="en-US" altLang="ja-JP" b="1" dirty="0" smtClean="0"/>
          </a:p>
          <a:p>
            <a:pPr>
              <a:lnSpc>
                <a:spcPts val="1800"/>
              </a:lnSpc>
            </a:pPr>
            <a:r>
              <a:rPr lang="ja-JP" altLang="en-US" dirty="0" smtClean="0"/>
              <a:t>　</a:t>
            </a:r>
            <a:endParaRPr lang="en-US" altLang="ja-JP" dirty="0" smtClean="0"/>
          </a:p>
          <a:p>
            <a:pPr>
              <a:lnSpc>
                <a:spcPts val="1800"/>
              </a:lnSpc>
            </a:pPr>
            <a:r>
              <a:rPr lang="ja-JP" altLang="en-US" dirty="0" smtClean="0"/>
              <a:t>　</a:t>
            </a:r>
            <a:r>
              <a:rPr lang="ja-JP" altLang="en-US" dirty="0"/>
              <a:t>　</a:t>
            </a:r>
            <a:r>
              <a:rPr lang="ja-JP" altLang="en-US" dirty="0" smtClean="0"/>
              <a:t>　　　①身体的距離の確保（人との間隔はできるだけ２ｍ確保）</a:t>
            </a:r>
            <a:endParaRPr lang="en-US" altLang="ja-JP" dirty="0" smtClean="0"/>
          </a:p>
          <a:p>
            <a:pPr>
              <a:lnSpc>
                <a:spcPts val="1800"/>
              </a:lnSpc>
            </a:pPr>
            <a:endParaRPr lang="en-US" altLang="ja-JP" dirty="0" smtClean="0"/>
          </a:p>
          <a:p>
            <a:pPr>
              <a:lnSpc>
                <a:spcPts val="1800"/>
              </a:lnSpc>
            </a:pPr>
            <a:r>
              <a:rPr lang="ja-JP" altLang="en-US" dirty="0" smtClean="0"/>
              <a:t>　　　　　②マスクの着用（症状がなくてもマスクを着用）</a:t>
            </a:r>
            <a:endParaRPr lang="en-US" altLang="ja-JP" dirty="0" smtClean="0"/>
          </a:p>
          <a:p>
            <a:pPr>
              <a:lnSpc>
                <a:spcPts val="1800"/>
              </a:lnSpc>
            </a:pPr>
            <a:endParaRPr lang="en-US" altLang="ja-JP" dirty="0" smtClean="0"/>
          </a:p>
          <a:p>
            <a:pPr>
              <a:lnSpc>
                <a:spcPts val="1800"/>
              </a:lnSpc>
            </a:pPr>
            <a:r>
              <a:rPr lang="ja-JP" altLang="en-US" dirty="0"/>
              <a:t>　</a:t>
            </a:r>
            <a:r>
              <a:rPr lang="ja-JP" altLang="en-US" dirty="0" smtClean="0"/>
              <a:t>　　　　③手洗い（家に帰ったらまず手や顔を洗う。手洗いは</a:t>
            </a:r>
            <a:r>
              <a:rPr lang="en-US" altLang="ja-JP" dirty="0" smtClean="0"/>
              <a:t>30</a:t>
            </a:r>
            <a:r>
              <a:rPr lang="ja-JP" altLang="en-US" dirty="0" smtClean="0"/>
              <a:t>秒程度かけて水と石けんで丁寧に洗う）</a:t>
            </a:r>
            <a:endParaRPr lang="en-US" altLang="ja-JP" dirty="0" smtClean="0"/>
          </a:p>
          <a:p>
            <a:pPr>
              <a:lnSpc>
                <a:spcPts val="1800"/>
              </a:lnSpc>
            </a:pPr>
            <a:endParaRPr lang="en-US" altLang="ja-JP" dirty="0"/>
          </a:p>
          <a:p>
            <a:pPr>
              <a:lnSpc>
                <a:spcPts val="1800"/>
              </a:lnSpc>
            </a:pPr>
            <a:r>
              <a:rPr lang="ja-JP" altLang="en-US" dirty="0"/>
              <a:t>　　　　　④在宅勤務（テレワーク）等の取組み</a:t>
            </a:r>
            <a:r>
              <a:rPr lang="ja-JP" altLang="en-US" dirty="0" smtClean="0"/>
              <a:t>を推進</a:t>
            </a:r>
            <a:endParaRPr lang="en-US" altLang="ja-JP" dirty="0" smtClean="0"/>
          </a:p>
          <a:p>
            <a:pPr>
              <a:lnSpc>
                <a:spcPts val="1800"/>
              </a:lnSpc>
            </a:pPr>
            <a:r>
              <a:rPr lang="ja-JP" altLang="en-US" b="1" dirty="0"/>
              <a:t>　</a:t>
            </a:r>
            <a:r>
              <a:rPr lang="ja-JP" altLang="en-US" b="1" dirty="0" smtClean="0"/>
              <a:t>　　　　</a:t>
            </a:r>
            <a:endParaRPr lang="en-US" altLang="ja-JP" b="1" dirty="0" smtClean="0"/>
          </a:p>
          <a:p>
            <a:pPr>
              <a:lnSpc>
                <a:spcPts val="1800"/>
              </a:lnSpc>
            </a:pPr>
            <a:r>
              <a:rPr lang="ja-JP" altLang="en-US" b="1" dirty="0"/>
              <a:t>　</a:t>
            </a:r>
            <a:r>
              <a:rPr lang="ja-JP" altLang="en-US" b="1" dirty="0" smtClean="0"/>
              <a:t>　　　　</a:t>
            </a:r>
            <a:r>
              <a:rPr lang="ja-JP" altLang="en-US" dirty="0" smtClean="0"/>
              <a:t>⑤「</a:t>
            </a:r>
            <a:r>
              <a:rPr lang="ja-JP" altLang="en-US" dirty="0"/>
              <a:t>大阪コロナ追跡システム</a:t>
            </a:r>
            <a:r>
              <a:rPr lang="ja-JP" altLang="en-US" dirty="0" smtClean="0"/>
              <a:t>」への登録・利用</a:t>
            </a:r>
            <a:r>
              <a:rPr lang="ja-JP" altLang="en-US" b="1" dirty="0" smtClean="0"/>
              <a:t>　　</a:t>
            </a:r>
            <a:endParaRPr lang="en-US" altLang="ja-JP" b="1" dirty="0" smtClean="0"/>
          </a:p>
          <a:p>
            <a:pPr>
              <a:lnSpc>
                <a:spcPts val="1800"/>
              </a:lnSpc>
            </a:pPr>
            <a:r>
              <a:rPr lang="ja-JP" altLang="en-US" b="1" dirty="0"/>
              <a:t>　</a:t>
            </a:r>
            <a:r>
              <a:rPr lang="ja-JP" altLang="en-US" b="1" dirty="0" smtClean="0"/>
              <a:t>　　　　　　　　　　　　　　　　　　　　　　　　　　　　　　　　　　　　　　　　　　　</a:t>
            </a:r>
            <a:r>
              <a:rPr lang="ja-JP" altLang="en-US" dirty="0" smtClean="0"/>
              <a:t>など</a:t>
            </a:r>
            <a:endParaRPr lang="en-US" altLang="ja-JP" dirty="0" smtClean="0"/>
          </a:p>
        </p:txBody>
      </p:sp>
      <p:sp>
        <p:nvSpPr>
          <p:cNvPr id="2" name="スライド番号プレースホルダー 1"/>
          <p:cNvSpPr>
            <a:spLocks noGrp="1"/>
          </p:cNvSpPr>
          <p:nvPr>
            <p:ph type="sldNum" sz="quarter" idx="12"/>
          </p:nvPr>
        </p:nvSpPr>
        <p:spPr>
          <a:xfrm>
            <a:off x="9448800" y="6517163"/>
            <a:ext cx="2743200" cy="365125"/>
          </a:xfrm>
        </p:spPr>
        <p:txBody>
          <a:bodyPr/>
          <a:lstStyle/>
          <a:p>
            <a:fld id="{38329C25-BD09-4AEE-90D6-E5269A43C3B5}" type="slidenum">
              <a:rPr kumimoji="1" lang="ja-JP" altLang="en-US" sz="1400" smtClean="0"/>
              <a:t>2</a:t>
            </a:fld>
            <a:endParaRPr kumimoji="1" lang="ja-JP" altLang="en-US" sz="1400" dirty="0"/>
          </a:p>
        </p:txBody>
      </p:sp>
    </p:spTree>
    <p:extLst>
      <p:ext uri="{BB962C8B-B14F-4D97-AF65-F5344CB8AC3E}">
        <p14:creationId xmlns:p14="http://schemas.microsoft.com/office/powerpoint/2010/main" val="1230100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7" y="283335"/>
            <a:ext cx="6980347" cy="461665"/>
          </a:xfrm>
          <a:prstGeom prst="rect">
            <a:avLst/>
          </a:prstGeom>
          <a:noFill/>
          <a:ln w="19050">
            <a:solidFill>
              <a:schemeClr val="tx1"/>
            </a:solidFill>
          </a:ln>
        </p:spPr>
        <p:txBody>
          <a:bodyPr wrap="square" rtlCol="0">
            <a:spAutoFit/>
          </a:bodyPr>
          <a:lstStyle/>
          <a:p>
            <a:r>
              <a:rPr lang="ja-JP" altLang="en-US" sz="2400" b="1" dirty="0" smtClean="0"/>
              <a:t>　　イベントの開催自粛要請</a:t>
            </a:r>
            <a:r>
              <a:rPr lang="ja-JP" altLang="en-US" sz="1600" b="1" dirty="0" smtClean="0"/>
              <a:t>（特措法第</a:t>
            </a:r>
            <a:r>
              <a:rPr lang="en-US" altLang="ja-JP" sz="1600" b="1" dirty="0" smtClean="0"/>
              <a:t>24</a:t>
            </a:r>
            <a:r>
              <a:rPr lang="ja-JP" altLang="en-US" sz="1600" b="1" dirty="0" smtClean="0"/>
              <a:t>条第</a:t>
            </a:r>
            <a:r>
              <a:rPr lang="en-US" altLang="ja-JP" sz="1600" b="1" dirty="0" smtClean="0"/>
              <a:t>9</a:t>
            </a:r>
            <a:r>
              <a:rPr lang="ja-JP" altLang="en-US" sz="1600" b="1" dirty="0" smtClean="0"/>
              <a:t>項）</a:t>
            </a:r>
            <a:endParaRPr kumimoji="1" lang="ja-JP" altLang="en-US" sz="1600" b="1" dirty="0"/>
          </a:p>
        </p:txBody>
      </p:sp>
      <p:sp>
        <p:nvSpPr>
          <p:cNvPr id="3" name="テキスト ボックス 2"/>
          <p:cNvSpPr txBox="1"/>
          <p:nvPr/>
        </p:nvSpPr>
        <p:spPr>
          <a:xfrm>
            <a:off x="399245" y="1101739"/>
            <a:ext cx="11500833" cy="400110"/>
          </a:xfrm>
          <a:prstGeom prst="rect">
            <a:avLst/>
          </a:prstGeom>
          <a:noFill/>
          <a:ln w="19050">
            <a:noFill/>
          </a:ln>
        </p:spPr>
        <p:txBody>
          <a:bodyPr wrap="square" rtlCol="0">
            <a:spAutoFit/>
          </a:bodyPr>
          <a:lstStyle/>
          <a:p>
            <a:pPr marL="285750" indent="-285750">
              <a:buFont typeface="Wingdings" panose="05000000000000000000" pitchFamily="2" charset="2"/>
              <a:buChar char="Ø"/>
            </a:pPr>
            <a:r>
              <a:rPr kumimoji="1" lang="ja-JP" altLang="en-US" sz="2000" b="1" u="sng" dirty="0" smtClean="0"/>
              <a:t>イベント主催者に対し、規模や場所に関わらず、開催の自粛を要請</a:t>
            </a:r>
            <a:r>
              <a:rPr kumimoji="1" lang="ja-JP" altLang="en-US" sz="2000" b="1" dirty="0" smtClean="0"/>
              <a:t>。</a:t>
            </a:r>
            <a:endParaRPr kumimoji="1" lang="ja-JP" altLang="en-US" sz="2000" dirty="0"/>
          </a:p>
        </p:txBody>
      </p:sp>
      <p:sp>
        <p:nvSpPr>
          <p:cNvPr id="2" name="テキスト ボックス 1"/>
          <p:cNvSpPr txBox="1"/>
          <p:nvPr/>
        </p:nvSpPr>
        <p:spPr>
          <a:xfrm>
            <a:off x="399246" y="1827811"/>
            <a:ext cx="11500833" cy="3970318"/>
          </a:xfrm>
          <a:prstGeom prst="rect">
            <a:avLst/>
          </a:prstGeom>
          <a:noFill/>
          <a:ln w="19050">
            <a:solidFill>
              <a:schemeClr val="tx1"/>
            </a:solidFill>
          </a:ln>
        </p:spPr>
        <p:txBody>
          <a:bodyPr wrap="square" rtlCol="0">
            <a:spAutoFit/>
          </a:bodyPr>
          <a:lstStyle/>
          <a:p>
            <a:r>
              <a:rPr lang="en-US" altLang="ja-JP" b="1" dirty="0" smtClean="0"/>
              <a:t>【</a:t>
            </a:r>
            <a:r>
              <a:rPr lang="ja-JP" altLang="en-US" b="1" dirty="0" smtClean="0"/>
              <a:t>自粛を要請する内容</a:t>
            </a:r>
            <a:r>
              <a:rPr lang="en-US" altLang="ja-JP" b="1" dirty="0" smtClean="0"/>
              <a:t>】</a:t>
            </a:r>
          </a:p>
          <a:p>
            <a:endParaRPr kumimoji="1" lang="en-US" altLang="ja-JP" dirty="0" smtClean="0"/>
          </a:p>
          <a:p>
            <a:r>
              <a:rPr lang="ja-JP" altLang="en-US" dirty="0" smtClean="0"/>
              <a:t>　○開催規模：大小を問わない</a:t>
            </a:r>
            <a:endParaRPr lang="en-US" altLang="ja-JP" dirty="0" smtClean="0"/>
          </a:p>
          <a:p>
            <a:endParaRPr lang="en-US" altLang="ja-JP" dirty="0"/>
          </a:p>
          <a:p>
            <a:r>
              <a:rPr lang="ja-JP" altLang="en-US" dirty="0" smtClean="0"/>
              <a:t>　○場所：</a:t>
            </a:r>
            <a:r>
              <a:rPr lang="ja-JP" altLang="en-US" b="1" dirty="0" smtClean="0"/>
              <a:t>屋内、屋外を問わない</a:t>
            </a:r>
            <a:endParaRPr lang="en-US" altLang="ja-JP" b="1" dirty="0" smtClean="0"/>
          </a:p>
          <a:p>
            <a:endParaRPr lang="en-US" altLang="ja-JP" dirty="0" smtClean="0"/>
          </a:p>
          <a:p>
            <a:r>
              <a:rPr kumimoji="1" lang="ja-JP" altLang="en-US" dirty="0" smtClean="0"/>
              <a:t>　○種類・内容：</a:t>
            </a:r>
            <a:r>
              <a:rPr kumimoji="1" lang="ja-JP" altLang="en-US" b="1" u="sng" dirty="0" smtClean="0"/>
              <a:t>生活の維持に必要なものを除く全てのイベント</a:t>
            </a:r>
            <a:endParaRPr kumimoji="1" lang="en-US" altLang="ja-JP" b="1" u="sng" dirty="0" smtClean="0"/>
          </a:p>
          <a:p>
            <a:endParaRPr lang="en-US" altLang="ja-JP" dirty="0" smtClean="0"/>
          </a:p>
          <a:p>
            <a:r>
              <a:rPr lang="ja-JP" altLang="en-US" dirty="0" smtClean="0"/>
              <a:t>　（具体例）</a:t>
            </a:r>
            <a:endParaRPr lang="en-US" altLang="ja-JP" dirty="0" smtClean="0"/>
          </a:p>
          <a:p>
            <a:r>
              <a:rPr lang="ja-JP" altLang="en-US" dirty="0"/>
              <a:t>　</a:t>
            </a:r>
            <a:r>
              <a:rPr lang="ja-JP" altLang="en-US" dirty="0" smtClean="0"/>
              <a:t>　祭礼・地域行事、文化的イベント（コンサート、演劇、発表会等）、</a:t>
            </a:r>
            <a:endParaRPr lang="en-US" altLang="ja-JP" dirty="0" smtClean="0"/>
          </a:p>
          <a:p>
            <a:r>
              <a:rPr lang="ja-JP" altLang="en-US" dirty="0"/>
              <a:t>　</a:t>
            </a:r>
            <a:r>
              <a:rPr lang="ja-JP" altLang="en-US" dirty="0" smtClean="0"/>
              <a:t>　催事（物産展、展示会、販売促進会、フリーマーケット等）、式典、講演会・研修会、スポーツ行事　等</a:t>
            </a:r>
            <a:endParaRPr lang="en-US" altLang="ja-JP" dirty="0" smtClean="0"/>
          </a:p>
          <a:p>
            <a:endParaRPr lang="en-US" altLang="ja-JP" dirty="0" smtClean="0"/>
          </a:p>
          <a:p>
            <a:r>
              <a:rPr lang="ja-JP" altLang="en-US" dirty="0" smtClean="0"/>
              <a:t>　</a:t>
            </a:r>
            <a:r>
              <a:rPr lang="en-US" altLang="ja-JP" dirty="0" smtClean="0"/>
              <a:t>※</a:t>
            </a:r>
            <a:r>
              <a:rPr lang="ja-JP" altLang="en-US" dirty="0" smtClean="0"/>
              <a:t>ただし、公営住宅の入居説明会・抽選会、事業者を対象とした小規模の研修会等、</a:t>
            </a:r>
            <a:endParaRPr lang="en-US" altLang="ja-JP" dirty="0" smtClean="0"/>
          </a:p>
          <a:p>
            <a:r>
              <a:rPr lang="ja-JP" altLang="en-US" dirty="0"/>
              <a:t>　</a:t>
            </a:r>
            <a:r>
              <a:rPr lang="ja-JP" altLang="en-US" dirty="0" smtClean="0"/>
              <a:t>　生活の維持に必要なものについては、感染防止対策を講じた上での実施を要請</a:t>
            </a:r>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3</a:t>
            </a:fld>
            <a:endParaRPr kumimoji="1" lang="ja-JP" altLang="en-US" sz="1400" dirty="0"/>
          </a:p>
        </p:txBody>
      </p:sp>
    </p:spTree>
    <p:extLst>
      <p:ext uri="{BB962C8B-B14F-4D97-AF65-F5344CB8AC3E}">
        <p14:creationId xmlns:p14="http://schemas.microsoft.com/office/powerpoint/2010/main" val="1824528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9246" y="988160"/>
            <a:ext cx="11500833" cy="5686956"/>
          </a:xfrm>
          <a:prstGeom prst="rect">
            <a:avLst/>
          </a:prstGeom>
          <a:ln w="19050">
            <a:solidFill>
              <a:schemeClr val="tx1"/>
            </a:solidFill>
          </a:ln>
        </p:spPr>
        <p:txBody>
          <a:bodyPr wrap="square">
            <a:noAutofit/>
          </a:bodyPr>
          <a:lstStyle/>
          <a:p>
            <a:pPr>
              <a:lnSpc>
                <a:spcPts val="2300"/>
              </a:lnSpc>
            </a:pPr>
            <a:r>
              <a:rPr lang="en-US" altLang="ja-JP" b="1" dirty="0" smtClean="0"/>
              <a:t>【</a:t>
            </a:r>
            <a:r>
              <a:rPr lang="ja-JP" altLang="en-US" b="1" dirty="0"/>
              <a:t>実施</a:t>
            </a:r>
            <a:r>
              <a:rPr lang="ja-JP" altLang="en-US" b="1" dirty="0" smtClean="0"/>
              <a:t>内容</a:t>
            </a:r>
            <a:r>
              <a:rPr lang="en-US" altLang="ja-JP" b="1" dirty="0" smtClean="0"/>
              <a:t>】</a:t>
            </a:r>
            <a:r>
              <a:rPr lang="ja-JP" altLang="en-US" dirty="0"/>
              <a:t>　</a:t>
            </a:r>
            <a:r>
              <a:rPr lang="ja-JP" altLang="en-US" dirty="0" smtClean="0"/>
              <a:t>　</a:t>
            </a:r>
            <a:endParaRPr lang="en-US" altLang="ja-JP" dirty="0" smtClean="0"/>
          </a:p>
          <a:p>
            <a:pPr>
              <a:lnSpc>
                <a:spcPts val="2300"/>
              </a:lnSpc>
            </a:pPr>
            <a:r>
              <a:rPr lang="ja-JP" altLang="en-US" b="1" dirty="0"/>
              <a:t>　</a:t>
            </a:r>
            <a:r>
              <a:rPr lang="ja-JP" altLang="en-US" b="1" dirty="0" smtClean="0"/>
              <a:t>１．</a:t>
            </a:r>
            <a:r>
              <a:rPr lang="ja-JP" altLang="en-US" b="1" u="sng" dirty="0" smtClean="0"/>
              <a:t>基本的</a:t>
            </a:r>
            <a:r>
              <a:rPr lang="ja-JP" altLang="en-US" b="1" u="sng" dirty="0"/>
              <a:t>に休止を要請しない施設</a:t>
            </a:r>
            <a:r>
              <a:rPr lang="en-US" altLang="ja-JP" b="1" dirty="0"/>
              <a:t>【</a:t>
            </a:r>
            <a:r>
              <a:rPr lang="ja-JP" altLang="en-US" b="1" dirty="0"/>
              <a:t>社会生活を維持する上で必要な施設、社会福祉施設等</a:t>
            </a:r>
            <a:r>
              <a:rPr lang="en-US" altLang="ja-JP" b="1" dirty="0"/>
              <a:t>】</a:t>
            </a:r>
          </a:p>
          <a:p>
            <a:pPr>
              <a:lnSpc>
                <a:spcPts val="2300"/>
              </a:lnSpc>
            </a:pPr>
            <a:r>
              <a:rPr lang="ja-JP" altLang="en-US" b="1" dirty="0"/>
              <a:t>　　　</a:t>
            </a:r>
            <a:r>
              <a:rPr lang="ja-JP" altLang="en-US" dirty="0"/>
              <a:t>⇒適切な感染防止対策の協力を要請（特措法第</a:t>
            </a:r>
            <a:r>
              <a:rPr lang="en-US" altLang="ja-JP" dirty="0"/>
              <a:t>24</a:t>
            </a:r>
            <a:r>
              <a:rPr lang="ja-JP" altLang="en-US" dirty="0"/>
              <a:t>条第９項）</a:t>
            </a:r>
          </a:p>
          <a:p>
            <a:pPr>
              <a:lnSpc>
                <a:spcPts val="1200"/>
              </a:lnSpc>
            </a:pPr>
            <a:endParaRPr lang="en-US" altLang="ja-JP" dirty="0"/>
          </a:p>
          <a:p>
            <a:pPr>
              <a:lnSpc>
                <a:spcPts val="2300"/>
              </a:lnSpc>
            </a:pPr>
            <a:r>
              <a:rPr lang="ja-JP" altLang="en-US" b="1" dirty="0" smtClean="0"/>
              <a:t>　</a:t>
            </a:r>
            <a:r>
              <a:rPr lang="ja-JP" altLang="en-US" b="1" dirty="0"/>
              <a:t>２</a:t>
            </a:r>
            <a:r>
              <a:rPr lang="ja-JP" altLang="en-US" b="1" dirty="0" smtClean="0"/>
              <a:t>．</a:t>
            </a:r>
            <a:r>
              <a:rPr lang="ja-JP" altLang="en-US" b="1" u="sng" dirty="0" smtClean="0"/>
              <a:t>特措法により休止</a:t>
            </a:r>
            <a:r>
              <a:rPr lang="ja-JP" altLang="en-US" b="1" u="sng" dirty="0"/>
              <a:t>を要請する</a:t>
            </a:r>
            <a:r>
              <a:rPr lang="ja-JP" altLang="en-US" b="1" u="sng" dirty="0" smtClean="0"/>
              <a:t>施設</a:t>
            </a:r>
            <a:endParaRPr lang="en-US" altLang="ja-JP" b="1" dirty="0" smtClean="0"/>
          </a:p>
          <a:p>
            <a:pPr>
              <a:lnSpc>
                <a:spcPts val="2300"/>
              </a:lnSpc>
            </a:pPr>
            <a:r>
              <a:rPr lang="ja-JP" altLang="en-US" b="1" dirty="0" smtClean="0"/>
              <a:t>　　　　・全国</a:t>
            </a:r>
            <a:r>
              <a:rPr lang="ja-JP" altLang="en-US" b="1" dirty="0"/>
              <a:t>でクラスターが発生した施設及びその類似</a:t>
            </a:r>
            <a:r>
              <a:rPr lang="ja-JP" altLang="en-US" b="1" dirty="0" smtClean="0"/>
              <a:t>施設</a:t>
            </a:r>
            <a:endParaRPr lang="en-US" altLang="ja-JP" b="1" dirty="0" smtClean="0"/>
          </a:p>
          <a:p>
            <a:pPr>
              <a:lnSpc>
                <a:spcPts val="2300"/>
              </a:lnSpc>
            </a:pPr>
            <a:r>
              <a:rPr lang="ja-JP" altLang="en-US" b="1" dirty="0"/>
              <a:t>　　　　</a:t>
            </a:r>
            <a:r>
              <a:rPr lang="ja-JP" altLang="en-US" b="1" dirty="0" smtClean="0"/>
              <a:t>・クラスター</a:t>
            </a:r>
            <a:r>
              <a:rPr lang="ja-JP" altLang="en-US" b="1" dirty="0"/>
              <a:t>発生施設区分の</a:t>
            </a:r>
            <a:r>
              <a:rPr lang="ja-JP" altLang="en-US" b="1" dirty="0" smtClean="0"/>
              <a:t>うち、上記以外の大規模施設</a:t>
            </a:r>
            <a:endParaRPr lang="en-US" altLang="ja-JP" b="1" dirty="0" smtClean="0"/>
          </a:p>
          <a:p>
            <a:pPr>
              <a:lnSpc>
                <a:spcPts val="2300"/>
              </a:lnSpc>
            </a:pPr>
            <a:r>
              <a:rPr lang="ja-JP" altLang="en-US" b="1" dirty="0"/>
              <a:t>　　　　</a:t>
            </a:r>
            <a:r>
              <a:rPr lang="ja-JP" altLang="en-US" b="1" dirty="0" smtClean="0"/>
              <a:t>・イベント</a:t>
            </a:r>
            <a:r>
              <a:rPr lang="ja-JP" altLang="en-US" b="1" dirty="0"/>
              <a:t>の開催自粛要請を踏まえた</a:t>
            </a:r>
            <a:r>
              <a:rPr lang="ja-JP" altLang="en-US" b="1" dirty="0" smtClean="0"/>
              <a:t>施設</a:t>
            </a:r>
            <a:endParaRPr lang="en-US" altLang="ja-JP" b="1" dirty="0" smtClean="0"/>
          </a:p>
          <a:p>
            <a:pPr>
              <a:lnSpc>
                <a:spcPts val="2300"/>
              </a:lnSpc>
            </a:pPr>
            <a:r>
              <a:rPr lang="ja-JP" altLang="en-US" b="1" dirty="0"/>
              <a:t>　</a:t>
            </a:r>
            <a:r>
              <a:rPr lang="ja-JP" altLang="en-US" b="1" dirty="0" smtClean="0"/>
              <a:t>　　　・</a:t>
            </a:r>
            <a:r>
              <a:rPr lang="en-US" altLang="ja-JP" b="1" dirty="0" smtClean="0"/>
              <a:t>5</a:t>
            </a:r>
            <a:r>
              <a:rPr lang="ja-JP" altLang="en-US" b="1" dirty="0"/>
              <a:t>月</a:t>
            </a:r>
            <a:r>
              <a:rPr lang="en-US" altLang="ja-JP" b="1" dirty="0"/>
              <a:t>5</a:t>
            </a:r>
            <a:r>
              <a:rPr lang="ja-JP" altLang="en-US" b="1" dirty="0"/>
              <a:t>日の対策本部会議で休業の継続を決定した施設</a:t>
            </a:r>
            <a:endParaRPr lang="en-US" altLang="ja-JP" b="1" dirty="0" smtClean="0"/>
          </a:p>
          <a:p>
            <a:pPr>
              <a:lnSpc>
                <a:spcPts val="2300"/>
              </a:lnSpc>
            </a:pPr>
            <a:r>
              <a:rPr lang="ja-JP" altLang="en-US" b="1" dirty="0" smtClean="0"/>
              <a:t>　　　</a:t>
            </a:r>
            <a:r>
              <a:rPr lang="ja-JP" altLang="en-US" dirty="0" smtClean="0"/>
              <a:t>⇒</a:t>
            </a:r>
            <a:r>
              <a:rPr lang="ja-JP" altLang="en-US" b="1" u="sng" dirty="0"/>
              <a:t>施設の使用制限等の</a:t>
            </a:r>
            <a:r>
              <a:rPr lang="ja-JP" altLang="en-US" b="1" u="sng" dirty="0" smtClean="0"/>
              <a:t>要請</a:t>
            </a:r>
            <a:r>
              <a:rPr lang="ja-JP" altLang="en-US" sz="1600" dirty="0" smtClean="0"/>
              <a:t>（</a:t>
            </a:r>
            <a:r>
              <a:rPr lang="ja-JP" altLang="en-US" sz="1600" dirty="0"/>
              <a:t>特措法第</a:t>
            </a:r>
            <a:r>
              <a:rPr lang="en-US" altLang="ja-JP" sz="1600" dirty="0"/>
              <a:t>24</a:t>
            </a:r>
            <a:r>
              <a:rPr lang="ja-JP" altLang="en-US" sz="1600" dirty="0"/>
              <a:t>条第</a:t>
            </a:r>
            <a:r>
              <a:rPr lang="en-US" altLang="ja-JP" sz="1600" dirty="0"/>
              <a:t>9</a:t>
            </a:r>
            <a:r>
              <a:rPr lang="ja-JP" altLang="en-US" sz="1600" dirty="0"/>
              <a:t>項）</a:t>
            </a:r>
          </a:p>
          <a:p>
            <a:pPr>
              <a:lnSpc>
                <a:spcPts val="2300"/>
              </a:lnSpc>
            </a:pPr>
            <a:r>
              <a:rPr lang="ja-JP" altLang="en-US" dirty="0" smtClean="0"/>
              <a:t>　　　⇒</a:t>
            </a:r>
            <a:r>
              <a:rPr lang="ja-JP" altLang="en-US" dirty="0"/>
              <a:t>応じない場合</a:t>
            </a:r>
            <a:r>
              <a:rPr lang="ja-JP" altLang="en-US" dirty="0" smtClean="0"/>
              <a:t>、特措法</a:t>
            </a:r>
            <a:r>
              <a:rPr lang="ja-JP" altLang="en-US" dirty="0"/>
              <a:t>第</a:t>
            </a:r>
            <a:r>
              <a:rPr lang="en-US" altLang="ja-JP" dirty="0"/>
              <a:t>45</a:t>
            </a:r>
            <a:r>
              <a:rPr lang="ja-JP" altLang="en-US" dirty="0"/>
              <a:t>条第</a:t>
            </a:r>
            <a:r>
              <a:rPr lang="en-US" altLang="ja-JP" dirty="0"/>
              <a:t>2</a:t>
            </a:r>
            <a:r>
              <a:rPr lang="ja-JP" altLang="en-US" dirty="0"/>
              <a:t>項・第</a:t>
            </a:r>
            <a:r>
              <a:rPr lang="en-US" altLang="ja-JP" dirty="0"/>
              <a:t>3</a:t>
            </a:r>
            <a:r>
              <a:rPr lang="ja-JP" altLang="en-US" dirty="0"/>
              <a:t>項に</a:t>
            </a:r>
            <a:r>
              <a:rPr lang="ja-JP" altLang="en-US" dirty="0" smtClean="0"/>
              <a:t>よる個別</a:t>
            </a:r>
            <a:r>
              <a:rPr lang="ja-JP" altLang="en-US" dirty="0"/>
              <a:t>の要請・指示も</a:t>
            </a:r>
            <a:r>
              <a:rPr lang="ja-JP" altLang="en-US" dirty="0" smtClean="0"/>
              <a:t>検討（</a:t>
            </a:r>
            <a:r>
              <a:rPr lang="ja-JP" altLang="en-US" dirty="0"/>
              <a:t>施設名を公表</a:t>
            </a:r>
            <a:r>
              <a:rPr lang="ja-JP" altLang="en-US" dirty="0" smtClean="0"/>
              <a:t>）</a:t>
            </a:r>
            <a:endParaRPr lang="en-US" altLang="ja-JP" dirty="0" smtClean="0"/>
          </a:p>
          <a:p>
            <a:pPr>
              <a:lnSpc>
                <a:spcPts val="1200"/>
              </a:lnSpc>
            </a:pPr>
            <a:r>
              <a:rPr lang="ja-JP" altLang="en-US" b="1" dirty="0"/>
              <a:t>　</a:t>
            </a:r>
            <a:endParaRPr lang="en-US" altLang="ja-JP" sz="1600" dirty="0" smtClean="0"/>
          </a:p>
          <a:p>
            <a:pPr>
              <a:lnSpc>
                <a:spcPts val="2300"/>
              </a:lnSpc>
            </a:pPr>
            <a:r>
              <a:rPr lang="ja-JP" altLang="en-US" dirty="0"/>
              <a:t>　</a:t>
            </a:r>
            <a:r>
              <a:rPr lang="ja-JP" altLang="en-US" b="1" dirty="0"/>
              <a:t>３</a:t>
            </a:r>
            <a:r>
              <a:rPr lang="ja-JP" altLang="en-US" b="1" dirty="0" smtClean="0"/>
              <a:t>．</a:t>
            </a:r>
            <a:r>
              <a:rPr lang="ja-JP" altLang="en-US" b="1" u="sng" dirty="0"/>
              <a:t>特措法によらず、感染防止対策の協力を</a:t>
            </a:r>
            <a:r>
              <a:rPr lang="ja-JP" altLang="en-US" b="1" u="sng" dirty="0" smtClean="0"/>
              <a:t>要請する</a:t>
            </a:r>
            <a:r>
              <a:rPr lang="ja-JP" altLang="en-US" b="1" u="sng" dirty="0"/>
              <a:t>施設</a:t>
            </a:r>
            <a:r>
              <a:rPr lang="ja-JP" altLang="en-US" b="1" u="sng" dirty="0" smtClean="0"/>
              <a:t>（５月１６日から休止要請を解除する施設）</a:t>
            </a:r>
            <a:endParaRPr lang="en-US" altLang="ja-JP" b="1" u="sng" dirty="0" smtClean="0"/>
          </a:p>
          <a:p>
            <a:pPr>
              <a:lnSpc>
                <a:spcPts val="2300"/>
              </a:lnSpc>
            </a:pPr>
            <a:r>
              <a:rPr lang="ja-JP" altLang="en-US" b="1" dirty="0"/>
              <a:t>　</a:t>
            </a:r>
            <a:r>
              <a:rPr lang="ja-JP" altLang="en-US" b="1" dirty="0" smtClean="0"/>
              <a:t>　　ガイドライン等に基づく適切な感染防止対策の協力を要請する施設</a:t>
            </a:r>
            <a:endParaRPr lang="en-US" altLang="ja-JP" b="1" dirty="0" smtClean="0"/>
          </a:p>
          <a:p>
            <a:pPr>
              <a:lnSpc>
                <a:spcPts val="2300"/>
              </a:lnSpc>
            </a:pPr>
            <a:r>
              <a:rPr lang="ja-JP" altLang="en-US" b="1" dirty="0"/>
              <a:t>　</a:t>
            </a:r>
            <a:r>
              <a:rPr lang="ja-JP" altLang="en-US" dirty="0"/>
              <a:t>　</a:t>
            </a:r>
            <a:r>
              <a:rPr lang="ja-JP" altLang="en-US" b="1" dirty="0"/>
              <a:t>　</a:t>
            </a:r>
            <a:r>
              <a:rPr lang="ja-JP" altLang="en-US" dirty="0"/>
              <a:t>⇒</a:t>
            </a:r>
            <a:r>
              <a:rPr lang="ja-JP" altLang="en-US" b="1" u="sng" dirty="0"/>
              <a:t>府が定める標準的対策を遵守することを条件に、休止要請を解除</a:t>
            </a:r>
            <a:r>
              <a:rPr lang="ja-JP" altLang="en-US" dirty="0"/>
              <a:t>。</a:t>
            </a:r>
          </a:p>
          <a:p>
            <a:pPr>
              <a:lnSpc>
                <a:spcPts val="2300"/>
              </a:lnSpc>
            </a:pPr>
            <a:r>
              <a:rPr lang="ja-JP" altLang="en-US" dirty="0" smtClean="0"/>
              <a:t>　　　　</a:t>
            </a:r>
            <a:r>
              <a:rPr lang="ja-JP" altLang="en-US" dirty="0"/>
              <a:t>但し、国のホームページに業種別ガイドラインが掲載された場合には</a:t>
            </a:r>
            <a:r>
              <a:rPr lang="ja-JP" altLang="en-US" dirty="0" smtClean="0"/>
              <a:t>、</a:t>
            </a:r>
            <a:endParaRPr lang="en-US" altLang="ja-JP" dirty="0" smtClean="0"/>
          </a:p>
          <a:p>
            <a:pPr>
              <a:lnSpc>
                <a:spcPts val="2300"/>
              </a:lnSpc>
            </a:pPr>
            <a:r>
              <a:rPr lang="ja-JP" altLang="en-US" dirty="0"/>
              <a:t>　</a:t>
            </a:r>
            <a:r>
              <a:rPr lang="ja-JP" altLang="en-US" dirty="0" smtClean="0"/>
              <a:t>　　　当該</a:t>
            </a:r>
            <a:r>
              <a:rPr lang="ja-JP" altLang="en-US" dirty="0"/>
              <a:t>ガイドラインによるものとする。</a:t>
            </a:r>
          </a:p>
          <a:p>
            <a:pPr>
              <a:lnSpc>
                <a:spcPts val="2300"/>
              </a:lnSpc>
            </a:pPr>
            <a:r>
              <a:rPr lang="ja-JP" altLang="en-US" dirty="0" smtClean="0"/>
              <a:t>　　　　</a:t>
            </a:r>
            <a:r>
              <a:rPr lang="ja-JP" altLang="en-US" b="1" u="sng" dirty="0" smtClean="0"/>
              <a:t>不特定</a:t>
            </a:r>
            <a:r>
              <a:rPr lang="ja-JP" altLang="en-US" b="1" u="sng" dirty="0"/>
              <a:t>多数の者が利用する施設には「大阪コロナ追跡システム」の導入を要請</a:t>
            </a:r>
            <a:r>
              <a:rPr lang="ja-JP" altLang="en-US" dirty="0"/>
              <a:t>。</a:t>
            </a:r>
          </a:p>
          <a:p>
            <a:pPr>
              <a:lnSpc>
                <a:spcPts val="2300"/>
              </a:lnSpc>
            </a:pPr>
            <a:r>
              <a:rPr lang="ja-JP" altLang="en-US" dirty="0" smtClean="0"/>
              <a:t>　　　⇒</a:t>
            </a:r>
            <a:r>
              <a:rPr lang="ja-JP" altLang="en-US" b="1" u="sng" dirty="0" smtClean="0"/>
              <a:t>ガイドライン等を</a:t>
            </a:r>
            <a:r>
              <a:rPr lang="ja-JP" altLang="en-US" b="1" u="sng" dirty="0"/>
              <a:t>遵守しない施設や、今後クラスターが発生した施設に対しては</a:t>
            </a:r>
            <a:r>
              <a:rPr lang="ja-JP" altLang="en-US" b="1" u="sng" dirty="0" smtClean="0"/>
              <a:t>、</a:t>
            </a:r>
            <a:endParaRPr lang="en-US" altLang="ja-JP" b="1" u="sng" dirty="0" smtClean="0"/>
          </a:p>
          <a:p>
            <a:pPr>
              <a:lnSpc>
                <a:spcPts val="2300"/>
              </a:lnSpc>
            </a:pPr>
            <a:r>
              <a:rPr lang="ja-JP" altLang="en-US" b="1" dirty="0"/>
              <a:t>　</a:t>
            </a:r>
            <a:r>
              <a:rPr lang="ja-JP" altLang="en-US" b="1" dirty="0" smtClean="0"/>
              <a:t>　　　</a:t>
            </a:r>
            <a:r>
              <a:rPr lang="ja-JP" altLang="en-US" b="1" u="sng" dirty="0" smtClean="0"/>
              <a:t>特措法第</a:t>
            </a:r>
            <a:r>
              <a:rPr lang="en-US" altLang="ja-JP" b="1" u="sng" dirty="0" smtClean="0"/>
              <a:t>24</a:t>
            </a:r>
            <a:r>
              <a:rPr lang="ja-JP" altLang="en-US" b="1" u="sng" dirty="0" smtClean="0"/>
              <a:t>条第</a:t>
            </a:r>
            <a:r>
              <a:rPr lang="en-US" altLang="ja-JP" b="1" u="sng" dirty="0" smtClean="0"/>
              <a:t>9</a:t>
            </a:r>
            <a:r>
              <a:rPr lang="ja-JP" altLang="en-US" b="1" u="sng" dirty="0"/>
              <a:t>項に基づき、施設の使用制限等を要請することも</a:t>
            </a:r>
            <a:r>
              <a:rPr lang="ja-JP" altLang="en-US" b="1" u="sng" dirty="0" smtClean="0"/>
              <a:t>検討。</a:t>
            </a:r>
            <a:endParaRPr lang="en-US" altLang="ja-JP" b="1" u="sng" dirty="0" smtClean="0"/>
          </a:p>
        </p:txBody>
      </p:sp>
      <p:sp>
        <p:nvSpPr>
          <p:cNvPr id="5" name="テキスト ボックス 4"/>
          <p:cNvSpPr txBox="1"/>
          <p:nvPr/>
        </p:nvSpPr>
        <p:spPr>
          <a:xfrm>
            <a:off x="399247" y="84443"/>
            <a:ext cx="4816698" cy="461665"/>
          </a:xfrm>
          <a:prstGeom prst="rect">
            <a:avLst/>
          </a:prstGeom>
          <a:noFill/>
          <a:ln w="19050">
            <a:solidFill>
              <a:schemeClr val="tx1"/>
            </a:solidFill>
          </a:ln>
        </p:spPr>
        <p:txBody>
          <a:bodyPr wrap="square" rtlCol="0">
            <a:spAutoFit/>
          </a:bodyPr>
          <a:lstStyle/>
          <a:p>
            <a:r>
              <a:rPr kumimoji="1" lang="ja-JP" altLang="en-US" sz="2400" b="1" dirty="0" smtClean="0"/>
              <a:t>　　施設の使用制限の</a:t>
            </a:r>
            <a:r>
              <a:rPr lang="ja-JP" altLang="en-US" sz="2400" b="1" dirty="0"/>
              <a:t>要請</a:t>
            </a:r>
            <a:r>
              <a:rPr lang="ja-JP" altLang="en-US" sz="2400" b="1" dirty="0" smtClean="0"/>
              <a:t>等　　　　</a:t>
            </a:r>
            <a:endParaRPr kumimoji="1" lang="ja-JP" altLang="en-US" sz="2400" b="1" dirty="0"/>
          </a:p>
        </p:txBody>
      </p:sp>
      <p:sp>
        <p:nvSpPr>
          <p:cNvPr id="2" name="スライド番号プレースホルダー 1"/>
          <p:cNvSpPr>
            <a:spLocks noGrp="1"/>
          </p:cNvSpPr>
          <p:nvPr>
            <p:ph type="sldNum" sz="quarter" idx="12"/>
          </p:nvPr>
        </p:nvSpPr>
        <p:spPr>
          <a:xfrm>
            <a:off x="9448800" y="6309991"/>
            <a:ext cx="2743200" cy="365125"/>
          </a:xfrm>
        </p:spPr>
        <p:txBody>
          <a:bodyPr/>
          <a:lstStyle/>
          <a:p>
            <a:fld id="{38329C25-BD09-4AEE-90D6-E5269A43C3B5}" type="slidenum">
              <a:rPr kumimoji="1" lang="ja-JP" altLang="en-US" sz="1400" smtClean="0"/>
              <a:t>4</a:t>
            </a:fld>
            <a:endParaRPr kumimoji="1" lang="ja-JP" altLang="en-US" sz="1400"/>
          </a:p>
        </p:txBody>
      </p:sp>
      <p:sp>
        <p:nvSpPr>
          <p:cNvPr id="9" name="テキスト ボックス 8"/>
          <p:cNvSpPr txBox="1"/>
          <p:nvPr/>
        </p:nvSpPr>
        <p:spPr>
          <a:xfrm>
            <a:off x="399246" y="588048"/>
            <a:ext cx="11500833" cy="400110"/>
          </a:xfrm>
          <a:prstGeom prst="rect">
            <a:avLst/>
          </a:prstGeom>
          <a:noFill/>
          <a:ln w="19050">
            <a:noFill/>
          </a:ln>
        </p:spPr>
        <p:txBody>
          <a:bodyPr wrap="square" rtlCol="0">
            <a:spAutoFit/>
          </a:bodyPr>
          <a:lstStyle/>
          <a:p>
            <a:pPr marL="285750" indent="-285750">
              <a:buFont typeface="Wingdings" panose="05000000000000000000" pitchFamily="2" charset="2"/>
              <a:buChar char="Ø"/>
            </a:pPr>
            <a:r>
              <a:rPr lang="ja-JP" altLang="en-US" sz="2000" b="1" u="sng" dirty="0"/>
              <a:t>多数の者が利用する</a:t>
            </a:r>
            <a:r>
              <a:rPr lang="ja-JP" altLang="en-US" sz="2000" b="1" u="sng" dirty="0" smtClean="0"/>
              <a:t>施設の管理者</a:t>
            </a:r>
            <a:r>
              <a:rPr lang="ja-JP" altLang="en-US" sz="2000" b="1" u="sng" dirty="0"/>
              <a:t>等に対し、施設の使用制限等を要請</a:t>
            </a:r>
            <a:r>
              <a:rPr kumimoji="1" lang="ja-JP" altLang="en-US" sz="2000" b="1" dirty="0" smtClean="0"/>
              <a:t>。</a:t>
            </a:r>
            <a:endParaRPr kumimoji="1" lang="ja-JP" altLang="en-US" sz="2000" dirty="0"/>
          </a:p>
        </p:txBody>
      </p:sp>
    </p:spTree>
    <p:extLst>
      <p:ext uri="{BB962C8B-B14F-4D97-AF65-F5344CB8AC3E}">
        <p14:creationId xmlns:p14="http://schemas.microsoft.com/office/powerpoint/2010/main" val="2946046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5" y="85383"/>
            <a:ext cx="2997098" cy="461665"/>
          </a:xfrm>
          <a:prstGeom prst="rect">
            <a:avLst/>
          </a:prstGeom>
          <a:noFill/>
          <a:ln w="19050">
            <a:solidFill>
              <a:schemeClr val="tx1"/>
            </a:solidFill>
          </a:ln>
        </p:spPr>
        <p:txBody>
          <a:bodyPr wrap="square" rtlCol="0">
            <a:spAutoFit/>
          </a:bodyPr>
          <a:lstStyle/>
          <a:p>
            <a:r>
              <a:rPr lang="ja-JP" altLang="en-US" sz="2400" b="1" dirty="0"/>
              <a:t>　</a:t>
            </a:r>
            <a:r>
              <a:rPr lang="ja-JP" altLang="en-US" sz="2400" b="1" dirty="0" smtClean="0"/>
              <a:t>　</a:t>
            </a:r>
            <a:r>
              <a:rPr lang="ja-JP" altLang="en-US" sz="2400" b="1" dirty="0"/>
              <a:t> </a:t>
            </a:r>
            <a:r>
              <a:rPr lang="ja-JP" altLang="en-US" sz="2400" b="1" dirty="0" smtClean="0"/>
              <a:t> 実施内容</a:t>
            </a:r>
            <a:endParaRPr kumimoji="1" lang="ja-JP" altLang="en-US" sz="2400" b="1" dirty="0"/>
          </a:p>
        </p:txBody>
      </p:sp>
      <p:sp>
        <p:nvSpPr>
          <p:cNvPr id="7" name="テキスト ボックス 6"/>
          <p:cNvSpPr txBox="1"/>
          <p:nvPr/>
        </p:nvSpPr>
        <p:spPr>
          <a:xfrm>
            <a:off x="399245" y="868108"/>
            <a:ext cx="9646275" cy="369332"/>
          </a:xfrm>
          <a:prstGeom prst="rect">
            <a:avLst/>
          </a:prstGeom>
          <a:noFill/>
        </p:spPr>
        <p:txBody>
          <a:bodyPr wrap="square" rtlCol="0">
            <a:spAutoFit/>
          </a:bodyPr>
          <a:lstStyle/>
          <a:p>
            <a:r>
              <a:rPr kumimoji="1" lang="ja-JP" altLang="en-US" b="1" dirty="0" smtClean="0"/>
              <a:t>（１）社会生活を維持する上で必要な施設</a:t>
            </a:r>
            <a:r>
              <a:rPr lang="ja-JP" altLang="en-US" b="1" dirty="0"/>
              <a:t>　</a:t>
            </a:r>
            <a:endParaRPr kumimoji="1" lang="ja-JP" altLang="en-US" b="1" dirty="0"/>
          </a:p>
        </p:txBody>
      </p:sp>
      <p:graphicFrame>
        <p:nvGraphicFramePr>
          <p:cNvPr id="8" name="表 7"/>
          <p:cNvGraphicFramePr>
            <a:graphicFrameLocks noGrp="1"/>
          </p:cNvGraphicFramePr>
          <p:nvPr>
            <p:extLst>
              <p:ext uri="{D42A27DB-BD31-4B8C-83A1-F6EECF244321}">
                <p14:modId xmlns:p14="http://schemas.microsoft.com/office/powerpoint/2010/main" val="2174491679"/>
              </p:ext>
            </p:extLst>
          </p:nvPr>
        </p:nvGraphicFramePr>
        <p:xfrm>
          <a:off x="609908" y="1175910"/>
          <a:ext cx="11276169" cy="3658197"/>
        </p:xfrm>
        <a:graphic>
          <a:graphicData uri="http://schemas.openxmlformats.org/drawingml/2006/table">
            <a:tbl>
              <a:tblPr firstRow="1" bandRow="1">
                <a:tableStyleId>{5C22544A-7EE6-4342-B048-85BDC9FD1C3A}</a:tableStyleId>
              </a:tblPr>
              <a:tblGrid>
                <a:gridCol w="2004503">
                  <a:extLst>
                    <a:ext uri="{9D8B030D-6E8A-4147-A177-3AD203B41FA5}">
                      <a16:colId xmlns:a16="http://schemas.microsoft.com/office/drawing/2014/main" val="3642093723"/>
                    </a:ext>
                  </a:extLst>
                </a:gridCol>
                <a:gridCol w="9271666">
                  <a:extLst>
                    <a:ext uri="{9D8B030D-6E8A-4147-A177-3AD203B41FA5}">
                      <a16:colId xmlns:a16="http://schemas.microsoft.com/office/drawing/2014/main" val="942760574"/>
                    </a:ext>
                  </a:extLst>
                </a:gridCol>
              </a:tblGrid>
              <a:tr h="326966">
                <a:tc>
                  <a:txBody>
                    <a:bodyPr/>
                    <a:lstStyle/>
                    <a:p>
                      <a:pPr algn="ctr"/>
                      <a:r>
                        <a:rPr kumimoji="1" lang="ja-JP" altLang="en-US" sz="1600" dirty="0" smtClean="0"/>
                        <a:t>施設区分</a:t>
                      </a:r>
                      <a:endParaRPr kumimoji="1" lang="ja-JP" altLang="en-US" sz="1600" dirty="0"/>
                    </a:p>
                  </a:txBody>
                  <a:tcPr/>
                </a:tc>
                <a:tc>
                  <a:txBody>
                    <a:bodyPr/>
                    <a:lstStyle/>
                    <a:p>
                      <a:pPr algn="ctr"/>
                      <a:r>
                        <a:rPr kumimoji="1" lang="ja-JP" altLang="en-US" sz="1600" dirty="0" smtClean="0"/>
                        <a:t>施設内訳</a:t>
                      </a:r>
                      <a:endParaRPr kumimoji="1" lang="ja-JP" altLang="en-US" sz="1600" dirty="0"/>
                    </a:p>
                  </a:txBody>
                  <a:tcPr/>
                </a:tc>
                <a:extLst>
                  <a:ext uri="{0D108BD9-81ED-4DB2-BD59-A6C34878D82A}">
                    <a16:rowId xmlns:a16="http://schemas.microsoft.com/office/drawing/2014/main" val="3332154771"/>
                  </a:ext>
                </a:extLst>
              </a:tr>
              <a:tr h="31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医療施設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病院、診療所、薬局　等</a:t>
                      </a:r>
                    </a:p>
                  </a:txBody>
                  <a:tcPr/>
                </a:tc>
                <a:extLst>
                  <a:ext uri="{0D108BD9-81ED-4DB2-BD59-A6C34878D82A}">
                    <a16:rowId xmlns:a16="http://schemas.microsoft.com/office/drawing/2014/main" val="3433382844"/>
                  </a:ext>
                </a:extLst>
              </a:tr>
              <a:tr h="505311">
                <a:tc>
                  <a:txBody>
                    <a:bodyPr/>
                    <a:lstStyle/>
                    <a:p>
                      <a:r>
                        <a:rPr kumimoji="1" lang="ja-JP" altLang="en-US" sz="1400" dirty="0" smtClean="0"/>
                        <a:t>生活必需物資販売施設</a:t>
                      </a:r>
                      <a:endParaRPr kumimoji="1" lang="ja-JP" altLang="en-US" sz="1400" dirty="0"/>
                    </a:p>
                  </a:txBody>
                  <a:tcPr/>
                </a:tc>
                <a:tc>
                  <a:txBody>
                    <a:bodyPr/>
                    <a:lstStyle/>
                    <a:p>
                      <a:r>
                        <a:rPr kumimoji="1" lang="ja-JP" altLang="en-US" sz="1400" dirty="0" smtClean="0"/>
                        <a:t>卸売市場、食料品売場、百貨店・スーパーマーケット等における生活必需物資売場、コンビニエンスストア</a:t>
                      </a:r>
                      <a:r>
                        <a:rPr kumimoji="1" lang="ja-JP" altLang="en-US" sz="1400" baseline="0" dirty="0" smtClean="0"/>
                        <a:t> </a:t>
                      </a:r>
                      <a:r>
                        <a:rPr kumimoji="1" lang="ja-JP" altLang="en-US" sz="1400" dirty="0" smtClean="0"/>
                        <a:t>等</a:t>
                      </a:r>
                      <a:endParaRPr kumimoji="1" lang="en-US" altLang="ja-JP" sz="1400" dirty="0" smtClean="0"/>
                    </a:p>
                    <a:p>
                      <a:r>
                        <a:rPr kumimoji="1" lang="en-US" altLang="ja-JP" sz="1400" u="none" dirty="0" smtClean="0"/>
                        <a:t>※</a:t>
                      </a:r>
                      <a:r>
                        <a:rPr kumimoji="1" lang="ja-JP" altLang="en-US" sz="1400" u="sng" dirty="0" smtClean="0"/>
                        <a:t>百貨店・スーパーマーケット等についてはガイドライン等に基づく感染防止対策の協力を要請</a:t>
                      </a:r>
                      <a:r>
                        <a:rPr kumimoji="1" lang="ja-JP" altLang="en-US" sz="1400" dirty="0" smtClean="0"/>
                        <a:t>。</a:t>
                      </a:r>
                      <a:endParaRPr kumimoji="1" lang="ja-JP" altLang="en-US" sz="1400" dirty="0"/>
                    </a:p>
                  </a:txBody>
                  <a:tcPr/>
                </a:tc>
                <a:extLst>
                  <a:ext uri="{0D108BD9-81ED-4DB2-BD59-A6C34878D82A}">
                    <a16:rowId xmlns:a16="http://schemas.microsoft.com/office/drawing/2014/main" val="3888740317"/>
                  </a:ext>
                </a:extLst>
              </a:tr>
              <a:tr h="713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食事提供施設</a:t>
                      </a:r>
                      <a:endParaRPr kumimoji="1" lang="ja-JP" altLang="en-US" sz="1400" b="0" u="none"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sng" dirty="0" smtClean="0"/>
                        <a:t>飲食店（居酒屋を含む。）、料理店、喫茶店　等</a:t>
                      </a:r>
                      <a:r>
                        <a:rPr kumimoji="1" lang="ja-JP" altLang="en-US" sz="1400" u="none" dirty="0" smtClean="0"/>
                        <a:t>（宅配・テークアウトサービスを含む。）</a:t>
                      </a:r>
                      <a:endParaRPr kumimoji="1" lang="en-US" altLang="ja-JP" sz="140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u="none" dirty="0" smtClean="0"/>
                        <a:t>※</a:t>
                      </a:r>
                      <a:r>
                        <a:rPr kumimoji="1" lang="ja-JP" altLang="en-US" sz="1400" u="sng" dirty="0" smtClean="0"/>
                        <a:t>但し、</a:t>
                      </a:r>
                      <a:r>
                        <a:rPr kumimoji="1" lang="ja-JP" altLang="en-US" sz="1400" b="0" u="sng" dirty="0" smtClean="0">
                          <a:solidFill>
                            <a:schemeClr val="tx1"/>
                          </a:solidFill>
                        </a:rPr>
                        <a:t>営業時間については、午前５時～午後１０時の間の営業を要請し、酒類の提供は午後９時までとすることを要請。</a:t>
                      </a:r>
                      <a:r>
                        <a:rPr kumimoji="1" lang="ja-JP" altLang="en-US" sz="1400" b="0" u="none" dirty="0" smtClean="0">
                          <a:solidFill>
                            <a:schemeClr val="tx1"/>
                          </a:solidFill>
                        </a:rPr>
                        <a:t>（宅配・テークアウトサービスは除く。）</a:t>
                      </a:r>
                      <a:endParaRPr kumimoji="1" lang="en-US" altLang="ja-JP" sz="1400" b="0" u="none"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u="none" dirty="0" smtClean="0">
                          <a:solidFill>
                            <a:schemeClr val="tx1"/>
                          </a:solidFill>
                        </a:rPr>
                        <a:t>※</a:t>
                      </a:r>
                      <a:r>
                        <a:rPr kumimoji="1" lang="ja-JP" altLang="en-US" sz="1400" b="0" u="sng" dirty="0" smtClean="0">
                          <a:solidFill>
                            <a:schemeClr val="tx1"/>
                          </a:solidFill>
                        </a:rPr>
                        <a:t>飲食店等には「大阪コロナ追跡システム」の導入、及びガイドライン等に基づく感染防止対策の協力を要請</a:t>
                      </a:r>
                      <a:r>
                        <a:rPr kumimoji="1" lang="ja-JP" altLang="en-US" sz="1400" b="0" u="none" dirty="0" smtClean="0">
                          <a:solidFill>
                            <a:schemeClr val="tx1"/>
                          </a:solidFill>
                        </a:rPr>
                        <a:t>。</a:t>
                      </a:r>
                      <a:endParaRPr kumimoji="1" lang="ja-JP" altLang="en-US" sz="1400" b="0" u="none" dirty="0">
                        <a:solidFill>
                          <a:schemeClr val="tx1"/>
                        </a:solidFill>
                      </a:endParaRPr>
                    </a:p>
                  </a:txBody>
                  <a:tcPr/>
                </a:tc>
                <a:extLst>
                  <a:ext uri="{0D108BD9-81ED-4DB2-BD59-A6C34878D82A}">
                    <a16:rowId xmlns:a16="http://schemas.microsoft.com/office/drawing/2014/main" val="2058469798"/>
                  </a:ext>
                </a:extLst>
              </a:tr>
              <a:tr h="31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住宅、宿泊施設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ホテル又は旅館、共同住宅、寄宿舎又は下宿　等</a:t>
                      </a:r>
                    </a:p>
                  </a:txBody>
                  <a:tcPr/>
                </a:tc>
                <a:extLst>
                  <a:ext uri="{0D108BD9-81ED-4DB2-BD59-A6C34878D82A}">
                    <a16:rowId xmlns:a16="http://schemas.microsoft.com/office/drawing/2014/main" val="1053601600"/>
                  </a:ext>
                </a:extLst>
              </a:tr>
              <a:tr h="31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交通機関等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バス、タクシー、レンタカー、鉄道、船舶、航空機、物流サービス（宅配等）　等</a:t>
                      </a:r>
                    </a:p>
                  </a:txBody>
                  <a:tcPr/>
                </a:tc>
                <a:extLst>
                  <a:ext uri="{0D108BD9-81ED-4DB2-BD59-A6C34878D82A}">
                    <a16:rowId xmlns:a16="http://schemas.microsoft.com/office/drawing/2014/main" val="4118289635"/>
                  </a:ext>
                </a:extLst>
              </a:tr>
              <a:tr h="31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工場等</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工場、作業場　等</a:t>
                      </a:r>
                      <a:endParaRPr kumimoji="1" lang="ja-JP" altLang="en-US" sz="1400" dirty="0"/>
                    </a:p>
                  </a:txBody>
                  <a:tcPr/>
                </a:tc>
                <a:extLst>
                  <a:ext uri="{0D108BD9-81ED-4DB2-BD59-A6C34878D82A}">
                    <a16:rowId xmlns:a16="http://schemas.microsoft.com/office/drawing/2014/main" val="3623053046"/>
                  </a:ext>
                </a:extLst>
              </a:tr>
              <a:tr h="310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金融機関・官公署等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銀行、証券取引所、証券会社、保険、官公署、事務所　等</a:t>
                      </a:r>
                    </a:p>
                  </a:txBody>
                  <a:tcPr/>
                </a:tc>
                <a:extLst>
                  <a:ext uri="{0D108BD9-81ED-4DB2-BD59-A6C34878D82A}">
                    <a16:rowId xmlns:a16="http://schemas.microsoft.com/office/drawing/2014/main" val="2218952755"/>
                  </a:ext>
                </a:extLst>
              </a:tr>
              <a:tr h="297242">
                <a:tc>
                  <a:txBody>
                    <a:bodyPr/>
                    <a:lstStyle/>
                    <a:p>
                      <a:r>
                        <a:rPr kumimoji="1" lang="ja-JP" altLang="en-US" sz="1400" dirty="0" smtClean="0"/>
                        <a:t>その他</a:t>
                      </a:r>
                      <a:endParaRPr kumimoji="1" lang="ja-JP" altLang="en-US" sz="1400" dirty="0"/>
                    </a:p>
                  </a:txBody>
                  <a:tcPr/>
                </a:tc>
                <a:tc>
                  <a:txBody>
                    <a:bodyPr/>
                    <a:lstStyle/>
                    <a:p>
                      <a:r>
                        <a:rPr kumimoji="1" lang="ja-JP" altLang="en-US" sz="1400" dirty="0" smtClean="0"/>
                        <a:t>メディア、葬儀場、銭湯、質屋、獣医、理美容、ランドリー、ごみ処理関係　等</a:t>
                      </a:r>
                      <a:endParaRPr kumimoji="1" lang="ja-JP" altLang="en-US" sz="1400" dirty="0"/>
                    </a:p>
                  </a:txBody>
                  <a:tcPr/>
                </a:tc>
                <a:extLst>
                  <a:ext uri="{0D108BD9-81ED-4DB2-BD59-A6C34878D82A}">
                    <a16:rowId xmlns:a16="http://schemas.microsoft.com/office/drawing/2014/main" val="4037351625"/>
                  </a:ext>
                </a:extLst>
              </a:tr>
            </a:tbl>
          </a:graphicData>
        </a:graphic>
      </p:graphicFrame>
      <p:sp>
        <p:nvSpPr>
          <p:cNvPr id="9" name="テキスト ボックス 8"/>
          <p:cNvSpPr txBox="1"/>
          <p:nvPr/>
        </p:nvSpPr>
        <p:spPr>
          <a:xfrm>
            <a:off x="399245" y="5107414"/>
            <a:ext cx="3786389" cy="369332"/>
          </a:xfrm>
          <a:prstGeom prst="rect">
            <a:avLst/>
          </a:prstGeom>
          <a:noFill/>
        </p:spPr>
        <p:txBody>
          <a:bodyPr wrap="square" rtlCol="0">
            <a:spAutoFit/>
          </a:bodyPr>
          <a:lstStyle/>
          <a:p>
            <a:r>
              <a:rPr kumimoji="1" lang="ja-JP" altLang="en-US" b="1" dirty="0" smtClean="0"/>
              <a:t>（２）社会福祉施設等</a:t>
            </a:r>
            <a:r>
              <a:rPr lang="ja-JP" altLang="en-US" dirty="0"/>
              <a:t>　</a:t>
            </a:r>
            <a:endParaRPr kumimoji="1" lang="ja-JP" altLang="en-US" dirty="0"/>
          </a:p>
        </p:txBody>
      </p:sp>
      <p:sp>
        <p:nvSpPr>
          <p:cNvPr id="10" name="テキスト ボックス 9"/>
          <p:cNvSpPr txBox="1"/>
          <p:nvPr/>
        </p:nvSpPr>
        <p:spPr>
          <a:xfrm>
            <a:off x="399245" y="549760"/>
            <a:ext cx="11022134" cy="646331"/>
          </a:xfrm>
          <a:prstGeom prst="rect">
            <a:avLst/>
          </a:prstGeom>
          <a:noFill/>
        </p:spPr>
        <p:txBody>
          <a:bodyPr wrap="square" rtlCol="0">
            <a:spAutoFit/>
          </a:bodyPr>
          <a:lstStyle/>
          <a:p>
            <a:r>
              <a:rPr kumimoji="1" lang="ja-JP" altLang="en-US" b="1" dirty="0" smtClean="0"/>
              <a:t>１．</a:t>
            </a:r>
            <a:r>
              <a:rPr lang="ja-JP" altLang="en-US" b="1" u="sng" dirty="0" smtClean="0"/>
              <a:t>基本的</a:t>
            </a:r>
            <a:r>
              <a:rPr lang="ja-JP" altLang="en-US" b="1" u="sng" dirty="0"/>
              <a:t>に休止を要請しない施設</a:t>
            </a:r>
            <a:r>
              <a:rPr lang="ja-JP" altLang="en-US" b="1" dirty="0"/>
              <a:t>　　</a:t>
            </a:r>
            <a:r>
              <a:rPr lang="en-US" altLang="ja-JP" sz="1600" b="1" dirty="0" smtClean="0"/>
              <a:t>※</a:t>
            </a:r>
            <a:r>
              <a:rPr lang="ja-JP" altLang="en-US" sz="1600" b="1" dirty="0"/>
              <a:t>適切な感染防止対策の協力を要請（特措法第</a:t>
            </a:r>
            <a:r>
              <a:rPr lang="en-US" altLang="ja-JP" sz="1600" b="1" dirty="0"/>
              <a:t>24</a:t>
            </a:r>
            <a:r>
              <a:rPr lang="ja-JP" altLang="en-US" sz="1600" b="1" dirty="0"/>
              <a:t>条第</a:t>
            </a:r>
            <a:r>
              <a:rPr lang="en-US" altLang="ja-JP" sz="1600" b="1" dirty="0"/>
              <a:t>9</a:t>
            </a:r>
            <a:r>
              <a:rPr lang="ja-JP" altLang="en-US" sz="1600" b="1" dirty="0"/>
              <a:t>項）</a:t>
            </a:r>
            <a:r>
              <a:rPr lang="ja-JP" altLang="en-US" b="1" dirty="0"/>
              <a:t>　</a:t>
            </a:r>
          </a:p>
          <a:p>
            <a:r>
              <a:rPr kumimoji="1" lang="ja-JP" altLang="en-US" b="1" u="sng" dirty="0" smtClean="0"/>
              <a:t>　　</a:t>
            </a:r>
            <a:r>
              <a:rPr kumimoji="1" lang="ja-JP" altLang="en-US" b="1" dirty="0" smtClean="0"/>
              <a:t>　</a:t>
            </a:r>
            <a:r>
              <a:rPr lang="ja-JP" altLang="en-US" b="1" dirty="0" smtClean="0"/>
              <a:t>　</a:t>
            </a:r>
            <a:endParaRPr kumimoji="1" lang="ja-JP" altLang="en-US" b="1" dirty="0"/>
          </a:p>
        </p:txBody>
      </p:sp>
      <p:graphicFrame>
        <p:nvGraphicFramePr>
          <p:cNvPr id="2" name="表 1"/>
          <p:cNvGraphicFramePr>
            <a:graphicFrameLocks noGrp="1"/>
          </p:cNvGraphicFramePr>
          <p:nvPr>
            <p:extLst>
              <p:ext uri="{D42A27DB-BD31-4B8C-83A1-F6EECF244321}">
                <p14:modId xmlns:p14="http://schemas.microsoft.com/office/powerpoint/2010/main" val="3408088593"/>
              </p:ext>
            </p:extLst>
          </p:nvPr>
        </p:nvGraphicFramePr>
        <p:xfrm>
          <a:off x="674306" y="5414992"/>
          <a:ext cx="11211772" cy="853440"/>
        </p:xfrm>
        <a:graphic>
          <a:graphicData uri="http://schemas.openxmlformats.org/drawingml/2006/table">
            <a:tbl>
              <a:tblPr firstRow="1" bandRow="1">
                <a:tableStyleId>{5C22544A-7EE6-4342-B048-85BDC9FD1C3A}</a:tableStyleId>
              </a:tblPr>
              <a:tblGrid>
                <a:gridCol w="1938991">
                  <a:extLst>
                    <a:ext uri="{9D8B030D-6E8A-4147-A177-3AD203B41FA5}">
                      <a16:colId xmlns:a16="http://schemas.microsoft.com/office/drawing/2014/main" val="3881408904"/>
                    </a:ext>
                  </a:extLst>
                </a:gridCol>
                <a:gridCol w="9272781">
                  <a:extLst>
                    <a:ext uri="{9D8B030D-6E8A-4147-A177-3AD203B41FA5}">
                      <a16:colId xmlns:a16="http://schemas.microsoft.com/office/drawing/2014/main" val="3040870154"/>
                    </a:ext>
                  </a:extLst>
                </a:gridCol>
              </a:tblGrid>
              <a:tr h="299079">
                <a:tc>
                  <a:txBody>
                    <a:bodyPr/>
                    <a:lstStyle/>
                    <a:p>
                      <a:pPr algn="ctr"/>
                      <a:r>
                        <a:rPr kumimoji="1" lang="ja-JP" altLang="en-US" sz="1600" dirty="0" smtClean="0"/>
                        <a:t>施設区分</a:t>
                      </a:r>
                      <a:endParaRPr kumimoji="1" lang="ja-JP"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施設内訳</a:t>
                      </a:r>
                      <a:endParaRPr kumimoji="1" lang="ja-JP" altLang="en-US" sz="1600" dirty="0"/>
                    </a:p>
                  </a:txBody>
                  <a:tcPr/>
                </a:tc>
                <a:extLst>
                  <a:ext uri="{0D108BD9-81ED-4DB2-BD59-A6C34878D82A}">
                    <a16:rowId xmlns:a16="http://schemas.microsoft.com/office/drawing/2014/main" val="2972030565"/>
                  </a:ext>
                </a:extLst>
              </a:tr>
              <a:tr h="330799">
                <a:tc>
                  <a:txBody>
                    <a:bodyPr/>
                    <a:lstStyle/>
                    <a:p>
                      <a:r>
                        <a:rPr kumimoji="1" lang="ja-JP" altLang="en-US" sz="1400" dirty="0" smtClean="0"/>
                        <a:t>社会福祉施設等</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保育所、放課後児童クラブ（学童保育）、介護老人保健施設その他これらに類する福祉サービス又は保健医療サービスを提供する施設</a:t>
                      </a:r>
                      <a:endParaRPr kumimoji="1" lang="ja-JP" altLang="en-US" sz="1400" dirty="0"/>
                    </a:p>
                  </a:txBody>
                  <a:tcPr/>
                </a:tc>
                <a:extLst>
                  <a:ext uri="{0D108BD9-81ED-4DB2-BD59-A6C34878D82A}">
                    <a16:rowId xmlns:a16="http://schemas.microsoft.com/office/drawing/2014/main" val="3231220658"/>
                  </a:ext>
                </a:extLst>
              </a:tr>
            </a:tbl>
          </a:graphicData>
        </a:graphic>
      </p:graphicFrame>
      <p:sp>
        <p:nvSpPr>
          <p:cNvPr id="3" name="正方形/長方形 2"/>
          <p:cNvSpPr/>
          <p:nvPr/>
        </p:nvSpPr>
        <p:spPr>
          <a:xfrm>
            <a:off x="674306" y="4853116"/>
            <a:ext cx="11315925" cy="292388"/>
          </a:xfrm>
          <a:prstGeom prst="rect">
            <a:avLst/>
          </a:prstGeom>
        </p:spPr>
        <p:txBody>
          <a:bodyPr wrap="square">
            <a:spAutoFit/>
          </a:bodyPr>
          <a:lstStyle/>
          <a:p>
            <a:r>
              <a:rPr lang="en-US" altLang="ja-JP" sz="1300" dirty="0" smtClean="0"/>
              <a:t>※</a:t>
            </a:r>
            <a:r>
              <a:rPr lang="ja-JP" altLang="en-US" sz="1300" dirty="0" smtClean="0"/>
              <a:t>「</a:t>
            </a:r>
            <a:r>
              <a:rPr lang="ja-JP" altLang="en-US" sz="1300" dirty="0"/>
              <a:t>社会生活を維持する上で必要な施設」については</a:t>
            </a:r>
            <a:r>
              <a:rPr lang="ja-JP" altLang="en-US" sz="1300" dirty="0" smtClean="0"/>
              <a:t>、「</a:t>
            </a:r>
            <a:r>
              <a:rPr lang="ja-JP" altLang="en-US" sz="1300" dirty="0"/>
              <a:t>新型</a:t>
            </a:r>
            <a:r>
              <a:rPr lang="ja-JP" altLang="en-US" sz="1300" dirty="0" smtClean="0"/>
              <a:t>コロナウイルス感染症の基本的</a:t>
            </a:r>
            <a:r>
              <a:rPr lang="ja-JP" altLang="en-US" sz="1300" dirty="0"/>
              <a:t>対処方針」（令和</a:t>
            </a:r>
            <a:r>
              <a:rPr lang="ja-JP" altLang="en-US" sz="1300" dirty="0" smtClean="0"/>
              <a:t>２年５月</a:t>
            </a:r>
            <a:r>
              <a:rPr lang="en-US" altLang="ja-JP" sz="1300" dirty="0"/>
              <a:t>14</a:t>
            </a:r>
            <a:r>
              <a:rPr lang="ja-JP" altLang="en-US" sz="1300" dirty="0" smtClean="0"/>
              <a:t>日</a:t>
            </a:r>
            <a:r>
              <a:rPr lang="ja-JP" altLang="en-US" sz="1300" dirty="0"/>
              <a:t>改正）を踏まえた</a:t>
            </a:r>
            <a:r>
              <a:rPr lang="ja-JP" altLang="en-US" sz="1300" dirty="0" smtClean="0"/>
              <a:t>整理</a:t>
            </a:r>
            <a:endParaRPr lang="en-US" altLang="ja-JP" sz="1300" dirty="0" smtClean="0"/>
          </a:p>
        </p:txBody>
      </p:sp>
      <p:sp>
        <p:nvSpPr>
          <p:cNvPr id="4" name="スライド番号プレースホルダー 3"/>
          <p:cNvSpPr>
            <a:spLocks noGrp="1"/>
          </p:cNvSpPr>
          <p:nvPr>
            <p:ph type="sldNum" sz="quarter" idx="12"/>
          </p:nvPr>
        </p:nvSpPr>
        <p:spPr>
          <a:xfrm>
            <a:off x="9448800" y="6486405"/>
            <a:ext cx="2743200" cy="365125"/>
          </a:xfrm>
        </p:spPr>
        <p:txBody>
          <a:bodyPr/>
          <a:lstStyle/>
          <a:p>
            <a:fld id="{38329C25-BD09-4AEE-90D6-E5269A43C3B5}" type="slidenum">
              <a:rPr kumimoji="1" lang="ja-JP" altLang="en-US" sz="1400" smtClean="0"/>
              <a:t>5</a:t>
            </a:fld>
            <a:endParaRPr kumimoji="1" lang="ja-JP" altLang="en-US" sz="1400" dirty="0"/>
          </a:p>
        </p:txBody>
      </p:sp>
      <p:sp>
        <p:nvSpPr>
          <p:cNvPr id="5" name="テキスト ボックス 4"/>
          <p:cNvSpPr txBox="1"/>
          <p:nvPr/>
        </p:nvSpPr>
        <p:spPr>
          <a:xfrm>
            <a:off x="2524260" y="6295234"/>
            <a:ext cx="9195514" cy="523220"/>
          </a:xfrm>
          <a:prstGeom prst="rect">
            <a:avLst/>
          </a:prstGeom>
          <a:noFill/>
        </p:spPr>
        <p:txBody>
          <a:bodyPr wrap="square" rtlCol="0">
            <a:spAutoFit/>
          </a:bodyPr>
          <a:lstStyle/>
          <a:p>
            <a:r>
              <a:rPr kumimoji="1" lang="ja-JP" altLang="en-US" sz="1400" dirty="0" smtClean="0"/>
              <a:t>⇒</a:t>
            </a:r>
            <a:r>
              <a:rPr lang="ja-JP" altLang="en-US" sz="1400" dirty="0"/>
              <a:t>通所又は短期間の入所の利用者については、家庭での対応が可能な場合には、可能な限り、利用の自粛を</a:t>
            </a:r>
            <a:r>
              <a:rPr lang="ja-JP" altLang="en-US" sz="1400" dirty="0" smtClean="0"/>
              <a:t>要請</a:t>
            </a:r>
            <a:endParaRPr lang="en-US" altLang="ja-JP" sz="1400" dirty="0" smtClean="0"/>
          </a:p>
          <a:p>
            <a:r>
              <a:rPr lang="ja-JP" altLang="en-US" sz="1400" dirty="0" smtClean="0"/>
              <a:t>（</a:t>
            </a:r>
            <a:r>
              <a:rPr lang="ja-JP" altLang="en-US" sz="1400" dirty="0"/>
              <a:t>特措法第</a:t>
            </a:r>
            <a:r>
              <a:rPr lang="en-US" altLang="ja-JP" sz="1400" dirty="0"/>
              <a:t>24</a:t>
            </a:r>
            <a:r>
              <a:rPr lang="ja-JP" altLang="en-US" sz="1400" dirty="0"/>
              <a:t>条第</a:t>
            </a:r>
            <a:r>
              <a:rPr lang="en-US" altLang="ja-JP" sz="1400" dirty="0"/>
              <a:t>9</a:t>
            </a:r>
            <a:r>
              <a:rPr lang="ja-JP" altLang="en-US" sz="1400" dirty="0"/>
              <a:t>項</a:t>
            </a:r>
            <a:r>
              <a:rPr lang="ja-JP" altLang="en-US" sz="1400" dirty="0" smtClean="0"/>
              <a:t>）</a:t>
            </a:r>
            <a:endParaRPr kumimoji="1" lang="ja-JP" altLang="en-US" sz="1400" dirty="0"/>
          </a:p>
        </p:txBody>
      </p:sp>
    </p:spTree>
    <p:extLst>
      <p:ext uri="{BB962C8B-B14F-4D97-AF65-F5344CB8AC3E}">
        <p14:creationId xmlns:p14="http://schemas.microsoft.com/office/powerpoint/2010/main" val="206011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9661" y="364000"/>
            <a:ext cx="11431885" cy="885252"/>
          </a:xfrm>
          <a:prstGeom prst="rect">
            <a:avLst/>
          </a:prstGeom>
          <a:ln w="19050">
            <a:noFill/>
          </a:ln>
        </p:spPr>
        <p:txBody>
          <a:bodyPr wrap="square">
            <a:noAutofit/>
          </a:bodyPr>
          <a:lstStyle/>
          <a:p>
            <a:pPr>
              <a:lnSpc>
                <a:spcPts val="2800"/>
              </a:lnSpc>
            </a:pPr>
            <a:r>
              <a:rPr lang="ja-JP" altLang="en-US" b="1" dirty="0"/>
              <a:t>２</a:t>
            </a:r>
            <a:r>
              <a:rPr lang="ja-JP" altLang="en-US" b="1" dirty="0" smtClean="0"/>
              <a:t>．</a:t>
            </a:r>
            <a:r>
              <a:rPr lang="ja-JP" altLang="en-US" b="1" u="sng" dirty="0" smtClean="0"/>
              <a:t>特措法により休止</a:t>
            </a:r>
            <a:r>
              <a:rPr lang="ja-JP" altLang="en-US" b="1" u="sng" dirty="0"/>
              <a:t>を要請する</a:t>
            </a:r>
            <a:r>
              <a:rPr lang="ja-JP" altLang="en-US" b="1" u="sng" dirty="0" smtClean="0"/>
              <a:t>施設</a:t>
            </a:r>
            <a:endParaRPr lang="ja-JP" altLang="en-US" b="1" dirty="0" smtClean="0"/>
          </a:p>
          <a:p>
            <a:pPr>
              <a:lnSpc>
                <a:spcPts val="2800"/>
              </a:lnSpc>
            </a:pPr>
            <a:r>
              <a:rPr lang="ja-JP" altLang="en-US" b="1" dirty="0" smtClean="0"/>
              <a:t>　➢</a:t>
            </a:r>
            <a:r>
              <a:rPr lang="ja-JP" altLang="en-US" b="1" u="sng" dirty="0" smtClean="0"/>
              <a:t>全国でクラスターが発生した施設及びその類似施設</a:t>
            </a:r>
            <a:r>
              <a:rPr lang="ja-JP" altLang="en-US" b="1" dirty="0" smtClean="0"/>
              <a:t>　</a:t>
            </a:r>
            <a:endParaRPr lang="en-US" altLang="ja-JP" b="1" dirty="0"/>
          </a:p>
          <a:p>
            <a:pPr>
              <a:lnSpc>
                <a:spcPts val="2800"/>
              </a:lnSpc>
            </a:pPr>
            <a:endParaRPr lang="en-US" altLang="ja-JP" b="1" dirty="0" smtClean="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6</a:t>
            </a:fld>
            <a:endParaRPr kumimoji="1" lang="ja-JP" altLang="en-US" sz="1400" dirty="0"/>
          </a:p>
        </p:txBody>
      </p:sp>
      <p:graphicFrame>
        <p:nvGraphicFramePr>
          <p:cNvPr id="7" name="表 6"/>
          <p:cNvGraphicFramePr>
            <a:graphicFrameLocks noGrp="1"/>
          </p:cNvGraphicFramePr>
          <p:nvPr>
            <p:extLst>
              <p:ext uri="{D42A27DB-BD31-4B8C-83A1-F6EECF244321}">
                <p14:modId xmlns:p14="http://schemas.microsoft.com/office/powerpoint/2010/main" val="1902908172"/>
              </p:ext>
            </p:extLst>
          </p:nvPr>
        </p:nvGraphicFramePr>
        <p:xfrm>
          <a:off x="773722" y="1257172"/>
          <a:ext cx="10963756" cy="2609685"/>
        </p:xfrm>
        <a:graphic>
          <a:graphicData uri="http://schemas.openxmlformats.org/drawingml/2006/table">
            <a:tbl>
              <a:tblPr firstRow="1" bandRow="1">
                <a:tableStyleId>{5C22544A-7EE6-4342-B048-85BDC9FD1C3A}</a:tableStyleId>
              </a:tblPr>
              <a:tblGrid>
                <a:gridCol w="1547446">
                  <a:extLst>
                    <a:ext uri="{9D8B030D-6E8A-4147-A177-3AD203B41FA5}">
                      <a16:colId xmlns:a16="http://schemas.microsoft.com/office/drawing/2014/main" val="499874542"/>
                    </a:ext>
                  </a:extLst>
                </a:gridCol>
                <a:gridCol w="5458265">
                  <a:extLst>
                    <a:ext uri="{9D8B030D-6E8A-4147-A177-3AD203B41FA5}">
                      <a16:colId xmlns:a16="http://schemas.microsoft.com/office/drawing/2014/main" val="3166808478"/>
                    </a:ext>
                  </a:extLst>
                </a:gridCol>
                <a:gridCol w="3958045">
                  <a:extLst>
                    <a:ext uri="{9D8B030D-6E8A-4147-A177-3AD203B41FA5}">
                      <a16:colId xmlns:a16="http://schemas.microsoft.com/office/drawing/2014/main" val="3128533242"/>
                    </a:ext>
                  </a:extLst>
                </a:gridCol>
              </a:tblGrid>
              <a:tr h="393327">
                <a:tc>
                  <a:txBody>
                    <a:bodyPr/>
                    <a:lstStyle/>
                    <a:p>
                      <a:pPr algn="ctr">
                        <a:spcAft>
                          <a:spcPts val="0"/>
                        </a:spcAft>
                      </a:pPr>
                      <a:r>
                        <a:rPr lang="ja-JP" sz="1800" kern="100" dirty="0" smtClean="0">
                          <a:effectLst/>
                        </a:rPr>
                        <a:t>施設</a:t>
                      </a:r>
                      <a:r>
                        <a:rPr lang="ja-JP" altLang="en-US" sz="1800" kern="100" dirty="0" smtClean="0">
                          <a:effectLst/>
                        </a:rPr>
                        <a:t>区分</a:t>
                      </a:r>
                      <a:endParaRPr lang="ja-JP" sz="1800" kern="100" dirty="0">
                        <a:effectLst/>
                        <a:latin typeface="+mn-ea"/>
                        <a:ea typeface="+mn-ea"/>
                        <a:cs typeface="Times New Roman" panose="02020603050405020304" pitchFamily="18" charset="0"/>
                      </a:endParaRPr>
                    </a:p>
                  </a:txBody>
                  <a:tcPr marL="72000" marR="72000" marT="72000" marB="72000" anchor="ctr"/>
                </a:tc>
                <a:tc>
                  <a:txBody>
                    <a:bodyPr/>
                    <a:lstStyle/>
                    <a:p>
                      <a:pPr algn="ctr">
                        <a:spcAft>
                          <a:spcPts val="0"/>
                        </a:spcAft>
                      </a:pPr>
                      <a:r>
                        <a:rPr lang="ja-JP" altLang="en-US" sz="1800" kern="100" dirty="0" smtClean="0">
                          <a:effectLst/>
                        </a:rPr>
                        <a:t>施設</a:t>
                      </a:r>
                      <a:r>
                        <a:rPr lang="ja-JP" sz="1800" kern="100" dirty="0" smtClean="0">
                          <a:effectLst/>
                        </a:rPr>
                        <a:t>内訳</a:t>
                      </a:r>
                      <a:endParaRPr lang="ja-JP" sz="1800" kern="100" dirty="0">
                        <a:effectLst/>
                        <a:latin typeface="+mn-ea"/>
                        <a:ea typeface="+mn-ea"/>
                        <a:cs typeface="Times New Roman" panose="02020603050405020304" pitchFamily="18" charset="0"/>
                      </a:endParaRPr>
                    </a:p>
                  </a:txBody>
                  <a:tcPr marL="72000" marR="72000" marT="72000" marB="72000" anchor="ctr"/>
                </a:tc>
                <a:tc>
                  <a:txBody>
                    <a:bodyPr/>
                    <a:lstStyle/>
                    <a:p>
                      <a:pPr algn="ctr">
                        <a:spcAft>
                          <a:spcPts val="0"/>
                        </a:spcAft>
                      </a:pPr>
                      <a:r>
                        <a:rPr lang="ja-JP" sz="1800" kern="100">
                          <a:effectLst/>
                        </a:rPr>
                        <a:t>要請内容</a:t>
                      </a:r>
                      <a:endParaRPr lang="ja-JP" sz="1800" kern="100">
                        <a:effectLst/>
                        <a:latin typeface="+mn-ea"/>
                        <a:ea typeface="+mn-ea"/>
                        <a:cs typeface="Times New Roman" panose="02020603050405020304" pitchFamily="18" charset="0"/>
                      </a:endParaRPr>
                    </a:p>
                  </a:txBody>
                  <a:tcPr marL="72000" marR="72000" marT="72000" marB="72000" anchor="ctr"/>
                </a:tc>
                <a:extLst>
                  <a:ext uri="{0D108BD9-81ED-4DB2-BD59-A6C34878D82A}">
                    <a16:rowId xmlns:a16="http://schemas.microsoft.com/office/drawing/2014/main" val="120363734"/>
                  </a:ext>
                </a:extLst>
              </a:tr>
              <a:tr h="1203076">
                <a:tc>
                  <a:txBody>
                    <a:bodyPr/>
                    <a:lstStyle/>
                    <a:p>
                      <a:pPr algn="just">
                        <a:spcAft>
                          <a:spcPts val="0"/>
                        </a:spcAft>
                      </a:pPr>
                      <a:r>
                        <a:rPr lang="ja-JP" sz="1800" kern="100" dirty="0">
                          <a:solidFill>
                            <a:schemeClr val="tx1"/>
                          </a:solidFill>
                          <a:effectLst/>
                        </a:rPr>
                        <a:t>遊興施設</a:t>
                      </a:r>
                      <a:endParaRPr lang="ja-JP" sz="1800"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altLang="en-US" sz="1800" b="0" u="none" kern="100" dirty="0" smtClean="0">
                          <a:effectLst/>
                        </a:rPr>
                        <a:t>キャバレー</a:t>
                      </a:r>
                      <a:r>
                        <a:rPr lang="en-US" altLang="ja-JP" sz="1800" b="0" u="none" kern="100" dirty="0" smtClean="0">
                          <a:effectLst/>
                        </a:rPr>
                        <a:t>､</a:t>
                      </a:r>
                      <a:r>
                        <a:rPr lang="ja-JP" altLang="en-US" sz="1800" b="0" u="none" kern="100" dirty="0" smtClean="0">
                          <a:effectLst/>
                        </a:rPr>
                        <a:t>ナイトクラブ等の接待を伴う飲食店、バー、パブ、ダンスホール、カラオケボックス、ライブハウス、性風俗店</a:t>
                      </a:r>
                      <a:endParaRPr lang="ja-JP" sz="1800" b="0" u="none" kern="100" dirty="0">
                        <a:effectLst/>
                        <a:latin typeface="+mn-ea"/>
                        <a:ea typeface="+mn-ea"/>
                        <a:cs typeface="Times New Roman" panose="02020603050405020304" pitchFamily="18" charset="0"/>
                      </a:endParaRPr>
                    </a:p>
                  </a:txBody>
                  <a:tcPr marL="72000" marR="72000" marT="72000" marB="72000"/>
                </a:tc>
                <a:tc rowSpan="2">
                  <a:txBody>
                    <a:bodyPr/>
                    <a:lstStyle/>
                    <a:p>
                      <a:pPr algn="just">
                        <a:spcAft>
                          <a:spcPts val="0"/>
                        </a:spcAft>
                      </a:pPr>
                      <a:r>
                        <a:rPr lang="ja-JP" sz="1800" b="1" kern="100" dirty="0">
                          <a:effectLst/>
                        </a:rPr>
                        <a:t>施設の使用制限等の</a:t>
                      </a:r>
                      <a:r>
                        <a:rPr lang="ja-JP" sz="1800" b="1" kern="100" dirty="0" smtClean="0">
                          <a:effectLst/>
                        </a:rPr>
                        <a:t>要請</a:t>
                      </a:r>
                      <a:endParaRPr lang="en-US" altLang="ja-JP" sz="1800" b="1" kern="100" dirty="0" smtClean="0">
                        <a:effectLst/>
                      </a:endParaRPr>
                    </a:p>
                    <a:p>
                      <a:pPr algn="just">
                        <a:spcAft>
                          <a:spcPts val="0"/>
                        </a:spcAft>
                      </a:pPr>
                      <a:r>
                        <a:rPr lang="ja-JP" sz="1800" b="1" kern="100" dirty="0" smtClean="0">
                          <a:effectLst/>
                        </a:rPr>
                        <a:t>（</a:t>
                      </a:r>
                      <a:r>
                        <a:rPr lang="ja-JP" sz="1800" b="1" kern="100" dirty="0">
                          <a:effectLst/>
                        </a:rPr>
                        <a:t>特措法第</a:t>
                      </a:r>
                      <a:r>
                        <a:rPr lang="en-US" sz="1800" b="1" kern="100" dirty="0">
                          <a:effectLst/>
                        </a:rPr>
                        <a:t>24</a:t>
                      </a:r>
                      <a:r>
                        <a:rPr lang="ja-JP" sz="1800" b="1" kern="100" dirty="0">
                          <a:effectLst/>
                        </a:rPr>
                        <a:t>条第</a:t>
                      </a:r>
                      <a:r>
                        <a:rPr lang="en-US" sz="1800" b="1" kern="100" dirty="0">
                          <a:effectLst/>
                        </a:rPr>
                        <a:t>9</a:t>
                      </a:r>
                      <a:r>
                        <a:rPr lang="ja-JP" sz="1800" b="1" kern="100" dirty="0">
                          <a:effectLst/>
                        </a:rPr>
                        <a:t>項</a:t>
                      </a:r>
                      <a:r>
                        <a:rPr lang="ja-JP" sz="1800" b="1" kern="100" dirty="0" smtClean="0">
                          <a:effectLst/>
                        </a:rPr>
                        <a:t>）</a:t>
                      </a:r>
                      <a:endParaRPr lang="en-US" altLang="ja-JP" sz="1800" b="1" kern="100" dirty="0" smtClean="0">
                        <a:effectLst/>
                      </a:endParaRPr>
                    </a:p>
                    <a:p>
                      <a:pPr algn="just">
                        <a:spcAft>
                          <a:spcPts val="0"/>
                        </a:spcAft>
                      </a:pPr>
                      <a:endParaRPr lang="ja-JP" sz="1800" b="1" kern="100" dirty="0">
                        <a:effectLst/>
                      </a:endParaRPr>
                    </a:p>
                    <a:p>
                      <a:pPr algn="just">
                        <a:spcAft>
                          <a:spcPts val="0"/>
                        </a:spcAft>
                      </a:pPr>
                      <a:r>
                        <a:rPr lang="ja-JP" sz="1800" b="1" kern="100" dirty="0">
                          <a:effectLst/>
                        </a:rPr>
                        <a:t>⇒応じない場合、</a:t>
                      </a:r>
                    </a:p>
                    <a:p>
                      <a:pPr algn="just">
                        <a:spcAft>
                          <a:spcPts val="0"/>
                        </a:spcAft>
                      </a:pPr>
                      <a:r>
                        <a:rPr lang="ja-JP" altLang="en-US" sz="1800" b="1" kern="100" dirty="0" smtClean="0">
                          <a:effectLst/>
                        </a:rPr>
                        <a:t>　</a:t>
                      </a:r>
                      <a:r>
                        <a:rPr lang="ja-JP" sz="1800" b="1" kern="100" dirty="0" smtClean="0">
                          <a:effectLst/>
                        </a:rPr>
                        <a:t>特措法</a:t>
                      </a:r>
                      <a:r>
                        <a:rPr lang="ja-JP" sz="1800" b="1" kern="100" dirty="0">
                          <a:effectLst/>
                        </a:rPr>
                        <a:t>第</a:t>
                      </a:r>
                      <a:r>
                        <a:rPr lang="en-US" sz="1800" b="1" kern="100" dirty="0">
                          <a:effectLst/>
                        </a:rPr>
                        <a:t>45</a:t>
                      </a:r>
                      <a:r>
                        <a:rPr lang="ja-JP" sz="1800" b="1" kern="100" dirty="0">
                          <a:effectLst/>
                        </a:rPr>
                        <a:t>条第</a:t>
                      </a:r>
                      <a:r>
                        <a:rPr lang="en-US" sz="1800" b="1" kern="100" dirty="0">
                          <a:effectLst/>
                        </a:rPr>
                        <a:t>2</a:t>
                      </a:r>
                      <a:r>
                        <a:rPr lang="ja-JP" sz="1800" b="1" kern="100" dirty="0">
                          <a:effectLst/>
                        </a:rPr>
                        <a:t>項・第</a:t>
                      </a:r>
                      <a:r>
                        <a:rPr lang="en-US" sz="1800" b="1" kern="100" dirty="0">
                          <a:effectLst/>
                        </a:rPr>
                        <a:t>3</a:t>
                      </a:r>
                      <a:r>
                        <a:rPr lang="ja-JP" sz="1800" b="1" kern="100" dirty="0">
                          <a:effectLst/>
                        </a:rPr>
                        <a:t>項に</a:t>
                      </a:r>
                      <a:r>
                        <a:rPr lang="ja-JP" sz="1800" b="1" kern="100" dirty="0" smtClean="0">
                          <a:effectLst/>
                        </a:rPr>
                        <a:t>よる</a:t>
                      </a:r>
                      <a:endParaRPr lang="en-US" altLang="ja-JP" sz="1800" b="1" kern="100" dirty="0" smtClean="0">
                        <a:effectLst/>
                      </a:endParaRPr>
                    </a:p>
                    <a:p>
                      <a:pPr algn="just">
                        <a:spcAft>
                          <a:spcPts val="0"/>
                        </a:spcAft>
                      </a:pPr>
                      <a:r>
                        <a:rPr lang="ja-JP" sz="1800" b="1" kern="100" dirty="0">
                          <a:effectLst/>
                        </a:rPr>
                        <a:t>　個別の要請・指示も</a:t>
                      </a:r>
                      <a:r>
                        <a:rPr lang="ja-JP" sz="1800" b="1" kern="100" dirty="0" smtClean="0">
                          <a:effectLst/>
                        </a:rPr>
                        <a:t>検討</a:t>
                      </a:r>
                      <a:endParaRPr lang="en-US" altLang="ja-JP" sz="1800" b="1" kern="100" dirty="0" smtClean="0">
                        <a:effectLst/>
                      </a:endParaRPr>
                    </a:p>
                    <a:p>
                      <a:pPr algn="just">
                        <a:spcAft>
                          <a:spcPts val="0"/>
                        </a:spcAft>
                      </a:pPr>
                      <a:r>
                        <a:rPr lang="ja-JP" sz="1800" b="1" kern="100" dirty="0" smtClean="0">
                          <a:effectLst/>
                        </a:rPr>
                        <a:t>（</a:t>
                      </a:r>
                      <a:r>
                        <a:rPr lang="ja-JP" sz="1800" b="1" kern="100" dirty="0">
                          <a:effectLst/>
                        </a:rPr>
                        <a:t>施設名を公表）</a:t>
                      </a:r>
                      <a:endParaRPr lang="ja-JP" sz="1800" b="1"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3955076658"/>
                  </a:ext>
                </a:extLst>
              </a:tr>
              <a:tr h="988289">
                <a:tc>
                  <a:txBody>
                    <a:bodyPr/>
                    <a:lstStyle/>
                    <a:p>
                      <a:pPr algn="just">
                        <a:spcAft>
                          <a:spcPts val="0"/>
                        </a:spcAft>
                      </a:pPr>
                      <a:r>
                        <a:rPr lang="ja-JP" sz="1800" kern="100" dirty="0">
                          <a:solidFill>
                            <a:schemeClr val="tx1"/>
                          </a:solidFill>
                          <a:effectLst/>
                        </a:rPr>
                        <a:t>運動施設、</a:t>
                      </a:r>
                    </a:p>
                    <a:p>
                      <a:pPr algn="just">
                        <a:spcAft>
                          <a:spcPts val="0"/>
                        </a:spcAft>
                      </a:pPr>
                      <a:r>
                        <a:rPr lang="ja-JP" sz="1800" kern="100" dirty="0">
                          <a:solidFill>
                            <a:schemeClr val="tx1"/>
                          </a:solidFill>
                          <a:effectLst/>
                        </a:rPr>
                        <a:t>遊技施設</a:t>
                      </a:r>
                      <a:endParaRPr lang="ja-JP" sz="1800"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altLang="en-US" sz="1800" b="0" u="none" kern="100" dirty="0" smtClean="0">
                          <a:effectLst/>
                        </a:rPr>
                        <a:t>体育館、屋内水泳場、ボウリング場、スケート場、スポーツジム</a:t>
                      </a:r>
                      <a:r>
                        <a:rPr lang="en-US" altLang="ja-JP" sz="1800" b="0" u="none" kern="100" dirty="0" smtClean="0">
                          <a:effectLst/>
                        </a:rPr>
                        <a:t>､</a:t>
                      </a:r>
                      <a:r>
                        <a:rPr lang="ja-JP" altLang="en-US" sz="1800" b="0" u="none" kern="100" dirty="0" smtClean="0">
                          <a:effectLst/>
                        </a:rPr>
                        <a:t>スポーツクラブなどの屋内運動施設</a:t>
                      </a:r>
                      <a:endParaRPr lang="ja-JP" sz="1800" b="0" u="none" kern="100" dirty="0">
                        <a:effectLst/>
                        <a:latin typeface="+mn-ea"/>
                        <a:ea typeface="+mn-ea"/>
                        <a:cs typeface="Times New Roman" panose="02020603050405020304" pitchFamily="18" charset="0"/>
                      </a:endParaRPr>
                    </a:p>
                  </a:txBody>
                  <a:tcPr marL="72000" marR="72000" marT="72000" marB="72000"/>
                </a:tc>
                <a:tc vMerge="1">
                  <a:txBody>
                    <a:bodyPr/>
                    <a:lstStyle/>
                    <a:p>
                      <a:endParaRPr kumimoji="1" lang="ja-JP" altLang="en-US"/>
                    </a:p>
                  </a:txBody>
                  <a:tcPr/>
                </a:tc>
                <a:extLst>
                  <a:ext uri="{0D108BD9-81ED-4DB2-BD59-A6C34878D82A}">
                    <a16:rowId xmlns:a16="http://schemas.microsoft.com/office/drawing/2014/main" val="2313885630"/>
                  </a:ext>
                </a:extLst>
              </a:tr>
            </a:tbl>
          </a:graphicData>
        </a:graphic>
      </p:graphicFrame>
      <p:sp>
        <p:nvSpPr>
          <p:cNvPr id="8" name="正方形/長方形 7"/>
          <p:cNvSpPr/>
          <p:nvPr/>
        </p:nvSpPr>
        <p:spPr>
          <a:xfrm>
            <a:off x="548639" y="4084997"/>
            <a:ext cx="6715046" cy="646331"/>
          </a:xfrm>
          <a:prstGeom prst="rect">
            <a:avLst/>
          </a:prstGeom>
        </p:spPr>
        <p:txBody>
          <a:bodyPr wrap="square">
            <a:spAutoFit/>
          </a:bodyPr>
          <a:lstStyle/>
          <a:p>
            <a:r>
              <a:rPr lang="ja-JP" altLang="en-US" b="1" dirty="0"/>
              <a:t>➢</a:t>
            </a:r>
            <a:r>
              <a:rPr lang="ja-JP" altLang="en-US" b="1" u="sng" dirty="0"/>
              <a:t>クラスター発生施設区分の</a:t>
            </a:r>
            <a:r>
              <a:rPr lang="ja-JP" altLang="en-US" b="1" u="sng" dirty="0" smtClean="0"/>
              <a:t>うち、上記以外の大規模</a:t>
            </a:r>
            <a:r>
              <a:rPr lang="ja-JP" altLang="en-US" b="1" u="sng" dirty="0"/>
              <a:t>施設</a:t>
            </a:r>
          </a:p>
          <a:p>
            <a:r>
              <a:rPr lang="ja-JP" altLang="en-US" b="1" dirty="0"/>
              <a:t>（床面積の合計が</a:t>
            </a:r>
            <a:r>
              <a:rPr lang="en-US" altLang="ja-JP" b="1" dirty="0"/>
              <a:t>1,000㎡</a:t>
            </a:r>
            <a:r>
              <a:rPr lang="ja-JP" altLang="en-US" b="1" dirty="0"/>
              <a:t>を超える下記の施設）</a:t>
            </a:r>
          </a:p>
        </p:txBody>
      </p:sp>
      <p:graphicFrame>
        <p:nvGraphicFramePr>
          <p:cNvPr id="9" name="表 8"/>
          <p:cNvGraphicFramePr>
            <a:graphicFrameLocks noGrp="1"/>
          </p:cNvGraphicFramePr>
          <p:nvPr>
            <p:extLst>
              <p:ext uri="{D42A27DB-BD31-4B8C-83A1-F6EECF244321}">
                <p14:modId xmlns:p14="http://schemas.microsoft.com/office/powerpoint/2010/main" val="4197767797"/>
              </p:ext>
            </p:extLst>
          </p:nvPr>
        </p:nvGraphicFramePr>
        <p:xfrm>
          <a:off x="773722" y="4744207"/>
          <a:ext cx="10963757" cy="1803600"/>
        </p:xfrm>
        <a:graphic>
          <a:graphicData uri="http://schemas.openxmlformats.org/drawingml/2006/table">
            <a:tbl>
              <a:tblPr firstRow="1" bandRow="1">
                <a:tableStyleId>{5C22544A-7EE6-4342-B048-85BDC9FD1C3A}</a:tableStyleId>
              </a:tblPr>
              <a:tblGrid>
                <a:gridCol w="1519312">
                  <a:extLst>
                    <a:ext uri="{9D8B030D-6E8A-4147-A177-3AD203B41FA5}">
                      <a16:colId xmlns:a16="http://schemas.microsoft.com/office/drawing/2014/main" val="3895554389"/>
                    </a:ext>
                  </a:extLst>
                </a:gridCol>
                <a:gridCol w="5500468">
                  <a:extLst>
                    <a:ext uri="{9D8B030D-6E8A-4147-A177-3AD203B41FA5}">
                      <a16:colId xmlns:a16="http://schemas.microsoft.com/office/drawing/2014/main" val="460337300"/>
                    </a:ext>
                  </a:extLst>
                </a:gridCol>
                <a:gridCol w="3943977">
                  <a:extLst>
                    <a:ext uri="{9D8B030D-6E8A-4147-A177-3AD203B41FA5}">
                      <a16:colId xmlns:a16="http://schemas.microsoft.com/office/drawing/2014/main" val="3400493138"/>
                    </a:ext>
                  </a:extLst>
                </a:gridCol>
              </a:tblGrid>
              <a:tr h="213995">
                <a:tc>
                  <a:txBody>
                    <a:bodyPr/>
                    <a:lstStyle/>
                    <a:p>
                      <a:pPr algn="ctr">
                        <a:spcAft>
                          <a:spcPts val="0"/>
                        </a:spcAft>
                      </a:pPr>
                      <a:r>
                        <a:rPr lang="ja-JP" sz="1800" kern="100" dirty="0" smtClean="0">
                          <a:effectLst/>
                          <a:latin typeface="+mn-ea"/>
                          <a:ea typeface="+mn-ea"/>
                        </a:rPr>
                        <a:t>施設</a:t>
                      </a:r>
                      <a:r>
                        <a:rPr lang="ja-JP" altLang="en-US" sz="1800" kern="100" dirty="0" smtClean="0">
                          <a:effectLst/>
                          <a:latin typeface="+mn-ea"/>
                          <a:ea typeface="+mn-ea"/>
                        </a:rPr>
                        <a:t>区分</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altLang="en-US" sz="1800" kern="100" dirty="0" smtClean="0">
                          <a:effectLst/>
                          <a:latin typeface="+mn-ea"/>
                          <a:ea typeface="+mn-ea"/>
                        </a:rPr>
                        <a:t>施設</a:t>
                      </a:r>
                      <a:r>
                        <a:rPr lang="ja-JP" sz="1800" kern="100" dirty="0" smtClean="0">
                          <a:effectLst/>
                          <a:latin typeface="+mn-ea"/>
                          <a:ea typeface="+mn-ea"/>
                        </a:rPr>
                        <a:t>内訳</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sz="1800" kern="100" dirty="0">
                          <a:effectLst/>
                          <a:latin typeface="+mn-ea"/>
                          <a:ea typeface="+mn-ea"/>
                        </a:rPr>
                        <a:t>要請内容</a:t>
                      </a:r>
                      <a:endParaRPr lang="ja-JP" sz="1800"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256764962"/>
                  </a:ext>
                </a:extLst>
              </a:tr>
              <a:tr h="687705">
                <a:tc>
                  <a:txBody>
                    <a:bodyPr/>
                    <a:lstStyle/>
                    <a:p>
                      <a:pPr algn="just">
                        <a:spcAft>
                          <a:spcPts val="0"/>
                        </a:spcAft>
                      </a:pPr>
                      <a:r>
                        <a:rPr lang="ja-JP" sz="1800" u="none" kern="100" dirty="0">
                          <a:solidFill>
                            <a:schemeClr val="tx1"/>
                          </a:solidFill>
                          <a:effectLst/>
                          <a:latin typeface="+mn-ea"/>
                          <a:ea typeface="+mn-ea"/>
                        </a:rPr>
                        <a:t>遊興施設</a:t>
                      </a:r>
                      <a:endParaRPr lang="ja-JP" sz="1800" u="none"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0" kern="100" dirty="0">
                          <a:effectLst/>
                          <a:latin typeface="+mn-ea"/>
                          <a:ea typeface="+mn-ea"/>
                        </a:rPr>
                        <a:t>個室ビデオ店、ネットカフェ、漫画喫茶、射的場、勝馬投票券発売所、場外車券売場　等</a:t>
                      </a:r>
                      <a:endParaRPr lang="ja-JP" sz="1800" b="0" kern="100" dirty="0">
                        <a:effectLst/>
                        <a:latin typeface="+mn-ea"/>
                        <a:ea typeface="+mn-ea"/>
                        <a:cs typeface="Times New Roman" panose="02020603050405020304" pitchFamily="18" charset="0"/>
                      </a:endParaRPr>
                    </a:p>
                  </a:txBody>
                  <a:tcPr marL="72000" marR="72000" marT="72000" marB="72000"/>
                </a:tc>
                <a:tc rowSpan="2">
                  <a:txBody>
                    <a:bodyPr/>
                    <a:lstStyle/>
                    <a:p>
                      <a:pPr algn="just">
                        <a:spcAft>
                          <a:spcPts val="0"/>
                        </a:spcAft>
                      </a:pPr>
                      <a:r>
                        <a:rPr lang="ja-JP" sz="1800" b="1" kern="100" dirty="0">
                          <a:effectLst/>
                          <a:latin typeface="+mn-ea"/>
                          <a:ea typeface="+mn-ea"/>
                        </a:rPr>
                        <a:t>＜同上＞</a:t>
                      </a:r>
                      <a:endParaRPr lang="ja-JP" sz="1800" b="1"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1984576094"/>
                  </a:ext>
                </a:extLst>
              </a:tr>
              <a:tr h="634365">
                <a:tc>
                  <a:txBody>
                    <a:bodyPr/>
                    <a:lstStyle/>
                    <a:p>
                      <a:pPr algn="just">
                        <a:spcAft>
                          <a:spcPts val="0"/>
                        </a:spcAft>
                      </a:pPr>
                      <a:r>
                        <a:rPr lang="ja-JP" sz="1800" u="none" kern="100" dirty="0">
                          <a:solidFill>
                            <a:schemeClr val="tx1"/>
                          </a:solidFill>
                          <a:effectLst/>
                          <a:latin typeface="+mn-ea"/>
                          <a:ea typeface="+mn-ea"/>
                        </a:rPr>
                        <a:t>運動施設、</a:t>
                      </a:r>
                    </a:p>
                    <a:p>
                      <a:pPr algn="just">
                        <a:spcAft>
                          <a:spcPts val="0"/>
                        </a:spcAft>
                      </a:pPr>
                      <a:r>
                        <a:rPr lang="ja-JP" sz="1800" u="none" kern="100" dirty="0">
                          <a:solidFill>
                            <a:schemeClr val="tx1"/>
                          </a:solidFill>
                          <a:effectLst/>
                          <a:latin typeface="+mn-ea"/>
                          <a:ea typeface="+mn-ea"/>
                        </a:rPr>
                        <a:t>遊技施設</a:t>
                      </a:r>
                      <a:endParaRPr lang="ja-JP" sz="1800" u="none"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0" kern="100" dirty="0">
                          <a:effectLst/>
                          <a:latin typeface="+mn-ea"/>
                          <a:ea typeface="+mn-ea"/>
                        </a:rPr>
                        <a:t>マージャン店、パチンコ店、ゲームセンター、テーマパーク、遊園地、屋外水泳場 等</a:t>
                      </a:r>
                      <a:endParaRPr lang="ja-JP" sz="1800" b="0" kern="100" dirty="0">
                        <a:effectLst/>
                        <a:latin typeface="+mn-ea"/>
                        <a:ea typeface="+mn-ea"/>
                        <a:cs typeface="Times New Roman" panose="02020603050405020304" pitchFamily="18" charset="0"/>
                      </a:endParaRPr>
                    </a:p>
                  </a:txBody>
                  <a:tcPr marL="72000" marR="72000" marT="72000" marB="72000"/>
                </a:tc>
                <a:tc vMerge="1">
                  <a:txBody>
                    <a:bodyPr/>
                    <a:lstStyle/>
                    <a:p>
                      <a:endParaRPr kumimoji="1" lang="ja-JP" altLang="en-US"/>
                    </a:p>
                  </a:txBody>
                  <a:tcPr/>
                </a:tc>
                <a:extLst>
                  <a:ext uri="{0D108BD9-81ED-4DB2-BD59-A6C34878D82A}">
                    <a16:rowId xmlns:a16="http://schemas.microsoft.com/office/drawing/2014/main" val="1562597082"/>
                  </a:ext>
                </a:extLst>
              </a:tr>
            </a:tbl>
          </a:graphicData>
        </a:graphic>
      </p:graphicFrame>
    </p:spTree>
    <p:extLst>
      <p:ext uri="{BB962C8B-B14F-4D97-AF65-F5344CB8AC3E}">
        <p14:creationId xmlns:p14="http://schemas.microsoft.com/office/powerpoint/2010/main" val="3676485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00570" y="749379"/>
            <a:ext cx="11431885" cy="666311"/>
          </a:xfrm>
          <a:prstGeom prst="rect">
            <a:avLst/>
          </a:prstGeom>
          <a:ln w="19050">
            <a:noFill/>
          </a:ln>
        </p:spPr>
        <p:txBody>
          <a:bodyPr wrap="square">
            <a:noAutofit/>
          </a:bodyPr>
          <a:lstStyle/>
          <a:p>
            <a:pPr>
              <a:lnSpc>
                <a:spcPts val="2800"/>
              </a:lnSpc>
            </a:pPr>
            <a:r>
              <a:rPr lang="ja-JP" altLang="en-US" b="1" dirty="0" smtClean="0"/>
              <a:t>　➢</a:t>
            </a:r>
            <a:r>
              <a:rPr lang="ja-JP" altLang="en-US" b="1" u="sng" dirty="0"/>
              <a:t>イベントの開催自粛要請を踏まえた施設</a:t>
            </a:r>
            <a:r>
              <a:rPr lang="ja-JP" altLang="en-US" b="1" dirty="0" smtClean="0"/>
              <a:t>　</a:t>
            </a:r>
            <a:endParaRPr lang="en-US" altLang="ja-JP" b="1" dirty="0" smtClean="0"/>
          </a:p>
          <a:p>
            <a:pPr>
              <a:lnSpc>
                <a:spcPts val="2800"/>
              </a:lnSpc>
            </a:pPr>
            <a:endParaRPr lang="en-US" altLang="ja-JP" b="1" dirty="0"/>
          </a:p>
          <a:p>
            <a:pPr>
              <a:lnSpc>
                <a:spcPts val="2800"/>
              </a:lnSpc>
            </a:pPr>
            <a:endParaRPr lang="en-US" altLang="ja-JP" b="1" dirty="0" smtClean="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7</a:t>
            </a:fld>
            <a:endParaRPr kumimoji="1" lang="ja-JP" altLang="en-US" sz="1400" dirty="0"/>
          </a:p>
        </p:txBody>
      </p:sp>
      <p:graphicFrame>
        <p:nvGraphicFramePr>
          <p:cNvPr id="3" name="表 2"/>
          <p:cNvGraphicFramePr>
            <a:graphicFrameLocks noGrp="1"/>
          </p:cNvGraphicFramePr>
          <p:nvPr>
            <p:extLst>
              <p:ext uri="{D42A27DB-BD31-4B8C-83A1-F6EECF244321}">
                <p14:modId xmlns:p14="http://schemas.microsoft.com/office/powerpoint/2010/main" val="555940615"/>
              </p:ext>
            </p:extLst>
          </p:nvPr>
        </p:nvGraphicFramePr>
        <p:xfrm>
          <a:off x="849067" y="1264874"/>
          <a:ext cx="10883388" cy="2482560"/>
        </p:xfrm>
        <a:graphic>
          <a:graphicData uri="http://schemas.openxmlformats.org/drawingml/2006/table">
            <a:tbl>
              <a:tblPr firstRow="1" bandRow="1">
                <a:tableStyleId>{5C22544A-7EE6-4342-B048-85BDC9FD1C3A}</a:tableStyleId>
              </a:tblPr>
              <a:tblGrid>
                <a:gridCol w="2217689">
                  <a:extLst>
                    <a:ext uri="{9D8B030D-6E8A-4147-A177-3AD203B41FA5}">
                      <a16:colId xmlns:a16="http://schemas.microsoft.com/office/drawing/2014/main" val="166423244"/>
                    </a:ext>
                  </a:extLst>
                </a:gridCol>
                <a:gridCol w="4726745">
                  <a:extLst>
                    <a:ext uri="{9D8B030D-6E8A-4147-A177-3AD203B41FA5}">
                      <a16:colId xmlns:a16="http://schemas.microsoft.com/office/drawing/2014/main" val="4061263029"/>
                    </a:ext>
                  </a:extLst>
                </a:gridCol>
                <a:gridCol w="3938954">
                  <a:extLst>
                    <a:ext uri="{9D8B030D-6E8A-4147-A177-3AD203B41FA5}">
                      <a16:colId xmlns:a16="http://schemas.microsoft.com/office/drawing/2014/main" val="77198336"/>
                    </a:ext>
                  </a:extLst>
                </a:gridCol>
              </a:tblGrid>
              <a:tr h="213995">
                <a:tc>
                  <a:txBody>
                    <a:bodyPr/>
                    <a:lstStyle/>
                    <a:p>
                      <a:pPr algn="ctr">
                        <a:spcAft>
                          <a:spcPts val="0"/>
                        </a:spcAft>
                      </a:pPr>
                      <a:r>
                        <a:rPr lang="ja-JP" sz="1800" kern="100" dirty="0" smtClean="0">
                          <a:effectLst/>
                          <a:latin typeface="+mn-ea"/>
                          <a:ea typeface="+mn-ea"/>
                        </a:rPr>
                        <a:t>施設</a:t>
                      </a:r>
                      <a:r>
                        <a:rPr lang="ja-JP" altLang="en-US" sz="1800" kern="100" dirty="0" smtClean="0">
                          <a:effectLst/>
                          <a:latin typeface="+mn-ea"/>
                          <a:ea typeface="+mn-ea"/>
                        </a:rPr>
                        <a:t>区分</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altLang="en-US" sz="1800" kern="100" dirty="0" smtClean="0">
                          <a:effectLst/>
                          <a:latin typeface="+mn-ea"/>
                          <a:ea typeface="+mn-ea"/>
                        </a:rPr>
                        <a:t>施設</a:t>
                      </a:r>
                      <a:r>
                        <a:rPr lang="ja-JP" sz="1800" kern="100" dirty="0" smtClean="0">
                          <a:effectLst/>
                          <a:latin typeface="+mn-ea"/>
                          <a:ea typeface="+mn-ea"/>
                        </a:rPr>
                        <a:t>内訳</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sz="1800" kern="100">
                          <a:effectLst/>
                          <a:latin typeface="+mn-ea"/>
                          <a:ea typeface="+mn-ea"/>
                        </a:rPr>
                        <a:t>要請内容</a:t>
                      </a:r>
                      <a:endParaRPr lang="ja-JP" sz="1800" kern="10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1878899245"/>
                  </a:ext>
                </a:extLst>
              </a:tr>
              <a:tr h="213995">
                <a:tc>
                  <a:txBody>
                    <a:bodyPr/>
                    <a:lstStyle/>
                    <a:p>
                      <a:pPr algn="just">
                        <a:spcAft>
                          <a:spcPts val="0"/>
                        </a:spcAft>
                      </a:pPr>
                      <a:r>
                        <a:rPr lang="ja-JP" sz="1800" u="none" kern="0" dirty="0">
                          <a:solidFill>
                            <a:schemeClr val="tx1"/>
                          </a:solidFill>
                          <a:effectLst/>
                          <a:latin typeface="+mn-ea"/>
                          <a:ea typeface="+mn-ea"/>
                        </a:rPr>
                        <a:t>集会・展示</a:t>
                      </a:r>
                      <a:r>
                        <a:rPr lang="ja-JP" sz="1800" u="none" kern="0" dirty="0" smtClean="0">
                          <a:solidFill>
                            <a:schemeClr val="tx1"/>
                          </a:solidFill>
                          <a:effectLst/>
                          <a:latin typeface="+mn-ea"/>
                          <a:ea typeface="+mn-ea"/>
                        </a:rPr>
                        <a:t>施設</a:t>
                      </a:r>
                      <a:endParaRPr lang="en-US" altLang="ja-JP" sz="1800" u="none" kern="0" dirty="0" smtClean="0">
                        <a:solidFill>
                          <a:schemeClr val="tx1"/>
                        </a:solidFill>
                        <a:effectLst/>
                        <a:latin typeface="+mn-ea"/>
                        <a:ea typeface="+mn-ea"/>
                      </a:endParaRPr>
                    </a:p>
                    <a:p>
                      <a:pPr algn="just">
                        <a:spcAft>
                          <a:spcPts val="0"/>
                        </a:spcAft>
                      </a:pPr>
                      <a:r>
                        <a:rPr lang="ja-JP" sz="1800" u="none" kern="0" dirty="0" smtClean="0">
                          <a:solidFill>
                            <a:schemeClr val="tx1"/>
                          </a:solidFill>
                          <a:effectLst/>
                          <a:latin typeface="+mn-ea"/>
                          <a:ea typeface="+mn-ea"/>
                        </a:rPr>
                        <a:t>（</a:t>
                      </a:r>
                      <a:r>
                        <a:rPr lang="ja-JP" sz="1800" u="none" kern="0" dirty="0">
                          <a:solidFill>
                            <a:schemeClr val="tx1"/>
                          </a:solidFill>
                          <a:effectLst/>
                          <a:latin typeface="+mn-ea"/>
                          <a:ea typeface="+mn-ea"/>
                        </a:rPr>
                        <a:t>貸会議室を除く）</a:t>
                      </a:r>
                      <a:endParaRPr lang="ja-JP" sz="1800" u="none"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kern="100" dirty="0">
                          <a:effectLst/>
                          <a:latin typeface="+mn-ea"/>
                          <a:ea typeface="+mn-ea"/>
                        </a:rPr>
                        <a:t>集会場、公会堂、展示場</a:t>
                      </a:r>
                      <a:r>
                        <a:rPr lang="ja-JP" sz="1800" kern="100" dirty="0" smtClean="0">
                          <a:effectLst/>
                          <a:latin typeface="+mn-ea"/>
                          <a:ea typeface="+mn-ea"/>
                        </a:rPr>
                        <a:t>、多目的</a:t>
                      </a:r>
                      <a:r>
                        <a:rPr lang="ja-JP" sz="1800" kern="100" dirty="0">
                          <a:effectLst/>
                          <a:latin typeface="+mn-ea"/>
                          <a:ea typeface="+mn-ea"/>
                        </a:rPr>
                        <a:t>ホール</a:t>
                      </a:r>
                      <a:r>
                        <a:rPr lang="ja-JP" sz="1800" kern="100" dirty="0" smtClean="0">
                          <a:effectLst/>
                          <a:latin typeface="+mn-ea"/>
                          <a:ea typeface="+mn-ea"/>
                        </a:rPr>
                        <a:t>、</a:t>
                      </a:r>
                      <a:endParaRPr lang="en-US" altLang="ja-JP" sz="1800" kern="100" dirty="0" smtClean="0">
                        <a:effectLst/>
                        <a:latin typeface="+mn-ea"/>
                        <a:ea typeface="+mn-ea"/>
                      </a:endParaRPr>
                    </a:p>
                    <a:p>
                      <a:pPr algn="just">
                        <a:spcAft>
                          <a:spcPts val="0"/>
                        </a:spcAft>
                      </a:pPr>
                      <a:r>
                        <a:rPr lang="ja-JP" sz="1800" kern="100" dirty="0" smtClean="0">
                          <a:effectLst/>
                          <a:latin typeface="+mn-ea"/>
                          <a:ea typeface="+mn-ea"/>
                        </a:rPr>
                        <a:t>文化</a:t>
                      </a:r>
                      <a:r>
                        <a:rPr lang="ja-JP" sz="1800" kern="100" dirty="0">
                          <a:effectLst/>
                          <a:latin typeface="+mn-ea"/>
                          <a:ea typeface="+mn-ea"/>
                        </a:rPr>
                        <a:t>会館</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1" kern="100" dirty="0">
                          <a:effectLst/>
                          <a:latin typeface="+mn-ea"/>
                          <a:ea typeface="+mn-ea"/>
                        </a:rPr>
                        <a:t>施設の使用制限等の</a:t>
                      </a:r>
                      <a:r>
                        <a:rPr lang="ja-JP" sz="1800" b="1" kern="100" dirty="0" smtClean="0">
                          <a:effectLst/>
                          <a:latin typeface="+mn-ea"/>
                          <a:ea typeface="+mn-ea"/>
                        </a:rPr>
                        <a:t>要請</a:t>
                      </a:r>
                      <a:endParaRPr lang="en-US" altLang="ja-JP" sz="1800" b="1" kern="100" dirty="0" smtClean="0">
                        <a:effectLst/>
                        <a:latin typeface="+mn-ea"/>
                        <a:ea typeface="+mn-ea"/>
                      </a:endParaRPr>
                    </a:p>
                    <a:p>
                      <a:pPr algn="just">
                        <a:spcAft>
                          <a:spcPts val="0"/>
                        </a:spcAft>
                      </a:pPr>
                      <a:r>
                        <a:rPr lang="ja-JP" sz="1800" b="1" kern="100" dirty="0" smtClean="0">
                          <a:effectLst/>
                          <a:latin typeface="+mn-ea"/>
                          <a:ea typeface="+mn-ea"/>
                        </a:rPr>
                        <a:t>（</a:t>
                      </a:r>
                      <a:r>
                        <a:rPr lang="ja-JP" sz="1800" b="1" kern="100" dirty="0">
                          <a:effectLst/>
                          <a:latin typeface="+mn-ea"/>
                          <a:ea typeface="+mn-ea"/>
                        </a:rPr>
                        <a:t>特措法第</a:t>
                      </a:r>
                      <a:r>
                        <a:rPr lang="en-US" sz="1800" b="1" kern="100" dirty="0">
                          <a:effectLst/>
                          <a:latin typeface="+mn-ea"/>
                          <a:ea typeface="+mn-ea"/>
                        </a:rPr>
                        <a:t>24</a:t>
                      </a:r>
                      <a:r>
                        <a:rPr lang="ja-JP" sz="1800" b="1" kern="100" dirty="0">
                          <a:effectLst/>
                          <a:latin typeface="+mn-ea"/>
                          <a:ea typeface="+mn-ea"/>
                        </a:rPr>
                        <a:t>条第</a:t>
                      </a:r>
                      <a:r>
                        <a:rPr lang="en-US" sz="1800" b="1" kern="100" dirty="0">
                          <a:effectLst/>
                          <a:latin typeface="+mn-ea"/>
                          <a:ea typeface="+mn-ea"/>
                        </a:rPr>
                        <a:t>9</a:t>
                      </a:r>
                      <a:r>
                        <a:rPr lang="ja-JP" sz="1800" b="1" kern="100" dirty="0">
                          <a:effectLst/>
                          <a:latin typeface="+mn-ea"/>
                          <a:ea typeface="+mn-ea"/>
                        </a:rPr>
                        <a:t>項</a:t>
                      </a:r>
                      <a:r>
                        <a:rPr lang="ja-JP" sz="1800" b="1" kern="100" dirty="0" smtClean="0">
                          <a:effectLst/>
                          <a:latin typeface="+mn-ea"/>
                          <a:ea typeface="+mn-ea"/>
                        </a:rPr>
                        <a:t>）</a:t>
                      </a:r>
                      <a:endParaRPr lang="en-US" altLang="ja-JP" sz="1800" b="1" kern="100" dirty="0" smtClean="0">
                        <a:effectLst/>
                        <a:latin typeface="+mn-ea"/>
                        <a:ea typeface="+mn-ea"/>
                      </a:endParaRPr>
                    </a:p>
                    <a:p>
                      <a:pPr algn="just">
                        <a:spcAft>
                          <a:spcPts val="0"/>
                        </a:spcAft>
                      </a:pPr>
                      <a:endParaRPr lang="ja-JP" sz="1800" b="1" kern="100" dirty="0">
                        <a:effectLst/>
                        <a:latin typeface="+mn-ea"/>
                        <a:ea typeface="+mn-ea"/>
                      </a:endParaRPr>
                    </a:p>
                    <a:p>
                      <a:pPr algn="just">
                        <a:spcAft>
                          <a:spcPts val="0"/>
                        </a:spcAft>
                      </a:pPr>
                      <a:r>
                        <a:rPr lang="ja-JP" sz="1800" b="1" kern="100" dirty="0">
                          <a:effectLst/>
                          <a:latin typeface="+mn-ea"/>
                          <a:ea typeface="+mn-ea"/>
                        </a:rPr>
                        <a:t>⇒応じない場合、</a:t>
                      </a:r>
                    </a:p>
                    <a:p>
                      <a:pPr algn="just">
                        <a:spcAft>
                          <a:spcPts val="0"/>
                        </a:spcAft>
                      </a:pPr>
                      <a:r>
                        <a:rPr lang="ja-JP" altLang="en-US" sz="1800" b="1" kern="100" dirty="0" smtClean="0">
                          <a:effectLst/>
                          <a:latin typeface="+mn-ea"/>
                          <a:ea typeface="+mn-ea"/>
                        </a:rPr>
                        <a:t>　</a:t>
                      </a:r>
                      <a:r>
                        <a:rPr lang="ja-JP" sz="1800" b="1" kern="100" dirty="0" smtClean="0">
                          <a:effectLst/>
                          <a:latin typeface="+mn-ea"/>
                          <a:ea typeface="+mn-ea"/>
                        </a:rPr>
                        <a:t>特措法</a:t>
                      </a:r>
                      <a:r>
                        <a:rPr lang="ja-JP" sz="1800" b="1" kern="100" dirty="0">
                          <a:effectLst/>
                          <a:latin typeface="+mn-ea"/>
                          <a:ea typeface="+mn-ea"/>
                        </a:rPr>
                        <a:t>第</a:t>
                      </a:r>
                      <a:r>
                        <a:rPr lang="en-US" sz="1800" b="1" kern="100" dirty="0">
                          <a:effectLst/>
                          <a:latin typeface="+mn-ea"/>
                          <a:ea typeface="+mn-ea"/>
                        </a:rPr>
                        <a:t>45</a:t>
                      </a:r>
                      <a:r>
                        <a:rPr lang="ja-JP" sz="1800" b="1" kern="100" dirty="0">
                          <a:effectLst/>
                          <a:latin typeface="+mn-ea"/>
                          <a:ea typeface="+mn-ea"/>
                        </a:rPr>
                        <a:t>条第</a:t>
                      </a:r>
                      <a:r>
                        <a:rPr lang="en-US" sz="1800" b="1" kern="100" dirty="0">
                          <a:effectLst/>
                          <a:latin typeface="+mn-ea"/>
                          <a:ea typeface="+mn-ea"/>
                        </a:rPr>
                        <a:t>2</a:t>
                      </a:r>
                      <a:r>
                        <a:rPr lang="ja-JP" sz="1800" b="1" kern="100" dirty="0">
                          <a:effectLst/>
                          <a:latin typeface="+mn-ea"/>
                          <a:ea typeface="+mn-ea"/>
                        </a:rPr>
                        <a:t>項・第</a:t>
                      </a:r>
                      <a:r>
                        <a:rPr lang="en-US" sz="1800" b="1" kern="100" dirty="0">
                          <a:effectLst/>
                          <a:latin typeface="+mn-ea"/>
                          <a:ea typeface="+mn-ea"/>
                        </a:rPr>
                        <a:t>3</a:t>
                      </a:r>
                      <a:r>
                        <a:rPr lang="ja-JP" sz="1800" b="1" kern="100" dirty="0">
                          <a:effectLst/>
                          <a:latin typeface="+mn-ea"/>
                          <a:ea typeface="+mn-ea"/>
                        </a:rPr>
                        <a:t>項に</a:t>
                      </a:r>
                      <a:r>
                        <a:rPr lang="ja-JP" sz="1800" b="1" kern="100" dirty="0" smtClean="0">
                          <a:effectLst/>
                          <a:latin typeface="+mn-ea"/>
                          <a:ea typeface="+mn-ea"/>
                        </a:rPr>
                        <a:t>よる</a:t>
                      </a:r>
                      <a:endParaRPr lang="en-US" altLang="ja-JP" sz="1800" b="1" kern="100" dirty="0" smtClean="0">
                        <a:effectLst/>
                        <a:latin typeface="+mn-ea"/>
                        <a:ea typeface="+mn-ea"/>
                      </a:endParaRPr>
                    </a:p>
                    <a:p>
                      <a:pPr algn="just">
                        <a:spcAft>
                          <a:spcPts val="0"/>
                        </a:spcAft>
                      </a:pPr>
                      <a:r>
                        <a:rPr lang="ja-JP" sz="1800" b="1" kern="100" dirty="0">
                          <a:effectLst/>
                          <a:latin typeface="+mn-ea"/>
                          <a:ea typeface="+mn-ea"/>
                        </a:rPr>
                        <a:t>　個別の要請・指示も</a:t>
                      </a:r>
                      <a:r>
                        <a:rPr lang="ja-JP" sz="1800" b="1" kern="100" dirty="0" smtClean="0">
                          <a:effectLst/>
                          <a:latin typeface="+mn-ea"/>
                          <a:ea typeface="+mn-ea"/>
                        </a:rPr>
                        <a:t>検討</a:t>
                      </a:r>
                      <a:endParaRPr lang="en-US" altLang="ja-JP" sz="1800" b="1" kern="100" dirty="0" smtClean="0">
                        <a:effectLst/>
                        <a:latin typeface="+mn-ea"/>
                        <a:ea typeface="+mn-ea"/>
                      </a:endParaRPr>
                    </a:p>
                    <a:p>
                      <a:pPr algn="just">
                        <a:spcAft>
                          <a:spcPts val="0"/>
                        </a:spcAft>
                      </a:pPr>
                      <a:r>
                        <a:rPr lang="ja-JP" sz="1800" b="1" kern="100" dirty="0" smtClean="0">
                          <a:effectLst/>
                          <a:latin typeface="+mn-ea"/>
                          <a:ea typeface="+mn-ea"/>
                        </a:rPr>
                        <a:t>（</a:t>
                      </a:r>
                      <a:r>
                        <a:rPr lang="ja-JP" sz="1800" b="1" kern="100" dirty="0">
                          <a:effectLst/>
                          <a:latin typeface="+mn-ea"/>
                          <a:ea typeface="+mn-ea"/>
                        </a:rPr>
                        <a:t>施設名を公表）</a:t>
                      </a:r>
                      <a:endParaRPr lang="ja-JP" sz="1800" b="1"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3659275152"/>
                  </a:ext>
                </a:extLst>
              </a:tr>
            </a:tbl>
          </a:graphicData>
        </a:graphic>
      </p:graphicFrame>
      <p:sp>
        <p:nvSpPr>
          <p:cNvPr id="5" name="正方形/長方形 4"/>
          <p:cNvSpPr/>
          <p:nvPr/>
        </p:nvSpPr>
        <p:spPr>
          <a:xfrm>
            <a:off x="540469" y="4229076"/>
            <a:ext cx="5957080" cy="369332"/>
          </a:xfrm>
          <a:prstGeom prst="rect">
            <a:avLst/>
          </a:prstGeom>
        </p:spPr>
        <p:txBody>
          <a:bodyPr wrap="none">
            <a:spAutoFit/>
          </a:bodyPr>
          <a:lstStyle/>
          <a:p>
            <a:r>
              <a:rPr lang="ja-JP" altLang="en-US" b="1" dirty="0" smtClean="0">
                <a:latin typeface="+mn-ea"/>
              </a:rPr>
              <a:t>➢</a:t>
            </a:r>
            <a:r>
              <a:rPr lang="ja-JP" altLang="en-US" b="1" u="sng" dirty="0" smtClean="0">
                <a:latin typeface="+mn-ea"/>
              </a:rPr>
              <a:t>５月５日</a:t>
            </a:r>
            <a:r>
              <a:rPr lang="ja-JP" altLang="en-US" b="1" u="sng" dirty="0">
                <a:latin typeface="+mn-ea"/>
              </a:rPr>
              <a:t>の対策本部会議で休業の継続を決定した施設</a:t>
            </a:r>
          </a:p>
        </p:txBody>
      </p:sp>
      <p:graphicFrame>
        <p:nvGraphicFramePr>
          <p:cNvPr id="6" name="表 5"/>
          <p:cNvGraphicFramePr>
            <a:graphicFrameLocks noGrp="1"/>
          </p:cNvGraphicFramePr>
          <p:nvPr>
            <p:extLst>
              <p:ext uri="{D42A27DB-BD31-4B8C-83A1-F6EECF244321}">
                <p14:modId xmlns:p14="http://schemas.microsoft.com/office/powerpoint/2010/main" val="4079588751"/>
              </p:ext>
            </p:extLst>
          </p:nvPr>
        </p:nvGraphicFramePr>
        <p:xfrm>
          <a:off x="849067" y="4679414"/>
          <a:ext cx="10902480" cy="1110960"/>
        </p:xfrm>
        <a:graphic>
          <a:graphicData uri="http://schemas.openxmlformats.org/drawingml/2006/table">
            <a:tbl>
              <a:tblPr firstRow="1" bandRow="1">
                <a:tableStyleId>{5C22544A-7EE6-4342-B048-85BDC9FD1C3A}</a:tableStyleId>
              </a:tblPr>
              <a:tblGrid>
                <a:gridCol w="2203622">
                  <a:extLst>
                    <a:ext uri="{9D8B030D-6E8A-4147-A177-3AD203B41FA5}">
                      <a16:colId xmlns:a16="http://schemas.microsoft.com/office/drawing/2014/main" val="240905250"/>
                    </a:ext>
                  </a:extLst>
                </a:gridCol>
                <a:gridCol w="4740813">
                  <a:extLst>
                    <a:ext uri="{9D8B030D-6E8A-4147-A177-3AD203B41FA5}">
                      <a16:colId xmlns:a16="http://schemas.microsoft.com/office/drawing/2014/main" val="3634242149"/>
                    </a:ext>
                  </a:extLst>
                </a:gridCol>
                <a:gridCol w="3958045">
                  <a:extLst>
                    <a:ext uri="{9D8B030D-6E8A-4147-A177-3AD203B41FA5}">
                      <a16:colId xmlns:a16="http://schemas.microsoft.com/office/drawing/2014/main" val="1533456427"/>
                    </a:ext>
                  </a:extLst>
                </a:gridCol>
              </a:tblGrid>
              <a:tr h="213995">
                <a:tc>
                  <a:txBody>
                    <a:bodyPr/>
                    <a:lstStyle/>
                    <a:p>
                      <a:pPr algn="ctr">
                        <a:spcAft>
                          <a:spcPts val="0"/>
                        </a:spcAft>
                      </a:pPr>
                      <a:r>
                        <a:rPr lang="ja-JP" altLang="en-US" sz="1800" b="1" kern="100" dirty="0" smtClean="0">
                          <a:effectLst/>
                          <a:latin typeface="+mn-ea"/>
                          <a:ea typeface="+mn-ea"/>
                          <a:cs typeface="+mn-cs"/>
                        </a:rPr>
                        <a:t>施設区分</a:t>
                      </a:r>
                      <a:endParaRPr lang="ja-JP" sz="1800" b="1"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altLang="en-US" sz="1800" b="1" kern="100" dirty="0" smtClean="0">
                          <a:effectLst/>
                          <a:latin typeface="+mn-ea"/>
                          <a:ea typeface="+mn-ea"/>
                        </a:rPr>
                        <a:t>施設</a:t>
                      </a:r>
                      <a:r>
                        <a:rPr lang="ja-JP" sz="1800" b="1" kern="100" dirty="0" smtClean="0">
                          <a:effectLst/>
                          <a:latin typeface="+mn-ea"/>
                          <a:ea typeface="+mn-ea"/>
                        </a:rPr>
                        <a:t>内訳</a:t>
                      </a:r>
                      <a:endParaRPr lang="ja-JP" sz="1800" b="1"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sz="1800" b="1" kern="100">
                          <a:effectLst/>
                          <a:latin typeface="+mn-ea"/>
                          <a:ea typeface="+mn-ea"/>
                        </a:rPr>
                        <a:t>要請内容</a:t>
                      </a:r>
                      <a:endParaRPr lang="ja-JP" sz="1800" b="1" kern="10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2197587357"/>
                  </a:ext>
                </a:extLst>
              </a:tr>
              <a:tr h="213995">
                <a:tc>
                  <a:txBody>
                    <a:bodyPr/>
                    <a:lstStyle/>
                    <a:p>
                      <a:pPr algn="just">
                        <a:spcAft>
                          <a:spcPts val="0"/>
                        </a:spcAft>
                      </a:pPr>
                      <a:r>
                        <a:rPr lang="ja-JP" sz="1800" b="0" u="none" kern="0" dirty="0">
                          <a:solidFill>
                            <a:schemeClr val="tx1"/>
                          </a:solidFill>
                          <a:effectLst/>
                          <a:latin typeface="+mn-ea"/>
                          <a:ea typeface="+mn-ea"/>
                        </a:rPr>
                        <a:t>文教施設</a:t>
                      </a:r>
                      <a:endParaRPr lang="ja-JP" sz="1800" b="0" u="none"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0" kern="100" dirty="0">
                          <a:effectLst/>
                          <a:latin typeface="+mn-ea"/>
                          <a:ea typeface="+mn-ea"/>
                        </a:rPr>
                        <a:t>学校（大学等を除く。）</a:t>
                      </a:r>
                    </a:p>
                    <a:p>
                      <a:pPr algn="just">
                        <a:spcAft>
                          <a:spcPts val="0"/>
                        </a:spcAft>
                      </a:pPr>
                      <a:r>
                        <a:rPr lang="en-US" sz="1800" b="0" kern="100" dirty="0">
                          <a:effectLst/>
                          <a:latin typeface="+mn-ea"/>
                          <a:ea typeface="+mn-ea"/>
                        </a:rPr>
                        <a:t> </a:t>
                      </a:r>
                      <a:endParaRPr lang="ja-JP" sz="1800" b="0" kern="100" dirty="0">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1" kern="100" dirty="0">
                          <a:effectLst/>
                          <a:latin typeface="+mn-ea"/>
                          <a:ea typeface="+mn-ea"/>
                        </a:rPr>
                        <a:t>＜同上＞</a:t>
                      </a:r>
                      <a:endParaRPr lang="ja-JP" sz="1800" b="1"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3440574441"/>
                  </a:ext>
                </a:extLst>
              </a:tr>
            </a:tbl>
          </a:graphicData>
        </a:graphic>
      </p:graphicFrame>
    </p:spTree>
    <p:extLst>
      <p:ext uri="{BB962C8B-B14F-4D97-AF65-F5344CB8AC3E}">
        <p14:creationId xmlns:p14="http://schemas.microsoft.com/office/powerpoint/2010/main" val="974487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9661" y="132178"/>
            <a:ext cx="11431885" cy="945287"/>
          </a:xfrm>
          <a:prstGeom prst="rect">
            <a:avLst/>
          </a:prstGeom>
          <a:ln w="19050">
            <a:noFill/>
          </a:ln>
        </p:spPr>
        <p:txBody>
          <a:bodyPr wrap="square">
            <a:noAutofit/>
          </a:bodyPr>
          <a:lstStyle/>
          <a:p>
            <a:pPr>
              <a:lnSpc>
                <a:spcPts val="2800"/>
              </a:lnSpc>
            </a:pPr>
            <a:r>
              <a:rPr lang="ja-JP" altLang="en-US" b="1" dirty="0" smtClean="0"/>
              <a:t>３</a:t>
            </a:r>
            <a:r>
              <a:rPr lang="ja-JP" altLang="en-US" b="1" dirty="0"/>
              <a:t>．</a:t>
            </a:r>
            <a:r>
              <a:rPr lang="ja-JP" altLang="en-US" b="1" u="sng" dirty="0"/>
              <a:t>特措法によらず、感染防止対策の協力を要請する施設（</a:t>
            </a:r>
            <a:r>
              <a:rPr lang="ja-JP" altLang="en-US" b="1" u="sng" dirty="0" smtClean="0"/>
              <a:t>５月１６日から休止</a:t>
            </a:r>
            <a:r>
              <a:rPr lang="ja-JP" altLang="en-US" b="1" u="sng" dirty="0"/>
              <a:t>要請を解除する施設）</a:t>
            </a:r>
          </a:p>
          <a:p>
            <a:pPr>
              <a:lnSpc>
                <a:spcPts val="2800"/>
              </a:lnSpc>
            </a:pPr>
            <a:r>
              <a:rPr lang="ja-JP" altLang="en-US" b="1" dirty="0" smtClean="0"/>
              <a:t>　　ガイドライン</a:t>
            </a:r>
            <a:r>
              <a:rPr lang="ja-JP" altLang="en-US" b="1" dirty="0"/>
              <a:t>等に基づく適切な感染防止対策の協力を要請する</a:t>
            </a:r>
            <a:r>
              <a:rPr lang="ja-JP" altLang="en-US" b="1" dirty="0" smtClean="0"/>
              <a:t>施設</a:t>
            </a:r>
            <a:endParaRPr lang="en-US" altLang="ja-JP" b="1" dirty="0" smtClean="0"/>
          </a:p>
          <a:p>
            <a:pPr>
              <a:lnSpc>
                <a:spcPts val="2800"/>
              </a:lnSpc>
            </a:pPr>
            <a:endParaRPr lang="en-US" altLang="ja-JP" b="1" dirty="0"/>
          </a:p>
          <a:p>
            <a:pPr>
              <a:lnSpc>
                <a:spcPts val="2800"/>
              </a:lnSpc>
            </a:pPr>
            <a:endParaRPr lang="en-US" altLang="ja-JP" b="1" dirty="0" smtClean="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8</a:t>
            </a:fld>
            <a:endParaRPr kumimoji="1" lang="ja-JP" altLang="en-US" sz="1400" dirty="0"/>
          </a:p>
        </p:txBody>
      </p:sp>
      <p:graphicFrame>
        <p:nvGraphicFramePr>
          <p:cNvPr id="7" name="表 6"/>
          <p:cNvGraphicFramePr>
            <a:graphicFrameLocks noGrp="1"/>
          </p:cNvGraphicFramePr>
          <p:nvPr>
            <p:extLst>
              <p:ext uri="{D42A27DB-BD31-4B8C-83A1-F6EECF244321}">
                <p14:modId xmlns:p14="http://schemas.microsoft.com/office/powerpoint/2010/main" val="3414275882"/>
              </p:ext>
            </p:extLst>
          </p:nvPr>
        </p:nvGraphicFramePr>
        <p:xfrm>
          <a:off x="488475" y="947682"/>
          <a:ext cx="11431884" cy="5338948"/>
        </p:xfrm>
        <a:graphic>
          <a:graphicData uri="http://schemas.openxmlformats.org/drawingml/2006/table">
            <a:tbl>
              <a:tblPr firstRow="1" bandRow="1">
                <a:tableStyleId>{5C22544A-7EE6-4342-B048-85BDC9FD1C3A}</a:tableStyleId>
              </a:tblPr>
              <a:tblGrid>
                <a:gridCol w="3717765">
                  <a:extLst>
                    <a:ext uri="{9D8B030D-6E8A-4147-A177-3AD203B41FA5}">
                      <a16:colId xmlns:a16="http://schemas.microsoft.com/office/drawing/2014/main" val="1026215953"/>
                    </a:ext>
                  </a:extLst>
                </a:gridCol>
                <a:gridCol w="4140640">
                  <a:extLst>
                    <a:ext uri="{9D8B030D-6E8A-4147-A177-3AD203B41FA5}">
                      <a16:colId xmlns:a16="http://schemas.microsoft.com/office/drawing/2014/main" val="1612625830"/>
                    </a:ext>
                  </a:extLst>
                </a:gridCol>
                <a:gridCol w="3573479">
                  <a:extLst>
                    <a:ext uri="{9D8B030D-6E8A-4147-A177-3AD203B41FA5}">
                      <a16:colId xmlns:a16="http://schemas.microsoft.com/office/drawing/2014/main" val="2321014209"/>
                    </a:ext>
                  </a:extLst>
                </a:gridCol>
              </a:tblGrid>
              <a:tr h="265731">
                <a:tc>
                  <a:txBody>
                    <a:bodyPr/>
                    <a:lstStyle/>
                    <a:p>
                      <a:pPr algn="ctr">
                        <a:spcAft>
                          <a:spcPts val="0"/>
                        </a:spcAft>
                      </a:pPr>
                      <a:r>
                        <a:rPr lang="ja-JP" sz="1800" kern="100" dirty="0" smtClean="0">
                          <a:effectLst/>
                          <a:latin typeface="+mn-ea"/>
                          <a:ea typeface="+mn-ea"/>
                        </a:rPr>
                        <a:t>施設</a:t>
                      </a:r>
                      <a:r>
                        <a:rPr lang="ja-JP" altLang="en-US" sz="1800" kern="100" dirty="0" smtClean="0">
                          <a:effectLst/>
                          <a:latin typeface="+mn-ea"/>
                          <a:ea typeface="+mn-ea"/>
                        </a:rPr>
                        <a:t>区分</a:t>
                      </a:r>
                      <a:endParaRPr lang="ja-JP" sz="1800" kern="100" dirty="0">
                        <a:effectLst/>
                        <a:latin typeface="+mn-ea"/>
                        <a:ea typeface="+mn-ea"/>
                        <a:cs typeface="Times New Roman" panose="02020603050405020304" pitchFamily="18" charset="0"/>
                      </a:endParaRPr>
                    </a:p>
                  </a:txBody>
                  <a:tcPr marL="61851" marR="61851" marT="0" marB="0"/>
                </a:tc>
                <a:tc>
                  <a:txBody>
                    <a:bodyPr/>
                    <a:lstStyle/>
                    <a:p>
                      <a:pPr algn="ctr">
                        <a:spcAft>
                          <a:spcPts val="0"/>
                        </a:spcAft>
                      </a:pPr>
                      <a:r>
                        <a:rPr lang="ja-JP" altLang="en-US" sz="1800" kern="100" dirty="0" smtClean="0">
                          <a:effectLst/>
                          <a:latin typeface="+mn-ea"/>
                          <a:ea typeface="+mn-ea"/>
                        </a:rPr>
                        <a:t>施設</a:t>
                      </a:r>
                      <a:r>
                        <a:rPr lang="ja-JP" sz="1800" kern="100" dirty="0" smtClean="0">
                          <a:effectLst/>
                          <a:latin typeface="+mn-ea"/>
                          <a:ea typeface="+mn-ea"/>
                        </a:rPr>
                        <a:t>内訳</a:t>
                      </a:r>
                      <a:endParaRPr lang="ja-JP" sz="1800" kern="100" dirty="0">
                        <a:effectLst/>
                        <a:latin typeface="+mn-ea"/>
                        <a:ea typeface="+mn-ea"/>
                        <a:cs typeface="Times New Roman" panose="02020603050405020304" pitchFamily="18" charset="0"/>
                      </a:endParaRPr>
                    </a:p>
                  </a:txBody>
                  <a:tcPr marL="61851" marR="61851" marT="0" marB="0"/>
                </a:tc>
                <a:tc>
                  <a:txBody>
                    <a:bodyPr/>
                    <a:lstStyle/>
                    <a:p>
                      <a:pPr algn="ctr">
                        <a:spcAft>
                          <a:spcPts val="0"/>
                        </a:spcAft>
                      </a:pPr>
                      <a:r>
                        <a:rPr lang="ja-JP" sz="1800" kern="100">
                          <a:effectLst/>
                          <a:latin typeface="+mn-ea"/>
                          <a:ea typeface="+mn-ea"/>
                        </a:rPr>
                        <a:t>要請内容</a:t>
                      </a:r>
                      <a:endParaRPr lang="ja-JP" sz="1800" kern="100">
                        <a:effectLst/>
                        <a:latin typeface="+mn-ea"/>
                        <a:ea typeface="+mn-ea"/>
                        <a:cs typeface="Times New Roman" panose="02020603050405020304" pitchFamily="18" charset="0"/>
                      </a:endParaRPr>
                    </a:p>
                  </a:txBody>
                  <a:tcPr marL="61851" marR="61851" marT="0" marB="0"/>
                </a:tc>
                <a:extLst>
                  <a:ext uri="{0D108BD9-81ED-4DB2-BD59-A6C34878D82A}">
                    <a16:rowId xmlns:a16="http://schemas.microsoft.com/office/drawing/2014/main" val="1240504550"/>
                  </a:ext>
                </a:extLst>
              </a:tr>
              <a:tr h="291655">
                <a:tc>
                  <a:txBody>
                    <a:bodyPr/>
                    <a:lstStyle/>
                    <a:p>
                      <a:pPr algn="just">
                        <a:spcAft>
                          <a:spcPts val="0"/>
                        </a:spcAft>
                      </a:pPr>
                      <a:r>
                        <a:rPr lang="ja-JP" sz="1800" u="none" kern="100" dirty="0">
                          <a:solidFill>
                            <a:schemeClr val="tx1"/>
                          </a:solidFill>
                          <a:effectLst/>
                          <a:latin typeface="+mn-ea"/>
                          <a:ea typeface="+mn-ea"/>
                        </a:rPr>
                        <a:t>劇場等</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劇場、観覧場、映画館、演芸場　等</a:t>
                      </a:r>
                      <a:endParaRPr lang="ja-JP" sz="1800" kern="100">
                        <a:effectLst/>
                        <a:latin typeface="+mn-ea"/>
                        <a:ea typeface="+mn-ea"/>
                        <a:cs typeface="Times New Roman" panose="02020603050405020304" pitchFamily="18" charset="0"/>
                      </a:endParaRPr>
                    </a:p>
                  </a:txBody>
                  <a:tcPr marL="61851" marR="61851" marT="0" marB="0"/>
                </a:tc>
                <a:tc rowSpan="8">
                  <a:txBody>
                    <a:bodyPr/>
                    <a:lstStyle/>
                    <a:p>
                      <a:pPr algn="just">
                        <a:spcAft>
                          <a:spcPts val="0"/>
                        </a:spcAft>
                      </a:pPr>
                      <a:r>
                        <a:rPr lang="ja-JP" altLang="en-US" sz="1600" b="1" u="none" kern="100" dirty="0" smtClean="0">
                          <a:effectLst/>
                          <a:latin typeface="+mn-ea"/>
                          <a:ea typeface="+mn-ea"/>
                        </a:rPr>
                        <a:t>・</a:t>
                      </a:r>
                      <a:r>
                        <a:rPr lang="ja-JP" altLang="ja-JP" sz="1600" b="1" u="none" kern="100" dirty="0" smtClean="0">
                          <a:effectLst/>
                          <a:latin typeface="+mn-ea"/>
                          <a:ea typeface="+mn-ea"/>
                        </a:rPr>
                        <a:t>府が定める標準的対策を遵守することを条件に、休止要請を解除。</a:t>
                      </a:r>
                      <a:endParaRPr lang="en-US" altLang="ja-JP" sz="1600" b="1" u="none" kern="100" dirty="0" smtClean="0">
                        <a:effectLst/>
                        <a:latin typeface="+mn-ea"/>
                        <a:ea typeface="+mn-ea"/>
                      </a:endParaRPr>
                    </a:p>
                    <a:p>
                      <a:pPr algn="just">
                        <a:spcAft>
                          <a:spcPts val="0"/>
                        </a:spcAft>
                      </a:pPr>
                      <a:r>
                        <a:rPr lang="ja-JP" altLang="en-US" sz="1600" b="0" u="none" kern="100" dirty="0" smtClean="0">
                          <a:effectLst/>
                          <a:latin typeface="+mn-ea"/>
                          <a:ea typeface="+mn-ea"/>
                        </a:rPr>
                        <a:t>但し</a:t>
                      </a:r>
                      <a:r>
                        <a:rPr lang="ja-JP" altLang="ja-JP" sz="1600" b="0" u="none" kern="100" dirty="0" smtClean="0">
                          <a:effectLst/>
                          <a:latin typeface="+mn-ea"/>
                          <a:ea typeface="+mn-ea"/>
                        </a:rPr>
                        <a:t>、</a:t>
                      </a:r>
                      <a:r>
                        <a:rPr lang="ja-JP" altLang="en-US" sz="1600" b="0" u="none" kern="100" dirty="0" smtClean="0">
                          <a:effectLst/>
                          <a:latin typeface="+mn-ea"/>
                          <a:ea typeface="+mn-ea"/>
                        </a:rPr>
                        <a:t>国のホームページに業種別</a:t>
                      </a:r>
                      <a:r>
                        <a:rPr lang="ja-JP" altLang="ja-JP" sz="1600" b="0" u="none" kern="100" dirty="0" smtClean="0">
                          <a:effectLst/>
                          <a:latin typeface="+mn-ea"/>
                          <a:ea typeface="+mn-ea"/>
                        </a:rPr>
                        <a:t>ガイドライン</a:t>
                      </a:r>
                      <a:r>
                        <a:rPr lang="ja-JP" altLang="en-US" sz="1600" b="0" u="none" kern="100" dirty="0" smtClean="0">
                          <a:effectLst/>
                          <a:latin typeface="+mn-ea"/>
                          <a:ea typeface="+mn-ea"/>
                        </a:rPr>
                        <a:t>が掲載された場合には、当該</a:t>
                      </a:r>
                      <a:r>
                        <a:rPr lang="ja-JP" altLang="ja-JP" sz="1600" b="0" u="none" kern="100" dirty="0" smtClean="0">
                          <a:effectLst/>
                          <a:latin typeface="+mn-ea"/>
                          <a:ea typeface="+mn-ea"/>
                        </a:rPr>
                        <a:t>ガイドライン</a:t>
                      </a:r>
                      <a:r>
                        <a:rPr lang="ja-JP" altLang="ja-JP" sz="1600" b="0" u="none" kern="100" dirty="0" smtClean="0">
                          <a:solidFill>
                            <a:schemeClr val="tx1"/>
                          </a:solidFill>
                          <a:effectLst/>
                          <a:latin typeface="+mn-ea"/>
                          <a:ea typeface="+mn-ea"/>
                        </a:rPr>
                        <a:t>によるものとする</a:t>
                      </a:r>
                      <a:r>
                        <a:rPr lang="ja-JP" altLang="ja-JP" sz="1600" b="1" u="none" kern="100" dirty="0" smtClean="0">
                          <a:solidFill>
                            <a:schemeClr val="tx1"/>
                          </a:solidFill>
                          <a:effectLst/>
                          <a:latin typeface="+mn-ea"/>
                          <a:ea typeface="+mn-ea"/>
                        </a:rPr>
                        <a:t>。</a:t>
                      </a:r>
                    </a:p>
                    <a:p>
                      <a:pPr algn="just">
                        <a:spcAft>
                          <a:spcPts val="0"/>
                        </a:spcAft>
                      </a:pPr>
                      <a:r>
                        <a:rPr lang="ja-JP" altLang="en-US" sz="1600" b="1" u="none" kern="100" dirty="0" smtClean="0">
                          <a:effectLst/>
                          <a:latin typeface="+mn-ea"/>
                          <a:ea typeface="+mn-ea"/>
                        </a:rPr>
                        <a:t>・</a:t>
                      </a:r>
                      <a:r>
                        <a:rPr lang="ja-JP" altLang="ja-JP" sz="1600" b="1" u="none" kern="100" dirty="0" smtClean="0">
                          <a:effectLst/>
                          <a:latin typeface="+mn-ea"/>
                          <a:ea typeface="+mn-ea"/>
                        </a:rPr>
                        <a:t>不特定多数の者が利用する施設には「大阪コロナ追跡システム」の導入を要請。</a:t>
                      </a:r>
                      <a:endParaRPr lang="en-US" altLang="ja-JP" sz="1600" b="1" u="none" kern="100" dirty="0" smtClean="0">
                        <a:effectLst/>
                        <a:latin typeface="+mn-ea"/>
                        <a:ea typeface="+mn-ea"/>
                      </a:endParaRPr>
                    </a:p>
                    <a:p>
                      <a:pPr algn="just">
                        <a:spcAft>
                          <a:spcPts val="0"/>
                        </a:spcAft>
                      </a:pPr>
                      <a:endParaRPr lang="ja-JP" altLang="ja-JP" sz="1600" b="1" u="none" kern="100" dirty="0" smtClean="0">
                        <a:effectLst/>
                        <a:latin typeface="+mn-ea"/>
                        <a:ea typeface="+mn-ea"/>
                      </a:endParaRPr>
                    </a:p>
                    <a:p>
                      <a:pPr algn="just">
                        <a:spcAft>
                          <a:spcPts val="0"/>
                        </a:spcAft>
                      </a:pPr>
                      <a:r>
                        <a:rPr lang="ja-JP" altLang="ja-JP" sz="1600" b="1" u="none" kern="100" dirty="0" smtClean="0">
                          <a:effectLst/>
                          <a:latin typeface="+mn-ea"/>
                          <a:ea typeface="+mn-ea"/>
                        </a:rPr>
                        <a:t>⇒ガイドライン</a:t>
                      </a:r>
                      <a:r>
                        <a:rPr lang="ja-JP" altLang="en-US" sz="1600" b="1" u="none" kern="100" dirty="0" smtClean="0">
                          <a:effectLst/>
                          <a:latin typeface="+mn-ea"/>
                          <a:ea typeface="+mn-ea"/>
                        </a:rPr>
                        <a:t>等</a:t>
                      </a:r>
                      <a:r>
                        <a:rPr lang="ja-JP" altLang="ja-JP" sz="1600" b="1" u="none" kern="100" dirty="0" smtClean="0">
                          <a:effectLst/>
                          <a:latin typeface="+mn-ea"/>
                          <a:ea typeface="+mn-ea"/>
                        </a:rPr>
                        <a:t>を遵守しない施設や、今後クラスターが発生した施設に対しては、特措法</a:t>
                      </a:r>
                      <a:r>
                        <a:rPr lang="ja-JP" altLang="en-US" sz="1600" b="1" u="none" kern="100" dirty="0" smtClean="0">
                          <a:effectLst/>
                          <a:latin typeface="+mn-ea"/>
                          <a:ea typeface="+mn-ea"/>
                        </a:rPr>
                        <a:t>第</a:t>
                      </a:r>
                      <a:r>
                        <a:rPr lang="en-US" altLang="ja-JP" sz="1600" b="1" u="none" kern="100" dirty="0" smtClean="0">
                          <a:effectLst/>
                          <a:latin typeface="+mn-ea"/>
                          <a:ea typeface="+mn-ea"/>
                        </a:rPr>
                        <a:t>24</a:t>
                      </a:r>
                      <a:r>
                        <a:rPr lang="ja-JP" altLang="ja-JP" sz="1600" b="1" u="none" kern="100" dirty="0" smtClean="0">
                          <a:effectLst/>
                          <a:latin typeface="+mn-ea"/>
                          <a:ea typeface="+mn-ea"/>
                        </a:rPr>
                        <a:t>条</a:t>
                      </a:r>
                      <a:r>
                        <a:rPr lang="ja-JP" altLang="en-US" sz="1600" b="1" u="none" kern="100" dirty="0" smtClean="0">
                          <a:effectLst/>
                          <a:latin typeface="+mn-ea"/>
                          <a:ea typeface="+mn-ea"/>
                        </a:rPr>
                        <a:t>第</a:t>
                      </a:r>
                      <a:r>
                        <a:rPr lang="en-US" altLang="ja-JP" sz="1600" b="1" u="none" kern="100" dirty="0" smtClean="0">
                          <a:effectLst/>
                          <a:latin typeface="+mn-ea"/>
                          <a:ea typeface="+mn-ea"/>
                        </a:rPr>
                        <a:t>9</a:t>
                      </a:r>
                      <a:r>
                        <a:rPr lang="ja-JP" altLang="ja-JP" sz="1600" b="1" u="none" kern="100" dirty="0" smtClean="0">
                          <a:effectLst/>
                          <a:latin typeface="+mn-ea"/>
                          <a:ea typeface="+mn-ea"/>
                        </a:rPr>
                        <a:t>項に基づき、施設の使用制限等を要請することも検討。</a:t>
                      </a:r>
                      <a:endParaRPr lang="en-US" altLang="ja-JP" sz="1600" b="1" u="none" kern="100" dirty="0" smtClean="0">
                        <a:effectLst/>
                        <a:latin typeface="+mn-ea"/>
                        <a:ea typeface="+mn-ea"/>
                      </a:endParaRPr>
                    </a:p>
                  </a:txBody>
                  <a:tcPr marL="61851" marR="61851" marT="0" marB="0"/>
                </a:tc>
                <a:extLst>
                  <a:ext uri="{0D108BD9-81ED-4DB2-BD59-A6C34878D82A}">
                    <a16:rowId xmlns:a16="http://schemas.microsoft.com/office/drawing/2014/main" val="2337997607"/>
                  </a:ext>
                </a:extLst>
              </a:tr>
              <a:tr h="291655">
                <a:tc>
                  <a:txBody>
                    <a:bodyPr/>
                    <a:lstStyle/>
                    <a:p>
                      <a:pPr algn="just">
                        <a:spcAft>
                          <a:spcPts val="0"/>
                        </a:spcAft>
                      </a:pPr>
                      <a:r>
                        <a:rPr lang="ja-JP" sz="1800" u="none" kern="0" dirty="0">
                          <a:solidFill>
                            <a:schemeClr val="tx1"/>
                          </a:solidFill>
                          <a:effectLst/>
                          <a:latin typeface="+mn-ea"/>
                          <a:ea typeface="+mn-ea"/>
                        </a:rPr>
                        <a:t>集会・展示施設</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貸会議室</a:t>
                      </a:r>
                      <a:endParaRPr lang="ja-JP" sz="1800" kern="10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3103362831"/>
                  </a:ext>
                </a:extLst>
              </a:tr>
              <a:tr h="531463">
                <a:tc>
                  <a:txBody>
                    <a:bodyPr/>
                    <a:lstStyle/>
                    <a:p>
                      <a:pPr algn="just">
                        <a:spcAft>
                          <a:spcPts val="0"/>
                        </a:spcAft>
                      </a:pPr>
                      <a:r>
                        <a:rPr lang="ja-JP" sz="1800" u="none" kern="100" dirty="0">
                          <a:solidFill>
                            <a:schemeClr val="tx1"/>
                          </a:solidFill>
                          <a:effectLst/>
                          <a:latin typeface="+mn-ea"/>
                          <a:ea typeface="+mn-ea"/>
                        </a:rPr>
                        <a:t>大学・学習塾等</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大学、専修学校、各種学校などの教育施設、自動車教習所、学習塾　等</a:t>
                      </a:r>
                      <a:endParaRPr lang="ja-JP" sz="1800" kern="10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1921033877"/>
                  </a:ext>
                </a:extLst>
              </a:tr>
              <a:tr h="291655">
                <a:tc>
                  <a:txBody>
                    <a:bodyPr/>
                    <a:lstStyle/>
                    <a:p>
                      <a:pPr algn="just">
                        <a:spcAft>
                          <a:spcPts val="0"/>
                        </a:spcAft>
                      </a:pPr>
                      <a:r>
                        <a:rPr lang="ja-JP" sz="1800" u="none" kern="100" dirty="0">
                          <a:solidFill>
                            <a:schemeClr val="tx1"/>
                          </a:solidFill>
                          <a:effectLst/>
                          <a:latin typeface="+mn-ea"/>
                          <a:ea typeface="+mn-ea"/>
                        </a:rPr>
                        <a:t>博物館等</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博物館、美術館、図書館　等</a:t>
                      </a:r>
                      <a:endParaRPr lang="ja-JP" sz="1800" kern="10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4164575725"/>
                  </a:ext>
                </a:extLst>
              </a:tr>
              <a:tr h="531463">
                <a:tc>
                  <a:txBody>
                    <a:bodyPr/>
                    <a:lstStyle/>
                    <a:p>
                      <a:pPr algn="just">
                        <a:spcAft>
                          <a:spcPts val="0"/>
                        </a:spcAft>
                      </a:pPr>
                      <a:r>
                        <a:rPr lang="ja-JP" sz="1800" u="none" kern="100" dirty="0">
                          <a:solidFill>
                            <a:schemeClr val="tx1"/>
                          </a:solidFill>
                          <a:effectLst/>
                          <a:latin typeface="+mn-ea"/>
                          <a:ea typeface="+mn-ea"/>
                        </a:rPr>
                        <a:t>ホテル又は旅館</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ホテル又は旅館（集会の用に供する部分に限る。）</a:t>
                      </a:r>
                      <a:endParaRPr lang="ja-JP" sz="1800" kern="10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3886828980"/>
                  </a:ext>
                </a:extLst>
              </a:tr>
              <a:tr h="797194">
                <a:tc>
                  <a:txBody>
                    <a:bodyPr/>
                    <a:lstStyle/>
                    <a:p>
                      <a:pPr algn="just">
                        <a:spcAft>
                          <a:spcPts val="0"/>
                        </a:spcAft>
                      </a:pPr>
                      <a:r>
                        <a:rPr lang="ja-JP" sz="1800" u="none" kern="100" dirty="0">
                          <a:solidFill>
                            <a:schemeClr val="tx1"/>
                          </a:solidFill>
                          <a:effectLst/>
                          <a:latin typeface="+mn-ea"/>
                          <a:ea typeface="+mn-ea"/>
                        </a:rPr>
                        <a:t>商業施設</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dirty="0">
                          <a:effectLst/>
                          <a:latin typeface="+mn-ea"/>
                          <a:ea typeface="+mn-ea"/>
                        </a:rPr>
                        <a:t>生活必需物資の小売関係等以外の店舗、</a:t>
                      </a:r>
                    </a:p>
                    <a:p>
                      <a:pPr algn="just">
                        <a:spcAft>
                          <a:spcPts val="0"/>
                        </a:spcAft>
                      </a:pPr>
                      <a:r>
                        <a:rPr lang="ja-JP" sz="1800" kern="100" dirty="0">
                          <a:effectLst/>
                          <a:latin typeface="+mn-ea"/>
                          <a:ea typeface="+mn-ea"/>
                        </a:rPr>
                        <a:t>生活必需サービス以外のサービス業を営む店舗</a:t>
                      </a:r>
                      <a:endParaRPr lang="ja-JP" sz="1800" kern="100" dirty="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16471252"/>
                  </a:ext>
                </a:extLst>
              </a:tr>
              <a:tr h="943997">
                <a:tc>
                  <a:txBody>
                    <a:bodyPr/>
                    <a:lstStyle/>
                    <a:p>
                      <a:pPr algn="just">
                        <a:spcAft>
                          <a:spcPts val="0"/>
                        </a:spcAft>
                      </a:pPr>
                      <a:r>
                        <a:rPr lang="ja-JP" sz="1800" u="none" kern="100" dirty="0">
                          <a:solidFill>
                            <a:schemeClr val="tx1"/>
                          </a:solidFill>
                          <a:effectLst/>
                          <a:latin typeface="+mn-ea"/>
                          <a:ea typeface="+mn-ea"/>
                        </a:rPr>
                        <a:t>遊興施設</a:t>
                      </a:r>
                    </a:p>
                    <a:p>
                      <a:pPr algn="just">
                        <a:spcAft>
                          <a:spcPts val="0"/>
                        </a:spcAft>
                      </a:pPr>
                      <a:r>
                        <a:rPr lang="ja-JP" altLang="en-US" sz="1600" u="none" kern="100" dirty="0" smtClean="0">
                          <a:solidFill>
                            <a:schemeClr val="tx1"/>
                          </a:solidFill>
                          <a:effectLst/>
                          <a:latin typeface="+mn-ea"/>
                          <a:ea typeface="+mn-ea"/>
                        </a:rPr>
                        <a:t>（</a:t>
                      </a:r>
                      <a:r>
                        <a:rPr lang="ja-JP" altLang="ja-JP" sz="1600" u="none" kern="100" dirty="0" smtClean="0">
                          <a:solidFill>
                            <a:schemeClr val="tx1"/>
                          </a:solidFill>
                          <a:effectLst/>
                          <a:latin typeface="+mn-ea"/>
                          <a:ea typeface="+mn-ea"/>
                        </a:rPr>
                        <a:t>クラスター発生施設等を除く</a:t>
                      </a:r>
                      <a:endParaRPr lang="en-US" altLang="ja-JP" sz="1600" u="none" kern="100" dirty="0" smtClean="0">
                        <a:solidFill>
                          <a:schemeClr val="tx1"/>
                        </a:solidFill>
                        <a:effectLst/>
                        <a:latin typeface="+mn-ea"/>
                        <a:ea typeface="+mn-ea"/>
                      </a:endParaRPr>
                    </a:p>
                    <a:p>
                      <a:pPr algn="just">
                        <a:spcAft>
                          <a:spcPts val="0"/>
                        </a:spcAft>
                      </a:pPr>
                      <a:r>
                        <a:rPr lang="ja-JP" altLang="en-US" sz="1600" u="none" kern="100" dirty="0" smtClean="0">
                          <a:solidFill>
                            <a:schemeClr val="tx1"/>
                          </a:solidFill>
                          <a:effectLst/>
                          <a:latin typeface="+mn-ea"/>
                          <a:ea typeface="+mn-ea"/>
                        </a:rPr>
                        <a:t>　</a:t>
                      </a:r>
                      <a:r>
                        <a:rPr lang="ja-JP" sz="1600" u="none" kern="100" dirty="0" smtClean="0">
                          <a:solidFill>
                            <a:schemeClr val="tx1"/>
                          </a:solidFill>
                          <a:effectLst/>
                          <a:latin typeface="+mn-ea"/>
                          <a:ea typeface="+mn-ea"/>
                        </a:rPr>
                        <a:t>床面積</a:t>
                      </a:r>
                      <a:r>
                        <a:rPr lang="ja-JP" altLang="en-US" sz="1600" u="none" kern="100" dirty="0" smtClean="0">
                          <a:solidFill>
                            <a:schemeClr val="tx1"/>
                          </a:solidFill>
                          <a:effectLst/>
                          <a:latin typeface="+mn-ea"/>
                          <a:ea typeface="+mn-ea"/>
                        </a:rPr>
                        <a:t>の</a:t>
                      </a:r>
                      <a:r>
                        <a:rPr lang="ja-JP" sz="1600" u="none" kern="100" dirty="0" smtClean="0">
                          <a:solidFill>
                            <a:schemeClr val="tx1"/>
                          </a:solidFill>
                          <a:effectLst/>
                          <a:latin typeface="+mn-ea"/>
                          <a:ea typeface="+mn-ea"/>
                        </a:rPr>
                        <a:t>合計</a:t>
                      </a:r>
                      <a:r>
                        <a:rPr lang="ja-JP" altLang="en-US" sz="1600" u="none" kern="100" dirty="0" smtClean="0">
                          <a:solidFill>
                            <a:schemeClr val="tx1"/>
                          </a:solidFill>
                          <a:effectLst/>
                          <a:latin typeface="+mn-ea"/>
                          <a:ea typeface="+mn-ea"/>
                        </a:rPr>
                        <a:t>が</a:t>
                      </a:r>
                      <a:r>
                        <a:rPr lang="en-US" sz="1600" u="none" kern="100" dirty="0" smtClean="0">
                          <a:solidFill>
                            <a:schemeClr val="tx1"/>
                          </a:solidFill>
                          <a:effectLst/>
                          <a:latin typeface="+mn-ea"/>
                          <a:ea typeface="+mn-ea"/>
                        </a:rPr>
                        <a:t>1,000</a:t>
                      </a:r>
                      <a:r>
                        <a:rPr lang="ja-JP" sz="1600" u="none" kern="100" dirty="0">
                          <a:solidFill>
                            <a:schemeClr val="tx1"/>
                          </a:solidFill>
                          <a:effectLst/>
                          <a:latin typeface="+mn-ea"/>
                          <a:ea typeface="+mn-ea"/>
                        </a:rPr>
                        <a:t>㎡</a:t>
                      </a:r>
                      <a:r>
                        <a:rPr lang="ja-JP" sz="1600" u="none" kern="100" dirty="0" smtClean="0">
                          <a:solidFill>
                            <a:schemeClr val="tx1"/>
                          </a:solidFill>
                          <a:effectLst/>
                          <a:latin typeface="+mn-ea"/>
                          <a:ea typeface="+mn-ea"/>
                        </a:rPr>
                        <a:t>以下</a:t>
                      </a:r>
                      <a:r>
                        <a:rPr lang="ja-JP" altLang="en-US" sz="1600" u="none" kern="100" dirty="0" smtClean="0">
                          <a:solidFill>
                            <a:schemeClr val="tx1"/>
                          </a:solidFill>
                          <a:effectLst/>
                          <a:latin typeface="+mn-ea"/>
                          <a:ea typeface="+mn-ea"/>
                        </a:rPr>
                        <a:t>の施設）</a:t>
                      </a:r>
                      <a:endParaRPr lang="en-US" altLang="ja-JP" sz="1600" u="none" kern="100" dirty="0" smtClean="0">
                        <a:solidFill>
                          <a:schemeClr val="tx1"/>
                        </a:solidFill>
                        <a:effectLst/>
                        <a:latin typeface="+mn-ea"/>
                        <a:ea typeface="+mn-ea"/>
                      </a:endParaRPr>
                    </a:p>
                  </a:txBody>
                  <a:tcPr marL="61851" marR="61851" marT="0" marB="0"/>
                </a:tc>
                <a:tc>
                  <a:txBody>
                    <a:bodyPr/>
                    <a:lstStyle/>
                    <a:p>
                      <a:pPr algn="just">
                        <a:spcAft>
                          <a:spcPts val="0"/>
                        </a:spcAft>
                      </a:pPr>
                      <a:r>
                        <a:rPr lang="ja-JP" sz="1800" kern="100" dirty="0">
                          <a:effectLst/>
                          <a:latin typeface="+mn-ea"/>
                          <a:ea typeface="+mn-ea"/>
                        </a:rPr>
                        <a:t>個室ビデオ店、ネットカフェ、漫画喫茶、</a:t>
                      </a:r>
                      <a:r>
                        <a:rPr lang="ja-JP" sz="1800" kern="100" dirty="0" smtClean="0">
                          <a:effectLst/>
                          <a:latin typeface="+mn-ea"/>
                          <a:ea typeface="+mn-ea"/>
                        </a:rPr>
                        <a:t>射的場</a:t>
                      </a:r>
                      <a:r>
                        <a:rPr lang="ja-JP" sz="1800" kern="100" dirty="0">
                          <a:effectLst/>
                          <a:latin typeface="+mn-ea"/>
                          <a:ea typeface="+mn-ea"/>
                        </a:rPr>
                        <a:t>　等</a:t>
                      </a:r>
                      <a:endParaRPr lang="ja-JP" sz="1800" kern="100" dirty="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524993605"/>
                  </a:ext>
                </a:extLst>
              </a:tr>
              <a:tr h="1325426">
                <a:tc>
                  <a:txBody>
                    <a:bodyPr/>
                    <a:lstStyle/>
                    <a:p>
                      <a:pPr algn="just">
                        <a:spcAft>
                          <a:spcPts val="0"/>
                        </a:spcAft>
                      </a:pPr>
                      <a:r>
                        <a:rPr lang="ja-JP" sz="1800" u="none" kern="100" dirty="0">
                          <a:solidFill>
                            <a:schemeClr val="tx1"/>
                          </a:solidFill>
                          <a:effectLst/>
                          <a:latin typeface="+mn-ea"/>
                          <a:ea typeface="+mn-ea"/>
                        </a:rPr>
                        <a:t>運動施設、遊技施設</a:t>
                      </a:r>
                    </a:p>
                    <a:p>
                      <a:pPr algn="just">
                        <a:spcAft>
                          <a:spcPts val="0"/>
                        </a:spcAft>
                      </a:pPr>
                      <a:r>
                        <a:rPr lang="ja-JP" altLang="ja-JP" sz="1600" u="none" kern="100" dirty="0" smtClean="0">
                          <a:solidFill>
                            <a:schemeClr val="tx1"/>
                          </a:solidFill>
                          <a:effectLst/>
                          <a:latin typeface="+mn-ea"/>
                          <a:ea typeface="+mn-ea"/>
                        </a:rPr>
                        <a:t>（クラスター発生施設等を除く</a:t>
                      </a:r>
                      <a:endParaRPr lang="en-US" altLang="ja-JP" sz="1600" u="none" kern="100" dirty="0" smtClean="0">
                        <a:solidFill>
                          <a:schemeClr val="tx1"/>
                        </a:solidFill>
                        <a:effectLst/>
                        <a:latin typeface="+mn-ea"/>
                        <a:ea typeface="+mn-ea"/>
                      </a:endParaRPr>
                    </a:p>
                    <a:p>
                      <a:pPr algn="just">
                        <a:spcAft>
                          <a:spcPts val="0"/>
                        </a:spcAft>
                      </a:pPr>
                      <a:r>
                        <a:rPr lang="ja-JP" altLang="en-US" sz="1600" u="none" kern="100" dirty="0" smtClean="0">
                          <a:solidFill>
                            <a:schemeClr val="tx1"/>
                          </a:solidFill>
                          <a:effectLst/>
                          <a:latin typeface="+mn-ea"/>
                          <a:ea typeface="+mn-ea"/>
                        </a:rPr>
                        <a:t>　</a:t>
                      </a:r>
                      <a:r>
                        <a:rPr lang="ja-JP" sz="1600" u="none" kern="100" dirty="0" smtClean="0">
                          <a:solidFill>
                            <a:schemeClr val="tx1"/>
                          </a:solidFill>
                          <a:effectLst/>
                          <a:latin typeface="+mn-ea"/>
                          <a:ea typeface="+mn-ea"/>
                        </a:rPr>
                        <a:t>床面積</a:t>
                      </a:r>
                      <a:r>
                        <a:rPr lang="ja-JP" sz="1600" u="none" kern="100" dirty="0">
                          <a:solidFill>
                            <a:schemeClr val="tx1"/>
                          </a:solidFill>
                          <a:effectLst/>
                          <a:latin typeface="+mn-ea"/>
                          <a:ea typeface="+mn-ea"/>
                        </a:rPr>
                        <a:t>の合計が</a:t>
                      </a:r>
                      <a:r>
                        <a:rPr lang="en-US" sz="1600" u="none" kern="100" dirty="0">
                          <a:solidFill>
                            <a:schemeClr val="tx1"/>
                          </a:solidFill>
                          <a:effectLst/>
                          <a:latin typeface="+mn-ea"/>
                          <a:ea typeface="+mn-ea"/>
                        </a:rPr>
                        <a:t>1,000</a:t>
                      </a:r>
                      <a:r>
                        <a:rPr lang="ja-JP" sz="1600" u="none" kern="100" dirty="0">
                          <a:solidFill>
                            <a:schemeClr val="tx1"/>
                          </a:solidFill>
                          <a:effectLst/>
                          <a:latin typeface="+mn-ea"/>
                          <a:ea typeface="+mn-ea"/>
                        </a:rPr>
                        <a:t>㎡</a:t>
                      </a:r>
                      <a:r>
                        <a:rPr lang="ja-JP" sz="1600" u="none" kern="100" dirty="0" smtClean="0">
                          <a:solidFill>
                            <a:schemeClr val="tx1"/>
                          </a:solidFill>
                          <a:effectLst/>
                          <a:latin typeface="+mn-ea"/>
                          <a:ea typeface="+mn-ea"/>
                        </a:rPr>
                        <a:t>以下</a:t>
                      </a:r>
                      <a:r>
                        <a:rPr lang="ja-JP" altLang="en-US" sz="1600" u="none" kern="100" dirty="0" smtClean="0">
                          <a:solidFill>
                            <a:schemeClr val="tx1"/>
                          </a:solidFill>
                          <a:effectLst/>
                          <a:latin typeface="+mn-ea"/>
                          <a:ea typeface="+mn-ea"/>
                        </a:rPr>
                        <a:t>の施設）</a:t>
                      </a:r>
                      <a:endParaRPr lang="en-US" altLang="ja-JP" sz="1600" u="none" kern="100" dirty="0" smtClean="0">
                        <a:solidFill>
                          <a:schemeClr val="tx1"/>
                        </a:solidFill>
                        <a:effectLst/>
                        <a:latin typeface="+mn-ea"/>
                        <a:ea typeface="+mn-ea"/>
                      </a:endParaRPr>
                    </a:p>
                  </a:txBody>
                  <a:tcPr marL="61851" marR="61851" marT="0" marB="0"/>
                </a:tc>
                <a:tc>
                  <a:txBody>
                    <a:bodyPr/>
                    <a:lstStyle/>
                    <a:p>
                      <a:pPr algn="just">
                        <a:spcAft>
                          <a:spcPts val="0"/>
                        </a:spcAft>
                      </a:pPr>
                      <a:r>
                        <a:rPr lang="ja-JP" sz="1800" kern="100" dirty="0">
                          <a:effectLst/>
                          <a:latin typeface="+mn-ea"/>
                          <a:ea typeface="+mn-ea"/>
                        </a:rPr>
                        <a:t>マージャン店、パチンコ店、ゲームセンター</a:t>
                      </a:r>
                      <a:r>
                        <a:rPr lang="ja-JP" sz="1800" kern="100" dirty="0" smtClean="0">
                          <a:effectLst/>
                          <a:latin typeface="+mn-ea"/>
                          <a:ea typeface="+mn-ea"/>
                        </a:rPr>
                        <a:t>、屋外</a:t>
                      </a:r>
                      <a:r>
                        <a:rPr lang="ja-JP" sz="1800" kern="100" dirty="0">
                          <a:effectLst/>
                          <a:latin typeface="+mn-ea"/>
                          <a:ea typeface="+mn-ea"/>
                        </a:rPr>
                        <a:t>水泳場 等</a:t>
                      </a:r>
                      <a:endParaRPr lang="ja-JP" sz="1800" kern="100" dirty="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238292969"/>
                  </a:ext>
                </a:extLst>
              </a:tr>
            </a:tbl>
          </a:graphicData>
        </a:graphic>
      </p:graphicFrame>
    </p:spTree>
    <p:extLst>
      <p:ext uri="{BB962C8B-B14F-4D97-AF65-F5344CB8AC3E}">
        <p14:creationId xmlns:p14="http://schemas.microsoft.com/office/powerpoint/2010/main" val="3180768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a:lum bright="-20000" contrast="40000"/>
          </a:blip>
          <a:stretch>
            <a:fillRect/>
          </a:stretch>
        </p:blipFill>
        <p:spPr>
          <a:xfrm>
            <a:off x="1713853" y="523310"/>
            <a:ext cx="8288335" cy="6015602"/>
          </a:xfrm>
          <a:prstGeom prst="rect">
            <a:avLst/>
          </a:prstGeom>
        </p:spPr>
      </p:pic>
      <p:sp>
        <p:nvSpPr>
          <p:cNvPr id="4" name="スライド番号プレースホルダー 3"/>
          <p:cNvSpPr>
            <a:spLocks noGrp="1"/>
          </p:cNvSpPr>
          <p:nvPr>
            <p:ph type="sldNum" sz="quarter" idx="12"/>
          </p:nvPr>
        </p:nvSpPr>
        <p:spPr/>
        <p:txBody>
          <a:bodyPr/>
          <a:lstStyle/>
          <a:p>
            <a:fld id="{38329C25-BD09-4AEE-90D6-E5269A43C3B5}" type="slidenum">
              <a:rPr kumimoji="1" lang="ja-JP" altLang="en-US" smtClean="0"/>
              <a:t>9</a:t>
            </a:fld>
            <a:endParaRPr kumimoji="1" lang="ja-JP" altLang="en-US"/>
          </a:p>
        </p:txBody>
      </p:sp>
      <p:sp>
        <p:nvSpPr>
          <p:cNvPr id="8" name="テキスト ボックス 7"/>
          <p:cNvSpPr txBox="1"/>
          <p:nvPr/>
        </p:nvSpPr>
        <p:spPr>
          <a:xfrm>
            <a:off x="31290" y="128648"/>
            <a:ext cx="11322510" cy="369332"/>
          </a:xfrm>
          <a:prstGeom prst="rect">
            <a:avLst/>
          </a:prstGeom>
          <a:noFill/>
          <a:ln w="19050">
            <a:noFill/>
          </a:ln>
        </p:spPr>
        <p:txBody>
          <a:bodyPr wrap="square" rtlCol="0">
            <a:spAutoFit/>
          </a:bodyPr>
          <a:lstStyle/>
          <a:p>
            <a:r>
              <a:rPr lang="ja-JP" altLang="en-US" b="1" dirty="0" smtClean="0"/>
              <a:t>「</a:t>
            </a:r>
            <a:r>
              <a:rPr lang="ja-JP" altLang="en-US" b="1" dirty="0"/>
              <a:t>新しい生活様式」の</a:t>
            </a:r>
            <a:r>
              <a:rPr lang="ja-JP" altLang="en-US" b="1" dirty="0" smtClean="0"/>
              <a:t>実践例　</a:t>
            </a:r>
            <a:r>
              <a:rPr lang="ja-JP" altLang="en-US" sz="1400" b="1" dirty="0" smtClean="0"/>
              <a:t>（</a:t>
            </a:r>
            <a:r>
              <a:rPr lang="en-US" altLang="ja-JP" sz="1400" b="1" dirty="0" smtClean="0"/>
              <a:t>5/4</a:t>
            </a:r>
            <a:r>
              <a:rPr lang="ja-JP" altLang="en-US" sz="1400" b="1" dirty="0" smtClean="0"/>
              <a:t>国の専門家会議「新型コロナウイルス感染症対策の状況分析・提言」より抜粋）　　　　</a:t>
            </a:r>
            <a:endParaRPr kumimoji="1" lang="ja-JP" altLang="en-US" sz="1400" b="1" dirty="0"/>
          </a:p>
        </p:txBody>
      </p:sp>
      <p:sp>
        <p:nvSpPr>
          <p:cNvPr id="9" name="テキスト ボックス 8"/>
          <p:cNvSpPr txBox="1"/>
          <p:nvPr/>
        </p:nvSpPr>
        <p:spPr>
          <a:xfrm>
            <a:off x="11018521" y="120191"/>
            <a:ext cx="1314156" cy="369332"/>
          </a:xfrm>
          <a:prstGeom prst="rect">
            <a:avLst/>
          </a:prstGeom>
          <a:noFill/>
          <a:ln w="19050">
            <a:noFill/>
          </a:ln>
        </p:spPr>
        <p:txBody>
          <a:bodyPr wrap="square" rtlCol="0">
            <a:spAutoFit/>
          </a:bodyPr>
          <a:lstStyle/>
          <a:p>
            <a:pPr algn="ctr"/>
            <a:r>
              <a:rPr lang="en-US" altLang="ja-JP" b="1" dirty="0" smtClean="0"/>
              <a:t>【</a:t>
            </a:r>
            <a:r>
              <a:rPr lang="ja-JP" altLang="en-US" b="1" dirty="0" smtClean="0"/>
              <a:t>別紙</a:t>
            </a:r>
            <a:r>
              <a:rPr lang="en-US" altLang="ja-JP" b="1" dirty="0" smtClean="0"/>
              <a:t>】</a:t>
            </a:r>
            <a:r>
              <a:rPr lang="ja-JP" altLang="en-US" b="1" dirty="0" smtClean="0"/>
              <a:t>　　　</a:t>
            </a:r>
            <a:endParaRPr kumimoji="1" lang="ja-JP" altLang="en-US" b="1" dirty="0"/>
          </a:p>
        </p:txBody>
      </p:sp>
    </p:spTree>
    <p:extLst>
      <p:ext uri="{BB962C8B-B14F-4D97-AF65-F5344CB8AC3E}">
        <p14:creationId xmlns:p14="http://schemas.microsoft.com/office/powerpoint/2010/main" val="223657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2240</TotalTime>
  <Words>908</Words>
  <PresentationFormat>ワイド画面</PresentationFormat>
  <Paragraphs>212</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游ゴシック</vt:lpstr>
      <vt:lpstr>游ゴシック Light</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2020-05-14T10:16:02Z</cp:lastPrinted>
  <dcterms:created xsi:type="dcterms:W3CDTF">2020-04-06T02:06:27Z</dcterms:created>
  <dcterms:modified xsi:type="dcterms:W3CDTF">2020-05-15T08:42:59Z</dcterms:modified>
</cp:coreProperties>
</file>