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2" r:id="rId4"/>
    <p:sldId id="269" r:id="rId5"/>
    <p:sldId id="270" r:id="rId6"/>
    <p:sldId id="271" r:id="rId7"/>
    <p:sldId id="272" r:id="rId8"/>
    <p:sldId id="273" r:id="rId9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1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C33EE-B15F-4C18-A747-B8455AFA96F3}" type="datetimeFigureOut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49C75-D5B9-4C2B-8214-651AF7460F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93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78FB9-FA80-47DB-80C5-29E87AC47F19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5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CB127-5247-4366-ABCE-3B1D7342902E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3550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E0712-07A3-41AD-A578-7A0C9FC8F99A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09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11B07-2FEF-4AD2-88F4-9AF84C9E24E2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466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5376-94BD-4446-87F7-243C82CDE5E5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01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D0FDA-EED9-4537-B3F1-1EE40A8836CC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36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7541-B417-4BD0-9662-88B52F4979F7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663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9BB3-A98C-48A0-B574-AD6288A9B2D3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1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CE1D-5552-4605-B498-35780BDD5277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251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69B6-5487-4704-BFC1-3DFBD735F466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585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DBC94-52E1-45B9-8DD4-B3ACFB775535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93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AFEF0-307A-43FB-B5AF-AC6DB657226C}" type="datetime1">
              <a:rPr kumimoji="1" lang="ja-JP" altLang="en-US" smtClean="0"/>
              <a:t>2020/5/7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30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6717" y="316310"/>
            <a:ext cx="10491912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Outline of the Emergency Measures of Osaka Prefecture after May 7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246" y="547143"/>
            <a:ext cx="11762705" cy="624786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①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Area   :    All parts of Osaka Prefecture</a:t>
            </a:r>
          </a:p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②　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Period:    </a:t>
            </a:r>
            <a:r>
              <a:rPr lang="en-US" altLang="ja-JP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From May 7 to 31, 2020</a:t>
            </a:r>
          </a:p>
          <a:p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ja-JP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③</a:t>
            </a:r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（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Continue current measures 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The following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measures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are taken to prevent the spread of the novel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coronavirus based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on the article 45 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and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24 of the Act on Special Measures against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Pandemic Influenza.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Request for staying at home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Article 45, Clause1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Residents are requested to stay at home other than the essential cases to maintain their lives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such as going to medical institutions, shopping for food, medical products and daily necessities, essential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commuting, outdoor exercises and walking.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cancelation of events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Article 24, Clause 9 )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Organizers are requested to refrain from holding events, regardless of their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scale and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use restrictions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Article 24, Clause 9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Managers 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of facilities used by many people are requested to restrict their use, etc.</a:t>
            </a:r>
          </a:p>
          <a:p>
            <a:r>
              <a:rPr lang="ja-JP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Schools(except universities, etc.) should set up a few days for students to go to school during</a:t>
            </a:r>
          </a:p>
          <a:p>
            <a:r>
              <a:rPr lang="en-US" altLang="ja-JP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ja-JP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restriction period.</a:t>
            </a:r>
          </a:p>
          <a:p>
            <a:r>
              <a:rPr lang="en-US" altLang="ja-JP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Purposes: To observe students’ physical and mental health status</a:t>
            </a:r>
          </a:p>
          <a:p>
            <a:r>
              <a:rPr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To grasp students’ lifestyles and learning situations</a:t>
            </a:r>
          </a:p>
          <a:p>
            <a:r>
              <a:rPr lang="en-US" altLang="ja-JP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To get prepared for smooth education activities after re-opening of schools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1</a:t>
            </a:fld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1622" y="1626562"/>
            <a:ext cx="11243255" cy="615553"/>
          </a:xfrm>
          <a:prstGeom prst="rect">
            <a:avLst/>
          </a:prstGeom>
          <a:noFill/>
          <a:ln w="28575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>
                <a:solidFill>
                  <a:srgbClr val="FF0000"/>
                </a:solidFill>
              </a:rPr>
              <a:t>Gradual lifting of the emergency measures will be determined based on *“Osaka model</a:t>
            </a:r>
            <a:r>
              <a:rPr lang="en-US" altLang="ja-JP" b="1" dirty="0" smtClean="0">
                <a:solidFill>
                  <a:srgbClr val="FF0000"/>
                </a:solidFill>
              </a:rPr>
              <a:t>” </a:t>
            </a:r>
            <a:r>
              <a:rPr lang="en-US" altLang="ja-JP" b="1" dirty="0">
                <a:solidFill>
                  <a:srgbClr val="FF0000"/>
                </a:solidFill>
              </a:rPr>
              <a:t>on May 15. 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r>
              <a:rPr lang="en-US" altLang="ja-JP" sz="1600" b="1" dirty="0" smtClean="0">
                <a:solidFill>
                  <a:srgbClr val="FF0000"/>
                </a:solidFill>
              </a:rPr>
              <a:t> *Osaka 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model: Determining self-restriction request and its lifting, etc. based on Osaka’s own 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criteria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.</a:t>
            </a:r>
            <a:endParaRPr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2486086" y="2461073"/>
            <a:ext cx="3066587" cy="27158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74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6" y="283335"/>
            <a:ext cx="747351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　　</a:t>
            </a: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for staying at home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Article 45, Clause1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9245" y="848470"/>
            <a:ext cx="11500834" cy="1754326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Residents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are requested to stay at home other than the essential cases to maintain their lives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such as going to medical institutions, shopping for food, medical products and daily necessities, essential commuting, outdoor exercise and walking.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b="1" u="sng" dirty="0" smtClean="0"/>
              <a:t>Especially</a:t>
            </a:r>
            <a:r>
              <a:rPr lang="en-US" altLang="ja-JP" b="1" u="sng" dirty="0"/>
              <a:t>, they are strongly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requested to refrain from going out to night downtown, where “Three Cs” (</a:t>
            </a:r>
            <a:r>
              <a:rPr lang="en-US" altLang="ja-JP" b="1" i="1" u="sng" dirty="0">
                <a:latin typeface="Arial" panose="020B0604020202020204" pitchFamily="34" charset="0"/>
                <a:cs typeface="Arial" panose="020B0604020202020204" pitchFamily="34" charset="0"/>
              </a:rPr>
              <a:t>Closed spaces, Crowded places and Close-contact settings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) overlap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9245" y="2887449"/>
            <a:ext cx="11691155" cy="36625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【Examples of necessary activities for daily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lives】</a:t>
            </a:r>
          </a:p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※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With infection-preventive measures, limiting the number of people gathering to the minimum is necessary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Procurement of supplies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・・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shopping for food, medical products and daily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necessities</a:t>
            </a:r>
          </a:p>
          <a:p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Maintaining health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・・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going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to hospitals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outdoor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exercises/walking</a:t>
            </a:r>
          </a:p>
          <a:p>
            <a:endParaRPr lang="en-US" altLang="ja-JP" b="1" dirty="0"/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・・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commuting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*Strong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 for home teleworking and staggered working hours</a:t>
            </a:r>
          </a:p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Also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strong request for taking countermeasures against infection and avoiding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“Three  Cs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・・</a:t>
            </a:r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・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going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to banks, public offices, etc.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517163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2</a:t>
            </a:fld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35035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7" y="283335"/>
            <a:ext cx="7930714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for cancelation of events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Article 24, Clause 9 )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246" y="1637311"/>
            <a:ext cx="11500833" cy="42473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Scale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every scale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indoor and outdoor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Classification/Contents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All events except those necessary for daily lives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festivals/local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events, cultural events such as concerts, theater and recital, exhibitions, ceremonies,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  lectures and workshops, sporting events, etc.</a:t>
            </a:r>
          </a:p>
          <a:p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※Events which are necessary for daily lives such as information sessions/lotteries for residential tenants 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of public housing, small workshops for particular business sectors can be held 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    by taking the preventive measures for infections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3</a:t>
            </a:fld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245" y="983786"/>
            <a:ext cx="11500834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Organizers </a:t>
            </a:r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are requested to refrain from holding events, regardless of their scale and location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46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9420" y="1224409"/>
            <a:ext cx="11630811" cy="506805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　１　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NOT requested to close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【Facilities essential for social lives, Social welfare facilities, etc.】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⇒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Requested to take appropriate infection prevention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(Article24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, Clause 9)</a:t>
            </a:r>
          </a:p>
          <a:p>
            <a:pPr>
              <a:lnSpc>
                <a:spcPts val="1200"/>
              </a:lnSpc>
            </a:pP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　２　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close</a:t>
            </a:r>
            <a:r>
              <a:rPr lang="ja-JP" alt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lang="en-US" altLang="ja-JP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（１）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   Facilities requested to close under the Act 【Entertainment facilities,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theaters, meeting/exhibition</a:t>
            </a:r>
          </a:p>
          <a:p>
            <a:pPr>
              <a:lnSpc>
                <a:spcPts val="22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facilities, sports/amusement facilities, education facilities】</a:t>
            </a: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    ⇒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(Article24,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Clause)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    ⇒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If they don’t obey : An individual request/instruction will be considered based on the Article 45, Clause 2 and 3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of the Act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Facilities’ names will be publicized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200"/>
              </a:lnSpc>
            </a:pP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（１）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２　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Facilities requested use restrictions under the Act (The following facilities 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with floor areas over 1000㎡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ja-JP" alt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　　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Universities/colleges, tutoring schools, etc.,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museums, etc., hotels and inns, commercial facilities】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 ⇒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(Article24, Clause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ja-JP" alt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ja-JP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⇒If they don’t obey : An individual request/instruction will be considered based on the Article 45, Clause 2 and 3</a:t>
            </a:r>
          </a:p>
          <a:p>
            <a:pPr>
              <a:lnSpc>
                <a:spcPts val="2200"/>
              </a:lnSpc>
            </a:pP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of the Act (Facilities’ names will be publicized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</a:p>
          <a:p>
            <a:pPr>
              <a:lnSpc>
                <a:spcPts val="1200"/>
              </a:lnSpc>
            </a:pPr>
            <a:endParaRPr lang="en-US" altLang="ja-JP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Facilities to be asked cooperation NOT based on the Act(The following facilities with 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floor areas of 1000㎡ or </a:t>
            </a:r>
          </a:p>
          <a:p>
            <a:pPr>
              <a:lnSpc>
                <a:spcPts val="2200"/>
              </a:lnSpc>
            </a:pP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【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Universities/colleges, tutoring schools, etc.,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cs typeface="Arial" panose="020B0604020202020204" pitchFamily="34" charset="0"/>
              </a:rPr>
              <a:t>museums, etc., hotels and inns, commercial facilities 】</a:t>
            </a:r>
            <a:r>
              <a:rPr lang="ja-JP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　　　 ⇒</a:t>
            </a:r>
            <a:r>
              <a:rPr lang="en-US" altLang="ja-JP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 for facility use restrictions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(NOT based on the Act</a:t>
            </a:r>
            <a:r>
              <a:rPr lang="ja-JP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） </a:t>
            </a:r>
            <a:endParaRPr lang="en-US" altLang="ja-JP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246" y="140715"/>
            <a:ext cx="824294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Request for </a:t>
            </a:r>
            <a:r>
              <a:rPr lang="en-US" altLang="ja-JP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use restrictions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Article 24, Clause 9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lang="en-US" altLang="ja-JP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4</a:t>
            </a:fld>
            <a:endParaRPr kumimoji="1" lang="ja-JP" altLang="en-US" sz="14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9246" y="728728"/>
            <a:ext cx="11500833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2000" b="1" u="sng" dirty="0"/>
              <a:t>Managers of facilities used by many people are requested to restrict their </a:t>
            </a:r>
            <a:r>
              <a:rPr lang="en-US" altLang="ja-JP" sz="2000" b="1" u="sng" dirty="0" smtClean="0"/>
              <a:t>use</a:t>
            </a:r>
            <a:r>
              <a:rPr lang="en-US" altLang="ja-JP" sz="2000" b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6238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9244" y="85383"/>
            <a:ext cx="539938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　</a:t>
            </a:r>
            <a:r>
              <a:rPr lang="ja-JP" altLang="en-US" sz="2400" b="1" dirty="0"/>
              <a:t> </a:t>
            </a:r>
            <a:r>
              <a:rPr lang="ja-JP" altLang="en-US" sz="2400" b="1" dirty="0" smtClean="0"/>
              <a:t> </a:t>
            </a:r>
            <a:r>
              <a:rPr lang="en-US" altLang="ja-JP" sz="2400" b="1" dirty="0" smtClean="0"/>
              <a:t>Details of the measures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9245" y="906745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（１）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essential for social lives</a:t>
            </a:r>
            <a:endParaRPr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276832"/>
              </p:ext>
            </p:extLst>
          </p:nvPr>
        </p:nvGraphicFramePr>
        <p:xfrm>
          <a:off x="674306" y="1195701"/>
          <a:ext cx="11211772" cy="38715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1772">
                  <a:extLst>
                    <a:ext uri="{9D8B030D-6E8A-4147-A177-3AD203B41FA5}">
                      <a16:colId xmlns:a16="http://schemas.microsoft.com/office/drawing/2014/main" val="942760574"/>
                    </a:ext>
                  </a:extLst>
                </a:gridCol>
              </a:tblGrid>
              <a:tr h="32696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2154771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institutions:</a:t>
                      </a: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hospitals,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clinics, pharmacies,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382844"/>
                  </a:ext>
                </a:extLst>
              </a:tr>
              <a:tr h="505311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Daily necessities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stores: 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wholesale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markets, grocery stores, department stores, home centers, daily necessities corners at supermarkets, </a:t>
                      </a:r>
                    </a:p>
                    <a:p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convenience stores, etc.</a:t>
                      </a:r>
                      <a:r>
                        <a:rPr kumimoji="1" lang="ja-JP" altLang="en-US" sz="1400" dirty="0" smtClean="0"/>
                        <a:t>　　</a:t>
                      </a:r>
                      <a:r>
                        <a:rPr kumimoji="1" lang="en-US" altLang="ja-JP" sz="1400" dirty="0" smtClean="0"/>
                        <a:t>※Supermarkets, etc. are requested separately for cooperation in taking infection</a:t>
                      </a:r>
                    </a:p>
                    <a:p>
                      <a:r>
                        <a:rPr kumimoji="1" lang="en-US" altLang="ja-JP" sz="1400" dirty="0" smtClean="0"/>
                        <a:t>                                                                                        spread prevention measures.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740317"/>
                  </a:ext>
                </a:extLst>
              </a:tr>
              <a:tr h="713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Meal service facilities: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r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estaurants(including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pubs),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cafés, etc.</a:t>
                      </a:r>
                      <a:r>
                        <a:rPr kumimoji="1" lang="ja-JP" altLang="en-US" sz="14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including delivery/take out  services)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　　　　　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※Requested business hours : 5:00am to 8:00pm;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Alcoholic beverages service: Until 7:00pm</a:t>
                      </a:r>
                      <a:endParaRPr kumimoji="1" lang="en-US" altLang="ja-JP" sz="1400" b="0" u="none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　　　　　（</a:t>
                      </a:r>
                      <a:r>
                        <a:rPr kumimoji="1" lang="en-US" altLang="ja-JP" sz="1400" b="0" u="non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Delivery/take</a:t>
                      </a:r>
                      <a:r>
                        <a:rPr kumimoji="1" lang="en-US" altLang="ja-JP" sz="1400" b="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out services NOT included)</a:t>
                      </a:r>
                      <a:endParaRPr kumimoji="1" lang="ja-JP" altLang="en-US" sz="14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469798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Housing, lodging facilities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hotels and inns, apartment houses, boarding houses,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016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Transportation: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taxies, rent-a-cars,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railways, ships, aircraft, logistics services(delivery service),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etc.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289635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Factories: 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factories,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working places,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053046"/>
                  </a:ext>
                </a:extLst>
              </a:tr>
              <a:tr h="3101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institutions,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public offices: banks, stock markets,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brokerage firms, insurance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companies, public offices,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52755"/>
                  </a:ext>
                </a:extLst>
              </a:tr>
              <a:tr h="297242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　　　　　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 organizations, funeral halls, public bathhouses, pawn shops, veterinary clinics, barbers/hair salons, </a:t>
                      </a:r>
                    </a:p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laundries,  waste treatment-related companies,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51625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41649" y="5296588"/>
            <a:ext cx="3786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Social welfare facilities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668031"/>
              </p:ext>
            </p:extLst>
          </p:nvPr>
        </p:nvGraphicFramePr>
        <p:xfrm>
          <a:off x="674306" y="5592613"/>
          <a:ext cx="11211772" cy="891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151">
                  <a:extLst>
                    <a:ext uri="{9D8B030D-6E8A-4147-A177-3AD203B41FA5}">
                      <a16:colId xmlns:a16="http://schemas.microsoft.com/office/drawing/2014/main" val="3881408904"/>
                    </a:ext>
                  </a:extLst>
                </a:gridCol>
                <a:gridCol w="9389621">
                  <a:extLst>
                    <a:ext uri="{9D8B030D-6E8A-4147-A177-3AD203B41FA5}">
                      <a16:colId xmlns:a16="http://schemas.microsoft.com/office/drawing/2014/main" val="2462786939"/>
                    </a:ext>
                  </a:extLst>
                </a:gridCol>
              </a:tblGrid>
              <a:tr h="37328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030565"/>
                  </a:ext>
                </a:extLst>
              </a:tr>
              <a:tr h="330799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welfare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nurseries, after-school nurseries, long-term care facilities,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other facilities related to these welfare services, facilities providing health and medical services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220658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448800" y="6512163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5</a:t>
            </a:fld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9245" y="550944"/>
            <a:ext cx="11022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NOT requested to </a:t>
            </a:r>
            <a:r>
              <a:rPr kumimoji="1"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close      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※Requested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to take appropriate infection prevention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(Article24</a:t>
            </a:r>
            <a:r>
              <a:rPr lang="en-US" altLang="ja-JP" sz="1200" b="1" dirty="0">
                <a:latin typeface="Arial" panose="020B0604020202020204" pitchFamily="34" charset="0"/>
                <a:cs typeface="Arial" panose="020B0604020202020204" pitchFamily="34" charset="0"/>
              </a:rPr>
              <a:t>, Clause </a:t>
            </a:r>
            <a:r>
              <a:rPr lang="en-US" altLang="ja-JP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9)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74306" y="5038780"/>
            <a:ext cx="11211771" cy="27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※(“Facilities essential for social lives” are determined based on the “Basic response policies for the novel coronavirus control” revised on April 7, 2020)</a:t>
            </a:r>
            <a:endParaRPr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4306" y="6489861"/>
            <a:ext cx="11801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⇒</a:t>
            </a:r>
            <a:r>
              <a:rPr lang="en-US" altLang="ja-JP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Day-care or </a:t>
            </a:r>
            <a:r>
              <a:rPr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short-period users are requested to refrain from visiting facilities as much as possible, if their family can care  them.(</a:t>
            </a:r>
            <a:r>
              <a:rPr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Article24, (Clause 9 of the Act</a:t>
            </a:r>
            <a:r>
              <a:rPr lang="ja-JP" altLang="en-US" sz="1200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88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981427"/>
              </p:ext>
            </p:extLst>
          </p:nvPr>
        </p:nvGraphicFramePr>
        <p:xfrm>
          <a:off x="360609" y="1145987"/>
          <a:ext cx="11629624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1662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108169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 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Entertainment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cabarets, night clubs, dance halls, bars, nude studios, obscene theaters, strip show theaters,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private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movie theaters, Internet cafés, comic cafés, karaoke boxes, archery shooting saloons, horse parlor, bike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race ticket offices, music clubs,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facility use restrictions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(Article24, Clause 9 of the Act</a:t>
                      </a:r>
                      <a:r>
                        <a:rPr kumimoji="1" lang="ja-JP" altLang="en-US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⇒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they don’t obey: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request/instruction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be considered based on the </a:t>
                      </a:r>
                      <a:r>
                        <a:rPr kumimoji="1" lang="en-US" altLang="ja-JP" sz="14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45, Clause 2 and 3 of the Act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Facilities’ names will be publicized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348977"/>
                  </a:ext>
                </a:extLst>
              </a:tr>
              <a:tr h="287836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theaters,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halls, movie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theaters, variety 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353047"/>
                  </a:ext>
                </a:extLst>
              </a:tr>
              <a:tr h="323898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Meeting/exhibition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halls, auditoriums, exhibition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halls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7162399"/>
                  </a:ext>
                </a:extLst>
              </a:tr>
              <a:tr h="561281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Sports/amusement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 such as g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ymnasiums, swimming pools, bowling alleys and amusement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 such as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mah-jongg game parlors,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pachinko parlors, game centers,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124011"/>
                  </a:ext>
                </a:extLst>
              </a:tr>
              <a:tr h="411154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⑤ 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kumimoji="1" lang="en-US" altLang="ja-JP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</a:t>
                      </a: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except universities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colleges</a:t>
                      </a: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※set up a few days for students to go to school during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    </a:t>
                      </a:r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 the restriction period</a:t>
                      </a:r>
                      <a:r>
                        <a:rPr kumimoji="1" lang="en-US" altLang="ja-JP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for smooth   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</a:rPr>
                        <a:t>       education activities after re-opening of schools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0149601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1400" smtClean="0"/>
              <a:t>6</a:t>
            </a:fld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0609" y="207357"/>
            <a:ext cx="9646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２　</a:t>
            </a:r>
            <a:r>
              <a:rPr kumimoji="1"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close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8842" y="676672"/>
            <a:ext cx="11831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（１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１　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requested to close under the Act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5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509000" y="621665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mtClean="0"/>
              <a:t>7</a:t>
            </a:fld>
            <a:endParaRPr kumimoji="1" lang="ja-JP" altLang="en-US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20662"/>
              </p:ext>
            </p:extLst>
          </p:nvPr>
        </p:nvGraphicFramePr>
        <p:xfrm>
          <a:off x="410692" y="501756"/>
          <a:ext cx="11629624" cy="2416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32980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752500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Universities/colleges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tutoring 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schools,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facilities such as universities/colleges,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training schools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 schools, etc.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schools, tutoring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schools, etc.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facility use restrictions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(Article24, Clause 9 of the Act</a:t>
                      </a:r>
                      <a:r>
                        <a:rPr kumimoji="1" lang="ja-JP" altLang="en-US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⇒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they don’t obey: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 individual request/instruction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will be considered based on the </a:t>
                      </a: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Article 45, Clause 2 and 3 of the Act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Facilities’ names will be publicized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28396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etc.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libraries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305166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and inns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hotels, inns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spaces ONLY)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663407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 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other than daily necessities retailers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 offering services NOT essential in daily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lives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endParaRPr kumimoji="1" lang="en-US" altLang="ja-JP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958631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7258" y="119724"/>
            <a:ext cx="11831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kumimoji="1"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１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ja-JP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２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Facilities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requested use restrictions under the </a:t>
            </a:r>
            <a:r>
              <a:rPr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lang="en-US" altLang="ja-JP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(The following facilities with floor areas over 1000㎡ ) </a:t>
            </a:r>
            <a:endParaRPr kumimoji="1" lang="ja-JP" alt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866654"/>
              </p:ext>
            </p:extLst>
          </p:nvPr>
        </p:nvGraphicFramePr>
        <p:xfrm>
          <a:off x="359892" y="3292615"/>
          <a:ext cx="11629624" cy="3530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650">
                  <a:extLst>
                    <a:ext uri="{9D8B030D-6E8A-4147-A177-3AD203B41FA5}">
                      <a16:colId xmlns:a16="http://schemas.microsoft.com/office/drawing/2014/main" val="4145441939"/>
                    </a:ext>
                  </a:extLst>
                </a:gridCol>
                <a:gridCol w="5628068">
                  <a:extLst>
                    <a:ext uri="{9D8B030D-6E8A-4147-A177-3AD203B41FA5}">
                      <a16:colId xmlns:a16="http://schemas.microsoft.com/office/drawing/2014/main" val="1129165588"/>
                    </a:ext>
                  </a:extLst>
                </a:gridCol>
                <a:gridCol w="3837906">
                  <a:extLst>
                    <a:ext uri="{9D8B030D-6E8A-4147-A177-3AD203B41FA5}">
                      <a16:colId xmlns:a16="http://schemas.microsoft.com/office/drawing/2014/main" val="2135128828"/>
                    </a:ext>
                  </a:extLst>
                </a:gridCol>
              </a:tblGrid>
              <a:tr h="28479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Classification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details</a:t>
                      </a:r>
                      <a:endParaRPr kumimoji="1" lang="ja-JP" alt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5963503"/>
                  </a:ext>
                </a:extLst>
              </a:tr>
              <a:tr h="1257045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①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Universities/colleges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tutoring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school, etc.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 facilities such as universities/colleges,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 training schools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miscellaneous schools, etc.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schools, tutoring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schools, etc.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※Facilities with total floor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areas of 100㎡ or under can operate after 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taking appropriate infection prevention measures.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cooperation in facility 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restrictions, etc.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(NOT based on the Act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 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for cooperation in appropriate responses, </a:t>
                      </a: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referring to the 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request to stop operations of facilities </a:t>
                      </a:r>
                      <a:r>
                        <a:rPr kumimoji="1" lang="en-US" altLang="ja-JP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total floor areas of over 1000㎡</a:t>
                      </a:r>
                      <a:r>
                        <a:rPr kumimoji="1" lang="en-US" altLang="ja-JP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1" lang="en-US" altLang="ja-JP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823462"/>
                  </a:ext>
                </a:extLst>
              </a:tr>
              <a:tr h="314852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②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etc</a:t>
                      </a:r>
                      <a:r>
                        <a:rPr kumimoji="1" lang="en-US" altLang="ja-JP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museums,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libraries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88253"/>
                  </a:ext>
                </a:extLst>
              </a:tr>
              <a:tr h="319747"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③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 and inns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hotels, inns</a:t>
                      </a:r>
                      <a:r>
                        <a:rPr kumimoji="1" lang="ja-JP" altLang="en-U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meeting spaces ONLY)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82812"/>
                  </a:ext>
                </a:extLst>
              </a:tr>
              <a:tr h="1112718">
                <a:tc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④</a:t>
                      </a:r>
                      <a:r>
                        <a:rPr kumimoji="1" lang="en-US" altLang="ja-JP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 facilities</a:t>
                      </a: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endParaRPr kumimoji="1" lang="ja-JP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other than daily necessities retailers</a:t>
                      </a:r>
                      <a:endParaRPr kumimoji="1" lang="en-US" altLang="ja-JP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stores offering services NOT essential in daily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lives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※Stores with total floor</a:t>
                      </a: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areas of 100㎡ or under can operate after </a:t>
                      </a:r>
                    </a:p>
                    <a:p>
                      <a:pPr marL="72000">
                        <a:spcBef>
                          <a:spcPts val="600"/>
                        </a:spcBef>
                      </a:pPr>
                      <a:r>
                        <a:rPr kumimoji="1" lang="en-US" altLang="ja-JP" sz="14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taking appropriate infection prevention measures.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720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711516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-18142" y="2961383"/>
            <a:ext cx="11982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（２）</a:t>
            </a:r>
            <a:r>
              <a:rPr kumimoji="1"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Facilities to be asked cooperation NOT based on the </a:t>
            </a:r>
            <a:r>
              <a:rPr kumimoji="1" lang="en-US" altLang="ja-JP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</a:t>
            </a:r>
            <a:r>
              <a:rPr kumimoji="1"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following facilities with floor areas of 1000㎡ or under)</a:t>
            </a:r>
            <a:endParaRPr kumimoji="1" lang="ja-JP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2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682487" y="2768585"/>
            <a:ext cx="97514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Suspend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specific day and time services such as discount sale</a:t>
            </a:r>
          </a:p>
          <a:p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    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and bonus-point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campaigns as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much as possible.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2486" y="3478964"/>
            <a:ext cx="110859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  </a:t>
            </a:r>
            <a:r>
              <a:rPr kumimoji="1"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Control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the entry of shoppers when approx.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2 meter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social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distance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between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them</a:t>
            </a:r>
          </a:p>
          <a:p>
            <a:r>
              <a:rPr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   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can’t be kept. 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8113" y="1653384"/>
            <a:ext cx="107626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Set up the priority time zone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(about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one hour) for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expectant</a:t>
            </a:r>
            <a:r>
              <a:rPr kumimoji="1" lang="ja-JP" altLang="en-US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mothers, </a:t>
            </a:r>
            <a:endParaRPr kumimoji="1" lang="en-US" altLang="ja-JP" sz="2000" b="1" dirty="0" smtClean="0"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    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senior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citizens, persons with disabilities, and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persons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with 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“help mark” badges. </a:t>
            </a:r>
            <a:endParaRPr kumimoji="1" lang="en-US" altLang="ja-JP" sz="2000" b="1" dirty="0"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0613" y="4995097"/>
            <a:ext cx="9164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Go shopping in minimum number of people necessary.</a:t>
            </a:r>
          </a:p>
          <a:p>
            <a:pPr algn="l">
              <a:lnSpc>
                <a:spcPct val="100000"/>
              </a:lnSpc>
            </a:pP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      Avoid going with your family members</a:t>
            </a:r>
            <a:r>
              <a:rPr kumimoji="1"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.</a:t>
            </a:r>
            <a:endParaRPr kumimoji="1" lang="en-US" altLang="ja-JP" sz="2000" b="1" dirty="0"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2488" y="2351380"/>
            <a:ext cx="9164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〇　</a:t>
            </a:r>
            <a:r>
              <a:rPr kumimoji="1" lang="en-US" altLang="ja-JP" sz="20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Indicate </a:t>
            </a:r>
            <a:r>
              <a:rPr kumimoji="1"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the positions to line up for each cashier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54661" y="1254307"/>
            <a:ext cx="4058672" cy="3987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１　</a:t>
            </a:r>
            <a:r>
              <a:rPr kumimoji="1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To business operators</a:t>
            </a:r>
            <a:endParaRPr kumimoji="1" lang="ja-JP" altLang="en-US" sz="20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519035" y="4415965"/>
            <a:ext cx="4058673" cy="383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en-US" altLang="ja-JP" sz="20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２　To Osaka residents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4660" y="194534"/>
            <a:ext cx="10019548" cy="8309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altLang="ja-JP" sz="2400" b="1" dirty="0"/>
              <a:t>Request for Cooperation in taking Infection Preventive Measures at Supermarkets, etc. </a:t>
            </a:r>
            <a:endParaRPr lang="ja-JP" altLang="en-US" sz="2400" b="1" dirty="0"/>
          </a:p>
        </p:txBody>
      </p:sp>
      <p:sp>
        <p:nvSpPr>
          <p:cNvPr id="2" name="正方形/長方形 1"/>
          <p:cNvSpPr/>
          <p:nvPr/>
        </p:nvSpPr>
        <p:spPr>
          <a:xfrm>
            <a:off x="670612" y="5790667"/>
            <a:ext cx="107626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Practice cough etiquette such as wearing a mask </a:t>
            </a:r>
            <a:r>
              <a:rPr lang="en-US" altLang="ja-JP" sz="20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when </a:t>
            </a:r>
            <a:r>
              <a:rPr lang="en-US" altLang="ja-JP" sz="2000" b="1" dirty="0">
                <a:latin typeface="Arial" panose="020B0604020202020204" pitchFamily="34" charset="0"/>
                <a:ea typeface="Meiryo UI" panose="020B0604030504040204" pitchFamily="50" charset="-128"/>
              </a:rPr>
              <a:t>entering a shop.</a:t>
            </a:r>
          </a:p>
        </p:txBody>
      </p:sp>
    </p:spTree>
    <p:extLst>
      <p:ext uri="{BB962C8B-B14F-4D97-AF65-F5344CB8AC3E}">
        <p14:creationId xmlns:p14="http://schemas.microsoft.com/office/powerpoint/2010/main" val="3460315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883</Words>
  <Application>Microsoft Office PowerPoint</Application>
  <PresentationFormat>ワイド画面</PresentationFormat>
  <Paragraphs>192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Meiryo UI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溝口　悟史</dc:creator>
  <cp:lastModifiedBy>北本　治</cp:lastModifiedBy>
  <cp:revision>102</cp:revision>
  <cp:lastPrinted>2020-05-07T06:45:45Z</cp:lastPrinted>
  <dcterms:created xsi:type="dcterms:W3CDTF">2020-04-06T02:06:27Z</dcterms:created>
  <dcterms:modified xsi:type="dcterms:W3CDTF">2020-05-07T06:53:07Z</dcterms:modified>
</cp:coreProperties>
</file>