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74" autoAdjust="0"/>
    <p:restoredTop sz="89228" autoAdjust="0"/>
  </p:normalViewPr>
  <p:slideViewPr>
    <p:cSldViewPr snapToGrid="0">
      <p:cViewPr varScale="1">
        <p:scale>
          <a:sx n="62" d="100"/>
          <a:sy n="62" d="100"/>
        </p:scale>
        <p:origin x="9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9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317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9936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072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514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95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658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832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889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031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287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174D-D74B-4EB0-AB50-1B43B880279B}" type="datetimeFigureOut">
              <a:rPr kumimoji="1" lang="ja-JP" altLang="en-US" smtClean="0"/>
              <a:t>2020/7/28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75EB73-4A02-4695-BEE9-5022725443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69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170718" y="1944915"/>
            <a:ext cx="9663163" cy="4882856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ts val="2500"/>
              </a:lnSpc>
            </a:pPr>
            <a:endParaRPr kumimoji="1" lang="en-US" altLang="ja-JP" sz="1100" b="1" kern="1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7088" y="288328"/>
            <a:ext cx="86256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現行の措置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0" y="256"/>
            <a:ext cx="9906000" cy="307777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の開催、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府有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施設の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関する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考え方</a:t>
            </a:r>
            <a:endParaRPr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87088" y="566915"/>
            <a:ext cx="9690430" cy="104487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大阪府における感染拡大防止に向けた取組み（５月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23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kumimoji="1" lang="ja-JP" altLang="en-US" sz="14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）を踏まえ、以下の通り対応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kumimoji="1"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 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府主催（共催）イベントは、規模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を縮小して開催。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・屋内：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人以下、かつ定員の半分以下の参加人数　　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・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屋外：</a:t>
            </a:r>
            <a:r>
              <a:rPr lang="en-US" altLang="ja-JP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200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人以下、かつ人との距離を十分に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確保</a:t>
            </a:r>
            <a:endParaRPr lang="en-US" altLang="ja-JP" sz="1400" dirty="0" smtClean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>
              <a:lnSpc>
                <a:spcPts val="2000"/>
              </a:lnSpc>
            </a:pP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〇府有施設は、</a:t>
            </a:r>
            <a:r>
              <a:rPr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クラスターが発生した施設以外の府有施設は、準備が整い次第、順次開館</a:t>
            </a:r>
            <a:r>
              <a:rPr lang="ja-JP" altLang="en-US" sz="14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flipV="1">
            <a:off x="2681809" y="1662317"/>
            <a:ext cx="4603966" cy="15528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80092" y="2297655"/>
            <a:ext cx="27126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（１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）府主催（共催）のイベント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87087" y="1668345"/>
            <a:ext cx="26255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今後の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対応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169871" y="1961337"/>
            <a:ext cx="960764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「大阪府における感染拡大防止に向けた取組み」（５月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日から７月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日）を踏まえ、以下の通り対応。</a:t>
            </a: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80092" y="5181067"/>
            <a:ext cx="144142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（２）府有施設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30300" y="5377867"/>
            <a:ext cx="9575699" cy="320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全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て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府有施設について、準備が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整い次第、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順次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館。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526549" y="5808646"/>
            <a:ext cx="8548663" cy="6587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2000"/>
              </a:lnSpc>
            </a:pPr>
            <a:r>
              <a:rPr kumimoji="1" lang="ja-JP" altLang="en-US" sz="14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endParaRPr kumimoji="1"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19621" y="5869218"/>
            <a:ext cx="8728341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 業界団体の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感染予防のガイドライン等に基づき、適切な感染防止対策を実施すること。</a:t>
            </a:r>
          </a:p>
          <a:p>
            <a:pPr>
              <a:lnSpc>
                <a:spcPts val="2000"/>
              </a:lnSpc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 不特定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多数の者が利用する施設では「大阪コロナ追跡システム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」を導入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すること。</a:t>
            </a:r>
          </a:p>
        </p:txBody>
      </p:sp>
      <p:sp>
        <p:nvSpPr>
          <p:cNvPr id="38" name="角丸四角形 37"/>
          <p:cNvSpPr/>
          <p:nvPr/>
        </p:nvSpPr>
        <p:spPr>
          <a:xfrm>
            <a:off x="547536" y="5683436"/>
            <a:ext cx="1454604" cy="2209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開館</a:t>
            </a:r>
            <a:r>
              <a:rPr kumimoji="1" lang="ja-JP" altLang="en-US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の留意</a:t>
            </a:r>
            <a:r>
              <a:rPr kumimoji="1"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事項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169871" y="6521679"/>
            <a:ext cx="10101599" cy="320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５月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日（日）までのキャンセルは、キャンセル料を不徴収とする。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(6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以降はキャンセル料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徴収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91231" y="4932979"/>
            <a:ext cx="96904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適切な感染防止策が実施されていないイベントや、リスクへの対応が整っていないイベントは、引き続き、開催を自粛。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72933" y="2540506"/>
            <a:ext cx="9633067" cy="576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400" spc="-7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適切な感染防止策を実施し、感染者発生に備えた「大阪コロナ追跡システム」を導入したうえで、以下の参加人数かつ収容率の範囲内を</a:t>
            </a:r>
            <a:endParaRPr lang="en-US" altLang="ja-JP" sz="1400" spc="-7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400" spc="-7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目安に開催。</a:t>
            </a:r>
            <a:endParaRPr lang="en-US" altLang="ja-JP" sz="1400" spc="-7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7133190"/>
              </p:ext>
            </p:extLst>
          </p:nvPr>
        </p:nvGraphicFramePr>
        <p:xfrm>
          <a:off x="640608" y="3354242"/>
          <a:ext cx="8975397" cy="107633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04150">
                  <a:extLst>
                    <a:ext uri="{9D8B030D-6E8A-4147-A177-3AD203B41FA5}">
                      <a16:colId xmlns:a16="http://schemas.microsoft.com/office/drawing/2014/main" val="3288123324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3023013657"/>
                    </a:ext>
                  </a:extLst>
                </a:gridCol>
                <a:gridCol w="2918447">
                  <a:extLst>
                    <a:ext uri="{9D8B030D-6E8A-4147-A177-3AD203B41FA5}">
                      <a16:colId xmlns:a16="http://schemas.microsoft.com/office/drawing/2014/main" val="857210805"/>
                    </a:ext>
                  </a:extLst>
                </a:gridCol>
              </a:tblGrid>
              <a:tr h="2619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日まで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19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日～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874022"/>
                  </a:ext>
                </a:extLst>
              </a:tr>
              <a:tr h="771533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〇屋内：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〇屋外：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人以下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〇屋内・屋外：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1,000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人以下</a:t>
                      </a:r>
                    </a:p>
                    <a:p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〇全国的な人の移動を伴うイベントは、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 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無観客で開催</a:t>
                      </a:r>
                      <a:endParaRPr kumimoji="1" lang="en-US" altLang="ja-JP" sz="14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〇屋内・屋外：</a:t>
                      </a:r>
                      <a:r>
                        <a:rPr kumimoji="1" lang="en-US" altLang="ja-JP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5,000</a:t>
                      </a:r>
                      <a:r>
                        <a:rPr kumimoji="1" lang="ja-JP" altLang="en-US" sz="14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人以下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1604597"/>
                  </a:ext>
                </a:extLst>
              </a:tr>
            </a:tbl>
          </a:graphicData>
        </a:graphic>
      </p:graphicFrame>
      <p:sp>
        <p:nvSpPr>
          <p:cNvPr id="21" name="テキスト ボックス 20"/>
          <p:cNvSpPr txBox="1"/>
          <p:nvPr/>
        </p:nvSpPr>
        <p:spPr>
          <a:xfrm>
            <a:off x="547536" y="4410299"/>
            <a:ext cx="8881554" cy="63094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/>
              <a:t>【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収容率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  <a:p>
            <a:pPr>
              <a:lnSpc>
                <a:spcPct val="150000"/>
              </a:lnSpc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〇屋内：収容定員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の半分以内の参加人数とする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こと　　〇屋外：人と人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との距離を十分に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確保できること</a:t>
            </a:r>
            <a:endParaRPr lang="ja-JP" altLang="en-US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7536" y="3078444"/>
            <a:ext cx="7366333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参加人数の上限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</a:p>
        </p:txBody>
      </p:sp>
    </p:spTree>
    <p:extLst>
      <p:ext uri="{BB962C8B-B14F-4D97-AF65-F5344CB8AC3E}">
        <p14:creationId xmlns:p14="http://schemas.microsoft.com/office/powerpoint/2010/main" val="3608710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2517</TotalTime>
  <Words>446</Words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2020-05-27T02:30:24Z</cp:lastPrinted>
  <dcterms:created xsi:type="dcterms:W3CDTF">2019-12-25T02:12:14Z</dcterms:created>
  <dcterms:modified xsi:type="dcterms:W3CDTF">2020-07-28T10:23:19Z</dcterms:modified>
</cp:coreProperties>
</file>