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4" r:id="rId5"/>
    <p:sldId id="272" r:id="rId6"/>
    <p:sldId id="267" r:id="rId7"/>
    <p:sldId id="265" r:id="rId8"/>
    <p:sldId id="266" r:id="rId9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2020/7/28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348713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1086263"/>
            <a:ext cx="11902409" cy="5545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令和２年５月３０日から令和２年７月３１日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</a:t>
            </a: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外出について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・</a:t>
            </a:r>
            <a:r>
              <a:rPr lang="en-US" altLang="ja-JP" dirty="0" smtClean="0"/>
              <a:t>5/31</a:t>
            </a:r>
            <a:r>
              <a:rPr lang="ja-JP" altLang="en-US" dirty="0" smtClean="0"/>
              <a:t>まで</a:t>
            </a:r>
            <a:r>
              <a:rPr lang="ja-JP" altLang="en-US" dirty="0"/>
              <a:t>：</a:t>
            </a:r>
            <a:r>
              <a:rPr lang="ja-JP" altLang="en-US" dirty="0" smtClean="0"/>
              <a:t>これまで</a:t>
            </a:r>
            <a:r>
              <a:rPr lang="ja-JP" altLang="en-US" dirty="0"/>
              <a:t>にクラスターが発生した</a:t>
            </a:r>
            <a:r>
              <a:rPr lang="ja-JP" altLang="en-US" dirty="0" smtClean="0"/>
              <a:t>施設</a:t>
            </a:r>
            <a:r>
              <a:rPr lang="ja-JP" altLang="en-US" dirty="0"/>
              <a:t>への外出や</a:t>
            </a:r>
            <a:r>
              <a:rPr lang="ja-JP" altLang="en-US" dirty="0" smtClean="0"/>
              <a:t>、府県</a:t>
            </a:r>
            <a:r>
              <a:rPr lang="ja-JP" altLang="en-US" dirty="0"/>
              <a:t>をまたいだ</a:t>
            </a:r>
            <a:r>
              <a:rPr lang="ja-JP" altLang="en-US" dirty="0" smtClean="0"/>
              <a:t>移動を控える</a:t>
            </a:r>
            <a:r>
              <a:rPr lang="ja-JP" altLang="en-US" dirty="0"/>
              <a:t>こと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・</a:t>
            </a:r>
            <a:r>
              <a:rPr lang="en-US" altLang="ja-JP" dirty="0"/>
              <a:t>6/1</a:t>
            </a:r>
            <a:r>
              <a:rPr lang="ja-JP" altLang="en-US" dirty="0"/>
              <a:t>～</a:t>
            </a:r>
            <a:r>
              <a:rPr lang="en-US" altLang="ja-JP" dirty="0"/>
              <a:t>6/18</a:t>
            </a:r>
            <a:r>
              <a:rPr lang="ja-JP" altLang="en-US" dirty="0" smtClean="0"/>
              <a:t>：一部</a:t>
            </a:r>
            <a:r>
              <a:rPr lang="ja-JP" altLang="en-US" dirty="0"/>
              <a:t>首都圏（埼玉</a:t>
            </a:r>
            <a:r>
              <a:rPr lang="en-US" altLang="ja-JP" dirty="0"/>
              <a:t>､</a:t>
            </a:r>
            <a:r>
              <a:rPr lang="ja-JP" altLang="en-US" dirty="0"/>
              <a:t>千葉</a:t>
            </a:r>
            <a:r>
              <a:rPr lang="en-US" altLang="ja-JP" dirty="0"/>
              <a:t>､</a:t>
            </a:r>
            <a:r>
              <a:rPr lang="ja-JP" altLang="en-US" dirty="0"/>
              <a:t>東京</a:t>
            </a:r>
            <a:r>
              <a:rPr lang="en-US" altLang="ja-JP" dirty="0" smtClean="0"/>
              <a:t>､</a:t>
            </a:r>
            <a:r>
              <a:rPr lang="ja-JP" altLang="en-US" dirty="0" smtClean="0"/>
              <a:t>神奈川）</a:t>
            </a:r>
            <a:r>
              <a:rPr lang="en-US" altLang="ja-JP" dirty="0" smtClean="0"/>
              <a:t>､</a:t>
            </a:r>
            <a:r>
              <a:rPr lang="ja-JP" altLang="en-US" dirty="0" smtClean="0"/>
              <a:t>北海道</a:t>
            </a:r>
            <a:r>
              <a:rPr lang="ja-JP" altLang="en-US" dirty="0"/>
              <a:t>との間の</a:t>
            </a:r>
            <a:r>
              <a:rPr lang="ja-JP" altLang="en-US" dirty="0" smtClean="0"/>
              <a:t>不要</a:t>
            </a:r>
            <a:r>
              <a:rPr lang="ja-JP" altLang="en-US" dirty="0"/>
              <a:t>不急の移動を控える</a:t>
            </a:r>
            <a:r>
              <a:rPr lang="ja-JP" altLang="en-US" dirty="0" smtClean="0"/>
              <a:t>こと</a:t>
            </a:r>
            <a:endParaRPr lang="ja-JP" altLang="en-US" dirty="0"/>
          </a:p>
          <a:p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</a:t>
            </a:r>
            <a:r>
              <a:rPr lang="ja-JP" altLang="en-US" dirty="0"/>
              <a:t>開催</a:t>
            </a:r>
            <a:r>
              <a:rPr lang="ja-JP" altLang="en-US" dirty="0" smtClean="0"/>
              <a:t>規模を概ね</a:t>
            </a:r>
            <a:r>
              <a:rPr lang="en-US" altLang="ja-JP" dirty="0" smtClean="0"/>
              <a:t>3</a:t>
            </a:r>
            <a:r>
              <a:rPr lang="ja-JP" altLang="en-US" dirty="0" smtClean="0"/>
              <a:t>週間ごとに順次拡大。定めた参加</a:t>
            </a:r>
            <a:r>
              <a:rPr lang="ja-JP" altLang="en-US" dirty="0"/>
              <a:t>人数かつ収容率の</a:t>
            </a:r>
            <a:r>
              <a:rPr lang="ja-JP" altLang="en-US" dirty="0" smtClean="0"/>
              <a:t>範囲内を目安に開催する</a:t>
            </a:r>
            <a:r>
              <a:rPr lang="ja-JP" altLang="en-US" dirty="0"/>
              <a:t>こと。</a:t>
            </a:r>
          </a:p>
          <a:p>
            <a:r>
              <a:rPr lang="ja-JP" altLang="en-US" dirty="0" smtClean="0"/>
              <a:t>　　　 　　　 　　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６月１日以降、全国でクラスターが発生した施設も含めて、全ての施設の</a:t>
            </a:r>
            <a:r>
              <a:rPr lang="ja-JP" altLang="en-US" dirty="0"/>
              <a:t>休止</a:t>
            </a:r>
            <a:r>
              <a:rPr lang="ja-JP" altLang="en-US" dirty="0" smtClean="0"/>
              <a:t>要請を解除。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府民や事業者などに対し、適切</a:t>
            </a:r>
            <a:r>
              <a:rPr lang="ja-JP" altLang="en-US" dirty="0"/>
              <a:t>な</a:t>
            </a:r>
            <a:r>
              <a:rPr lang="ja-JP" altLang="en-US" dirty="0" smtClean="0"/>
              <a:t>感染</a:t>
            </a:r>
            <a:r>
              <a:rPr lang="ja-JP" altLang="en-US" dirty="0"/>
              <a:t>防止</a:t>
            </a:r>
            <a:r>
              <a:rPr lang="ja-JP" altLang="en-US" dirty="0" smtClean="0"/>
              <a:t>策の実施と、感染者発生に備えた「大阪コロナ追跡システム」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の登録・利用の協力を要請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268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81459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その際、特に次の内容について協力を要請。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864" y="4067411"/>
            <a:ext cx="10795377" cy="2157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①「三つの密」の回避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②身体的距離の確保（人との間隔はできるだけ２ｍ確保）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</a:t>
            </a:r>
            <a:r>
              <a:rPr lang="ja-JP" altLang="en-US" dirty="0" smtClean="0">
                <a:latin typeface="+mn-ea"/>
              </a:rPr>
              <a:t>マスク</a:t>
            </a:r>
            <a:r>
              <a:rPr lang="ja-JP" altLang="en-US" dirty="0">
                <a:latin typeface="+mn-ea"/>
              </a:rPr>
              <a:t>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</a:t>
            </a:r>
            <a:r>
              <a:rPr lang="ja-JP" altLang="en-US" dirty="0" smtClean="0">
                <a:latin typeface="+mn-ea"/>
              </a:rPr>
              <a:t>手洗い</a:t>
            </a:r>
            <a:r>
              <a:rPr lang="ja-JP" altLang="en-US" dirty="0">
                <a:latin typeface="+mn-ea"/>
              </a:rPr>
              <a:t>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⑤在宅</a:t>
            </a:r>
            <a:r>
              <a:rPr lang="ja-JP" altLang="en-US" dirty="0">
                <a:latin typeface="+mn-ea"/>
              </a:rPr>
              <a:t>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⑥</a:t>
            </a:r>
            <a:r>
              <a:rPr lang="ja-JP" altLang="en-US" dirty="0" smtClean="0">
                <a:latin typeface="+mn-ea"/>
              </a:rPr>
              <a:t>「</a:t>
            </a:r>
            <a:r>
              <a:rPr lang="ja-JP" altLang="en-US" dirty="0">
                <a:latin typeface="+mn-ea"/>
              </a:rPr>
              <a:t>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70840"/>
              </p:ext>
            </p:extLst>
          </p:nvPr>
        </p:nvGraphicFramePr>
        <p:xfrm>
          <a:off x="818865" y="1925804"/>
          <a:ext cx="10795376" cy="1633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7688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5397688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</a:tblGrid>
              <a:tr h="3996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2342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〇接待を伴う飲食店など、これまでにクラスター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が発生した施設への外出を控えること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〇レジャーなど、不要不急の府県をまたいだ移動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を控えること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〇一部首都圏（埼玉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千葉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東京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神奈川）、北海道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との間のレジャーなど、不要不急の移動を控え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ja-JP" altLang="en-US" dirty="0" err="1" smtClean="0"/>
                        <a:t>る</a:t>
                      </a:r>
                      <a:r>
                        <a:rPr kumimoji="1" lang="ja-JP" altLang="en-US" dirty="0" smtClean="0"/>
                        <a:t>こと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8" y="308074"/>
            <a:ext cx="45002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endParaRPr kumimoji="1"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99082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適切</a:t>
            </a:r>
            <a:r>
              <a:rPr lang="ja-JP" altLang="en-US" sz="2000" b="1" u="sng" dirty="0" smtClean="0"/>
              <a:t>な感染防止策の実施と、感染者</a:t>
            </a:r>
            <a:r>
              <a:rPr lang="ja-JP" altLang="en-US" sz="2000" b="1" u="sng" dirty="0"/>
              <a:t>発生に備えた「大阪コロナ追跡システム</a:t>
            </a:r>
            <a:r>
              <a:rPr lang="ja-JP" altLang="en-US" sz="2000" b="1" u="sng" dirty="0" smtClean="0"/>
              <a:t>」導入の協力を要請</a:t>
            </a:r>
            <a:r>
              <a:rPr lang="ja-JP" altLang="en-US" sz="2000" b="1" dirty="0" smtClean="0"/>
              <a:t>。開催規模については、以下の参加人数かつ収容率の範囲内を目安とすること。</a:t>
            </a:r>
            <a:endParaRPr lang="ja-JP" altLang="en-US" sz="2000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15697"/>
              </p:ext>
            </p:extLst>
          </p:nvPr>
        </p:nvGraphicFramePr>
        <p:xfrm>
          <a:off x="1009934" y="2320453"/>
          <a:ext cx="10522425" cy="152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9803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4121624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  <a:gridCol w="3370998">
                  <a:extLst>
                    <a:ext uri="{9D8B030D-6E8A-4147-A177-3AD203B41FA5}">
                      <a16:colId xmlns:a16="http://schemas.microsoft.com/office/drawing/2014/main" val="857210805"/>
                    </a:ext>
                  </a:extLst>
                </a:gridCol>
              </a:tblGrid>
              <a:tr h="340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159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〇屋内：</a:t>
                      </a:r>
                      <a:r>
                        <a:rPr kumimoji="1" lang="en-US" altLang="ja-JP" dirty="0" smtClean="0"/>
                        <a:t>100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〇屋外：</a:t>
                      </a:r>
                      <a:r>
                        <a:rPr kumimoji="1" lang="en-US" altLang="ja-JP" dirty="0" smtClean="0"/>
                        <a:t>200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人以下</a:t>
                      </a:r>
                    </a:p>
                    <a:p>
                      <a:r>
                        <a:rPr kumimoji="1" lang="ja-JP" altLang="en-US" dirty="0" smtClean="0"/>
                        <a:t>〇全国的な人の移動を伴うイベント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プロスポーツ等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は、無観客で開催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5,000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99244" y="553660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適切</a:t>
            </a:r>
            <a:r>
              <a:rPr lang="ja-JP" altLang="en-US" sz="2000" b="1" dirty="0"/>
              <a:t>な</a:t>
            </a:r>
            <a:r>
              <a:rPr lang="ja-JP" altLang="en-US" sz="2000" b="1" dirty="0" smtClean="0"/>
              <a:t>感染</a:t>
            </a:r>
            <a:r>
              <a:rPr lang="ja-JP" altLang="en-US" sz="2000" b="1" dirty="0"/>
              <a:t>防止</a:t>
            </a:r>
            <a:r>
              <a:rPr lang="ja-JP" altLang="en-US" sz="2000" b="1" dirty="0" smtClean="0"/>
              <a:t>策</a:t>
            </a:r>
            <a:r>
              <a:rPr lang="ja-JP" altLang="en-US" sz="2000" b="1" dirty="0"/>
              <a:t>が実施されていないイベントや、リスクへの対応が整っていないイベントは、</a:t>
            </a:r>
          </a:p>
          <a:p>
            <a:r>
              <a:rPr lang="ja-JP" altLang="en-US" sz="2000" b="1" dirty="0" smtClean="0"/>
              <a:t>　開催</a:t>
            </a:r>
            <a:r>
              <a:rPr lang="ja-JP" altLang="en-US" sz="2000" b="1" dirty="0"/>
              <a:t>自粛を要請することも検討。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645" y="4155311"/>
            <a:ext cx="73663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/>
              <a:t>収容率</a:t>
            </a:r>
            <a:r>
              <a:rPr lang="en-US" altLang="ja-JP" b="1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〇屋内：収容定員</a:t>
            </a:r>
            <a:r>
              <a:rPr lang="ja-JP" altLang="en-US" dirty="0"/>
              <a:t>の半分以内の参加人数とすること</a:t>
            </a:r>
          </a:p>
          <a:p>
            <a:r>
              <a:rPr lang="ja-JP" altLang="en-US" dirty="0" smtClean="0"/>
              <a:t>　　〇屋外：人と人</a:t>
            </a:r>
            <a:r>
              <a:rPr lang="ja-JP" altLang="en-US" dirty="0"/>
              <a:t>との距離を十分に</a:t>
            </a:r>
            <a:r>
              <a:rPr lang="ja-JP" altLang="en-US" dirty="0" smtClean="0"/>
              <a:t>確保できること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45" y="1905578"/>
            <a:ext cx="736633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参加人数の上限</a:t>
            </a:r>
            <a:r>
              <a:rPr lang="en-US" altLang="ja-JP" b="1" dirty="0" smtClean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5903" y="1771697"/>
            <a:ext cx="11431885" cy="40421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000" b="1" dirty="0" smtClean="0"/>
              <a:t>１．</a:t>
            </a:r>
            <a:r>
              <a:rPr lang="ja-JP" altLang="en-US" sz="2000" b="1" u="sng" dirty="0" smtClean="0"/>
              <a:t>６月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日</a:t>
            </a:r>
            <a:r>
              <a:rPr lang="ja-JP" altLang="en-US" sz="2000" b="1" u="sng" dirty="0"/>
              <a:t>から休止要請を解除する</a:t>
            </a:r>
            <a:r>
              <a:rPr lang="ja-JP" altLang="en-US" sz="2000" b="1" u="sng" dirty="0" smtClean="0"/>
              <a:t>施設</a:t>
            </a:r>
            <a:r>
              <a:rPr lang="ja-JP" altLang="en-US" sz="2000" b="1" dirty="0" smtClean="0"/>
              <a:t>（引き続き５月３１日までは休止を要請）</a:t>
            </a: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21504" y="6438286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1026"/>
              </p:ext>
            </p:extLst>
          </p:nvPr>
        </p:nvGraphicFramePr>
        <p:xfrm>
          <a:off x="911882" y="2626232"/>
          <a:ext cx="10806506" cy="360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4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4170976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228590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56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6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6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業界団体等が専門家の知見を踏まえ作成した感染拡大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予防ガイドラインを遵守する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ことを条件に、休止要請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を解除。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但し、業界団体等がガイドラインを作成するまでの間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は、府が定めるガイドラインによるものとする。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・不特定多数の者が利用する施設には、「大阪コロナ追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跡システム」の導入や施設利用者の名簿作成など追跡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対策の実施を要請。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今後クラスターが発生した施設に対しては、特措法　　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項に基づき、施設の使用制限等を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要請す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ことも検討。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スポーツクラブ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9247" y="267538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82" y="897335"/>
            <a:ext cx="11358406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６月１日以降、全国でクラスターが発生した施設も含めて、全ての施設</a:t>
            </a:r>
            <a:r>
              <a:rPr lang="ja-JP" altLang="en-US" sz="2000" b="1" u="sng" dirty="0" smtClean="0"/>
              <a:t>の</a:t>
            </a:r>
            <a:r>
              <a:rPr lang="ja-JP" altLang="en-US" sz="2000" b="1" u="sng" dirty="0"/>
              <a:t>休止</a:t>
            </a:r>
            <a:r>
              <a:rPr lang="ja-JP" altLang="en-US" sz="2000" b="1" u="sng" dirty="0" smtClean="0"/>
              <a:t>要請</a:t>
            </a:r>
            <a:r>
              <a:rPr lang="ja-JP" altLang="en-US" sz="2000" b="1" u="sng" dirty="0"/>
              <a:t>を解除。</a:t>
            </a:r>
          </a:p>
          <a:p>
            <a:pPr>
              <a:lnSpc>
                <a:spcPts val="2500"/>
              </a:lnSpc>
            </a:pPr>
            <a:r>
              <a:rPr lang="ja-JP" altLang="en-US" sz="2000" b="1" dirty="0" smtClean="0"/>
              <a:t>　 感染拡大防止の観点から、以下の内容について協力を要請。</a:t>
            </a:r>
            <a:endParaRPr lang="en-US" altLang="ja-JP" sz="1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221626" y="2157026"/>
            <a:ext cx="5910220" cy="41293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 smtClean="0"/>
              <a:t>　　・全国でクラスターが発生した施設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8520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590" y="257157"/>
            <a:ext cx="114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２</a:t>
            </a:r>
            <a:r>
              <a:rPr lang="ja-JP" altLang="en-US" sz="2000" b="1" dirty="0"/>
              <a:t>．</a:t>
            </a:r>
            <a:r>
              <a:rPr lang="ja-JP" altLang="en-US" sz="2000" b="1" u="sng" dirty="0" smtClean="0"/>
              <a:t>上記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以外の施設</a:t>
            </a: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01916"/>
              </p:ext>
            </p:extLst>
          </p:nvPr>
        </p:nvGraphicFramePr>
        <p:xfrm>
          <a:off x="493346" y="1027298"/>
          <a:ext cx="11257374" cy="537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911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125335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37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7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文教施設</a:t>
                      </a: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学校（大学等を除く。）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設には、「大阪コロナ追跡シ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ステム」の導入を要請。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施設に対しては、特措法第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の使用制限等を要請すること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も検討。</a:t>
                      </a: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686042106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大学・学習塾等</a:t>
                      </a: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大学、専修学校、各種学校などの教育施設、自動車教習所、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学習塾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936650700"/>
                  </a:ext>
                </a:extLst>
              </a:tr>
              <a:tr h="412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432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集会場、公会堂、展示場、多目的ホール、文化会館、</a:t>
                      </a:r>
                      <a:r>
                        <a:rPr lang="ja-JP" sz="1600" kern="100" dirty="0" smtClean="0"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会議室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383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40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ダンスホール、性風俗店、個室ビデオ店、ネットカフェ、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漫画喫茶、射的場、勝馬投票券発売所、場外車券売場　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907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体育館、屋内水泳場、ボウリング場、スケート場、屋内運動施設（スポーツクラブを除く）、マージャン店、パチンコ店、ゲームセンター、テーマパーク、遊園地、屋外水泳場 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6572" y="665330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・文教施設、大学･学習塾等、劇場等、集会･展示施設など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4811" y="437564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ja-JP" altLang="en-US" b="1" dirty="0" smtClean="0"/>
              <a:t>社会生活を維持する上で必要な</a:t>
            </a:r>
            <a:r>
              <a:rPr lang="ja-JP" altLang="en-US" b="1" dirty="0" smtClean="0"/>
              <a:t>施設</a:t>
            </a:r>
            <a:r>
              <a:rPr lang="ja-JP" altLang="en-US" b="1" dirty="0"/>
              <a:t>及</a:t>
            </a:r>
            <a:r>
              <a:rPr lang="ja-JP" altLang="en-US" b="1" dirty="0" smtClean="0"/>
              <a:t>び社会</a:t>
            </a:r>
            <a:r>
              <a:rPr lang="ja-JP" altLang="en-US" b="1" dirty="0"/>
              <a:t>福祉施設等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1184"/>
              </p:ext>
            </p:extLst>
          </p:nvPr>
        </p:nvGraphicFramePr>
        <p:xfrm>
          <a:off x="609909" y="791448"/>
          <a:ext cx="11031632" cy="5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79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6020485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  <a:gridCol w="3109868">
                  <a:extLst>
                    <a:ext uri="{9D8B030D-6E8A-4147-A177-3AD203B41FA5}">
                      <a16:colId xmlns:a16="http://schemas.microsoft.com/office/drawing/2014/main" val="1742821811"/>
                    </a:ext>
                  </a:extLst>
                </a:gridCol>
              </a:tblGrid>
              <a:tr h="3811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施設区分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施設内訳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要請内容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病院、診療所、薬局　等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・飲食店等には、「大阪コロナ　　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追跡システム」の導入を要請。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生活必需物資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販売施設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食事提供施設</a:t>
                      </a:r>
                      <a:endParaRPr kumimoji="1" lang="ja-JP" alt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dirty="0" smtClean="0"/>
                        <a:t>飲食店（居酒屋を含む。）、料理店、喫茶店　等</a:t>
                      </a:r>
                      <a:endParaRPr kumimoji="1" lang="en-US" altLang="ja-JP" sz="1600" u="none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工場等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工場、作業場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金融機関・</a:t>
                      </a:r>
                      <a:endParaRPr kumimoji="1" lang="en-US" altLang="ja-JP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85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社会福祉施設等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8784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82613" y="6156941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 smtClean="0"/>
              <a:t>25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773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1648</Words>
  <PresentationFormat>ワイド画面</PresentationFormat>
  <Paragraphs>168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2020-05-27T06:01:56Z</cp:lastPrinted>
  <dcterms:created xsi:type="dcterms:W3CDTF">2020-05-20T11:17:35Z</dcterms:created>
  <dcterms:modified xsi:type="dcterms:W3CDTF">2020-07-28T10:22:01Z</dcterms:modified>
</cp:coreProperties>
</file>