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0"/>
  </p:notesMasterIdLst>
  <p:sldIdLst>
    <p:sldId id="256" r:id="rId2"/>
    <p:sldId id="299" r:id="rId3"/>
    <p:sldId id="300" r:id="rId4"/>
    <p:sldId id="312" r:id="rId5"/>
    <p:sldId id="301" r:id="rId6"/>
    <p:sldId id="323" r:id="rId7"/>
    <p:sldId id="324" r:id="rId8"/>
    <p:sldId id="302" r:id="rId9"/>
    <p:sldId id="303" r:id="rId10"/>
    <p:sldId id="308" r:id="rId11"/>
    <p:sldId id="313" r:id="rId12"/>
    <p:sldId id="306" r:id="rId13"/>
    <p:sldId id="307" r:id="rId14"/>
    <p:sldId id="309" r:id="rId15"/>
    <p:sldId id="318" r:id="rId16"/>
    <p:sldId id="310" r:id="rId17"/>
    <p:sldId id="325" r:id="rId18"/>
    <p:sldId id="326" r:id="rId19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D20FCD6-62DD-4906-A036-1E42C8470D7E}">
          <p14:sldIdLst>
            <p14:sldId id="256"/>
          </p14:sldIdLst>
        </p14:section>
        <p14:section name="タイトルなしのセクション" id="{5753809D-9665-4C47-9368-9F0E376B34A8}">
          <p14:sldIdLst>
            <p14:sldId id="299"/>
            <p14:sldId id="300"/>
            <p14:sldId id="312"/>
            <p14:sldId id="301"/>
            <p14:sldId id="323"/>
            <p14:sldId id="324"/>
            <p14:sldId id="302"/>
            <p14:sldId id="303"/>
            <p14:sldId id="308"/>
            <p14:sldId id="313"/>
            <p14:sldId id="306"/>
            <p14:sldId id="307"/>
            <p14:sldId id="309"/>
            <p14:sldId id="318"/>
            <p14:sldId id="310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C0000"/>
    <a:srgbClr val="FFFFCC"/>
    <a:srgbClr val="00CCFF"/>
    <a:srgbClr val="33CCCC"/>
    <a:srgbClr val="00FFCC"/>
    <a:srgbClr val="4F81BD"/>
    <a:srgbClr val="1025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0994" autoAdjust="0"/>
  </p:normalViewPr>
  <p:slideViewPr>
    <p:cSldViewPr>
      <p:cViewPr varScale="1">
        <p:scale>
          <a:sx n="61" d="100"/>
          <a:sy n="61" d="100"/>
        </p:scale>
        <p:origin x="-141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53C304F4-CFBB-411C-904F-8261E42AB253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AEF3EC6D-421A-42FF-BAC8-71B9035526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77966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>
              <a:latin typeface="+mn-ea"/>
              <a:ea typeface="+mn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7614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8251" indent="-28693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50911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642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58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2851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8507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4163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9819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071876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8251" indent="-28693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50911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642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58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2851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8507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4163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9819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10744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8251" indent="-28693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50911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642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58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2851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8507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4163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9819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8203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ja-JP" altLang="en-US" dirty="0" smtClean="0">
              <a:solidFill>
                <a:schemeClr val="accent4">
                  <a:lumMod val="10000"/>
                </a:schemeClr>
              </a:solidFill>
              <a:latin typeface="+mn-ea"/>
              <a:ea typeface="+mn-ea"/>
            </a:endParaRPr>
          </a:p>
        </p:txBody>
      </p:sp>
      <p:sp>
        <p:nvSpPr>
          <p:cNvPr id="31748" name="スライド番号プレースホルダー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1pPr>
            <a:lvl2pPr marL="748251" indent="-28693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2pPr>
            <a:lvl3pPr marL="1150911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3pPr>
            <a:lvl4pPr marL="1610642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4pPr>
            <a:lvl5pPr marL="2071958" indent="-229866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5pPr>
            <a:lvl6pPr marL="252851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6pPr>
            <a:lvl7pPr marL="298507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7pPr>
            <a:lvl8pPr marL="344163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8pPr>
            <a:lvl9pPr marL="3898198" indent="-229866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3E08D86B-939E-42D7-9AB5-2BBCAF2CD40E}" type="slidenum">
              <a:rPr lang="en-US" altLang="ja-JP" smtClean="0">
                <a:ea typeface="ＭＳ Ｐゴシック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51962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7842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7551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279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F3EC6D-421A-42FF-BAC8-71B90355264F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33106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453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0761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 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685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069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094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5456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699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6180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7272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 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9723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355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1AE962-B38E-44EF-BF7A-16607FD153BD}" type="datetimeFigureOut">
              <a:rPr kumimoji="1" lang="ja-JP" altLang="en-US" smtClean="0"/>
              <a:t>2019/10/3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F71D6-9B3E-4C3B-B6E9-65D547DA706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9931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6337312" y="573732"/>
            <a:ext cx="3238128" cy="5871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令和元年</a:t>
            </a:r>
            <a:r>
              <a:rPr lang="en-US" altLang="ja-JP" sz="20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10</a:t>
            </a:r>
            <a:r>
              <a:rPr kumimoji="1"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月</a:t>
            </a:r>
            <a:r>
              <a:rPr lang="en-US" altLang="ja-JP" sz="2000" b="1" dirty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9</a:t>
            </a:r>
            <a:r>
              <a:rPr kumimoji="1"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日</a:t>
            </a:r>
            <a:endParaRPr kumimoji="1" lang="ja-JP" altLang="en-US" sz="2000" b="1" dirty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539552" y="2708920"/>
            <a:ext cx="8136904" cy="3895328"/>
          </a:xfrm>
        </p:spPr>
        <p:txBody>
          <a:bodyPr>
            <a:normAutofit/>
          </a:bodyPr>
          <a:lstStyle/>
          <a:p>
            <a:r>
              <a:rPr kumimoji="1" lang="ja-JP" altLang="en-US" sz="4800" b="1" dirty="0" smtClean="0">
                <a:solidFill>
                  <a:srgbClr val="10253F"/>
                </a:solidFill>
                <a:latin typeface="+mj-ea"/>
                <a:ea typeface="+mj-ea"/>
              </a:rPr>
              <a:t>妊産婦のメンタルヘルス</a:t>
            </a:r>
            <a:endParaRPr kumimoji="1" lang="en-US" altLang="ja-JP" sz="4800" b="1" dirty="0" smtClean="0">
              <a:solidFill>
                <a:srgbClr val="10253F"/>
              </a:solidFill>
              <a:latin typeface="+mj-ea"/>
              <a:ea typeface="+mj-ea"/>
            </a:endParaRPr>
          </a:p>
          <a:p>
            <a:r>
              <a:rPr kumimoji="1" lang="ja-JP" altLang="en-US" sz="4800" b="1" dirty="0" smtClean="0">
                <a:solidFill>
                  <a:srgbClr val="10253F"/>
                </a:solidFill>
                <a:latin typeface="+mj-ea"/>
                <a:ea typeface="+mj-ea"/>
              </a:rPr>
              <a:t>について</a:t>
            </a:r>
            <a:endParaRPr kumimoji="1" lang="ja-JP" altLang="en-US" sz="4800" b="1" dirty="0">
              <a:solidFill>
                <a:srgbClr val="10253F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131966" y="573732"/>
            <a:ext cx="7514122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令和元</a:t>
            </a:r>
            <a:r>
              <a:rPr lang="zh-TW" altLang="en-US" sz="24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年度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　</a:t>
            </a:r>
            <a:r>
              <a:rPr lang="ja-JP" altLang="en-US" sz="2400" b="1" dirty="0">
                <a:solidFill>
                  <a:schemeClr val="tx2">
                    <a:lumMod val="50000"/>
                  </a:schemeClr>
                </a:solidFill>
                <a:latin typeface="+mn-ea"/>
              </a:rPr>
              <a:t>中河内</a:t>
            </a:r>
            <a:r>
              <a:rPr lang="ja-JP" altLang="en-US" sz="2400" b="1" dirty="0" smtClean="0">
                <a:solidFill>
                  <a:schemeClr val="tx2">
                    <a:lumMod val="50000"/>
                  </a:schemeClr>
                </a:solidFill>
                <a:latin typeface="+mn-ea"/>
              </a:rPr>
              <a:t>圏域精神医療懇話会</a:t>
            </a:r>
            <a:endParaRPr kumimoji="1" lang="ja-JP" altLang="en-US" sz="2400" b="1" dirty="0">
              <a:solidFill>
                <a:schemeClr val="tx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563888" y="5157192"/>
            <a:ext cx="43924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大阪府健康医療部保健医療室</a:t>
            </a:r>
            <a:endParaRPr kumimoji="1" lang="en-US" altLang="ja-JP" sz="20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kumimoji="1" lang="ja-JP" altLang="en-US" sz="2000" b="1" dirty="0" smtClean="0">
                <a:solidFill>
                  <a:schemeClr val="tx2">
                    <a:lumMod val="50000"/>
                  </a:schemeClr>
                </a:solidFill>
                <a:latin typeface="+mj-ea"/>
                <a:ea typeface="+mj-ea"/>
              </a:rPr>
              <a:t>地域保健課精神保健グループ</a:t>
            </a:r>
            <a:endParaRPr kumimoji="1" lang="en-US" altLang="ja-JP" sz="2000" b="1" dirty="0" smtClean="0">
              <a:solidFill>
                <a:schemeClr val="tx2">
                  <a:lumMod val="50000"/>
                </a:schemeClr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000" dirty="0" smtClean="0">
                <a:solidFill>
                  <a:schemeClr val="tx2">
                    <a:lumMod val="50000"/>
                  </a:schemeClr>
                </a:solidFill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　　　　　　　　</a:t>
            </a:r>
            <a:endParaRPr kumimoji="1" lang="ja-JP" altLang="en-US" sz="2000" dirty="0">
              <a:solidFill>
                <a:schemeClr val="tx2">
                  <a:lumMod val="50000"/>
                </a:schemeClr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7956376" y="213692"/>
            <a:ext cx="886352" cy="36004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</a:rPr>
              <a:t>資料</a:t>
            </a:r>
            <a:r>
              <a:rPr kumimoji="1" lang="en-US" altLang="ja-JP" sz="1600" dirty="0" smtClean="0">
                <a:solidFill>
                  <a:schemeClr val="tx1"/>
                </a:solidFill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0138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321042" y="1185069"/>
            <a:ext cx="8522604" cy="5536406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>
            <a:normAutofit fontScale="25000" lnSpcReduction="20000"/>
          </a:bodyPr>
          <a:lstStyle/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1</a:t>
            </a:r>
            <a:r>
              <a:rPr lang="ja-JP" altLang="en-US" sz="10800" dirty="0" smtClean="0">
                <a:latin typeface="+mn-ea"/>
              </a:rPr>
              <a:t>　笑う</a:t>
            </a:r>
            <a:r>
              <a:rPr lang="ja-JP" altLang="en-US" sz="10800" dirty="0">
                <a:latin typeface="+mn-ea"/>
              </a:rPr>
              <a:t>ことができたし、</a:t>
            </a:r>
            <a:r>
              <a:rPr lang="ja-JP" altLang="en-US" sz="10800" dirty="0" smtClean="0">
                <a:latin typeface="+mn-ea"/>
              </a:rPr>
              <a:t>物事のおかしい面もわかった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2</a:t>
            </a:r>
            <a:r>
              <a:rPr lang="ja-JP" altLang="en-US" sz="10800" dirty="0" smtClean="0">
                <a:latin typeface="+mn-ea"/>
              </a:rPr>
              <a:t>　物事</a:t>
            </a:r>
            <a:r>
              <a:rPr lang="ja-JP" altLang="en-US" sz="10800" dirty="0">
                <a:latin typeface="+mn-ea"/>
              </a:rPr>
              <a:t>を楽しみにして</a:t>
            </a:r>
            <a:r>
              <a:rPr lang="ja-JP" altLang="en-US" sz="10800" dirty="0" smtClean="0">
                <a:latin typeface="+mn-ea"/>
              </a:rPr>
              <a:t>待った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3</a:t>
            </a:r>
            <a:r>
              <a:rPr lang="ja-JP" altLang="en-US" sz="10800" dirty="0" smtClean="0">
                <a:latin typeface="+mn-ea"/>
              </a:rPr>
              <a:t>　物事</a:t>
            </a:r>
            <a:r>
              <a:rPr lang="ja-JP" altLang="en-US" sz="10800" dirty="0">
                <a:latin typeface="+mn-ea"/>
              </a:rPr>
              <a:t>がうまくいかなった時、自分を不必要に</a:t>
            </a:r>
            <a:r>
              <a:rPr lang="ja-JP" altLang="en-US" sz="10800" dirty="0" smtClean="0">
                <a:latin typeface="+mn-ea"/>
              </a:rPr>
              <a:t>責めた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4</a:t>
            </a:r>
            <a:r>
              <a:rPr lang="ja-JP" altLang="en-US" sz="10800" dirty="0" smtClean="0">
                <a:latin typeface="+mn-ea"/>
              </a:rPr>
              <a:t>　はっきり</a:t>
            </a:r>
            <a:r>
              <a:rPr lang="ja-JP" altLang="en-US" sz="10800" dirty="0">
                <a:latin typeface="+mn-ea"/>
              </a:rPr>
              <a:t>とした理由もないのに不安になったり、</a:t>
            </a:r>
            <a:r>
              <a:rPr lang="ja-JP" altLang="en-US" sz="10800" dirty="0" smtClean="0">
                <a:latin typeface="+mn-ea"/>
              </a:rPr>
              <a:t>心配した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5</a:t>
            </a:r>
            <a:r>
              <a:rPr lang="ja-JP" altLang="en-US" sz="10800" dirty="0" smtClean="0">
                <a:latin typeface="+mn-ea"/>
              </a:rPr>
              <a:t>　はっきり</a:t>
            </a:r>
            <a:r>
              <a:rPr lang="ja-JP" altLang="en-US" sz="10800" dirty="0">
                <a:latin typeface="+mn-ea"/>
              </a:rPr>
              <a:t>とした理由もないのに恐怖に</a:t>
            </a:r>
            <a:r>
              <a:rPr lang="ja-JP" altLang="en-US" sz="10800" dirty="0" smtClean="0">
                <a:latin typeface="+mn-ea"/>
              </a:rPr>
              <a:t>襲われた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6</a:t>
            </a:r>
            <a:r>
              <a:rPr lang="ja-JP" altLang="en-US" sz="10800" dirty="0" smtClean="0">
                <a:latin typeface="+mn-ea"/>
              </a:rPr>
              <a:t>　する</a:t>
            </a:r>
            <a:r>
              <a:rPr lang="ja-JP" altLang="en-US" sz="10800" dirty="0">
                <a:latin typeface="+mn-ea"/>
              </a:rPr>
              <a:t>ことがたくさんあって大変</a:t>
            </a:r>
            <a:r>
              <a:rPr lang="ja-JP" altLang="en-US" sz="10800" dirty="0" smtClean="0">
                <a:latin typeface="+mn-ea"/>
              </a:rPr>
              <a:t>だった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7</a:t>
            </a:r>
            <a:r>
              <a:rPr lang="ja-JP" altLang="en-US" sz="10800" dirty="0" smtClean="0">
                <a:latin typeface="+mn-ea"/>
              </a:rPr>
              <a:t>　不幸せ</a:t>
            </a:r>
            <a:r>
              <a:rPr lang="ja-JP" altLang="en-US" sz="10800" dirty="0">
                <a:latin typeface="+mn-ea"/>
              </a:rPr>
              <a:t>な気分なので、</a:t>
            </a:r>
            <a:r>
              <a:rPr lang="ja-JP" altLang="en-US" sz="10800" dirty="0" smtClean="0">
                <a:latin typeface="+mn-ea"/>
              </a:rPr>
              <a:t>眠りにくかった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8</a:t>
            </a:r>
            <a:r>
              <a:rPr lang="ja-JP" altLang="en-US" sz="10800" dirty="0" smtClean="0">
                <a:latin typeface="+mn-ea"/>
              </a:rPr>
              <a:t>　悲しく</a:t>
            </a:r>
            <a:r>
              <a:rPr lang="ja-JP" altLang="en-US" sz="10800" dirty="0">
                <a:latin typeface="+mn-ea"/>
              </a:rPr>
              <a:t>なったり、惨め</a:t>
            </a:r>
            <a:r>
              <a:rPr lang="ja-JP" altLang="en-US" sz="10800" dirty="0" smtClean="0">
                <a:latin typeface="+mn-ea"/>
              </a:rPr>
              <a:t>になった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9</a:t>
            </a:r>
            <a:r>
              <a:rPr lang="ja-JP" altLang="en-US" sz="10800" dirty="0" smtClean="0">
                <a:latin typeface="+mn-ea"/>
              </a:rPr>
              <a:t>　不幸せなので</a:t>
            </a:r>
            <a:r>
              <a:rPr lang="ja-JP" altLang="en-US" sz="10800" dirty="0">
                <a:latin typeface="+mn-ea"/>
              </a:rPr>
              <a:t>、</a:t>
            </a:r>
            <a:r>
              <a:rPr lang="ja-JP" altLang="en-US" sz="10800" dirty="0" smtClean="0">
                <a:latin typeface="+mn-ea"/>
              </a:rPr>
              <a:t>泣けてきた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en-US" altLang="ja-JP" sz="10800" dirty="0" smtClean="0">
                <a:latin typeface="+mn-ea"/>
              </a:rPr>
              <a:t>10</a:t>
            </a:r>
            <a:r>
              <a:rPr lang="ja-JP" altLang="en-US" sz="10800" dirty="0" smtClean="0">
                <a:latin typeface="+mn-ea"/>
              </a:rPr>
              <a:t>　自分</a:t>
            </a:r>
            <a:r>
              <a:rPr lang="ja-JP" altLang="en-US" sz="10800" dirty="0">
                <a:latin typeface="+mn-ea"/>
              </a:rPr>
              <a:t>自身を傷つけるという考えが浮かんで</a:t>
            </a:r>
            <a:r>
              <a:rPr lang="ja-JP" altLang="en-US" sz="10800" dirty="0" smtClean="0">
                <a:latin typeface="+mn-ea"/>
              </a:rPr>
              <a:t>きた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ja-JP" altLang="en-US" sz="5600" dirty="0" smtClean="0">
                <a:latin typeface="+mn-ea"/>
              </a:rPr>
              <a:t>　　　　　　「この</a:t>
            </a:r>
            <a:r>
              <a:rPr lang="ja-JP" altLang="en-US" sz="5600" dirty="0">
                <a:latin typeface="+mn-ea"/>
              </a:rPr>
              <a:t>版権</a:t>
            </a:r>
            <a:r>
              <a:rPr lang="ja-JP" altLang="en-US" sz="5600" dirty="0" smtClean="0">
                <a:latin typeface="+mn-ea"/>
              </a:rPr>
              <a:t>は</a:t>
            </a:r>
            <a:r>
              <a:rPr lang="en-US" altLang="ja-JP" sz="5600" dirty="0" smtClean="0">
                <a:latin typeface="+mn-ea"/>
              </a:rPr>
              <a:t>Royal</a:t>
            </a:r>
            <a:r>
              <a:rPr lang="ja-JP" altLang="en-US" sz="5600" dirty="0" smtClean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College</a:t>
            </a:r>
            <a:r>
              <a:rPr lang="ja-JP" altLang="en-US" sz="5600" dirty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of</a:t>
            </a:r>
            <a:r>
              <a:rPr lang="ja-JP" altLang="en-US" sz="5600" dirty="0">
                <a:latin typeface="+mn-ea"/>
              </a:rPr>
              <a:t> </a:t>
            </a:r>
            <a:r>
              <a:rPr lang="en-US" altLang="ja-JP" sz="5600" dirty="0" smtClean="0">
                <a:latin typeface="+mn-ea"/>
              </a:rPr>
              <a:t>Psychiatrist</a:t>
            </a:r>
            <a:r>
              <a:rPr lang="ja-JP" altLang="en-US" sz="5600" dirty="0" smtClean="0">
                <a:latin typeface="+mn-ea"/>
              </a:rPr>
              <a:t>　に帰属して、無断転機を禁じる（再英訳　岡野禎治　</a:t>
            </a:r>
            <a:r>
              <a:rPr lang="en-US" altLang="ja-JP" sz="5600" dirty="0">
                <a:latin typeface="+mn-ea"/>
              </a:rPr>
              <a:t>1996</a:t>
            </a:r>
            <a:r>
              <a:rPr lang="ja-JP" altLang="en-US" sz="5600" dirty="0" smtClean="0">
                <a:latin typeface="+mn-ea"/>
              </a:rPr>
              <a:t>）」</a:t>
            </a:r>
            <a:endParaRPr lang="en-US" altLang="ja-JP" sz="56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lang="ja-JP" altLang="en-US" sz="10800" dirty="0">
                <a:latin typeface="+mn-ea"/>
              </a:rPr>
              <a:t>　</a:t>
            </a:r>
            <a:r>
              <a:rPr lang="ja-JP" altLang="en-US" sz="10800" dirty="0" smtClean="0">
                <a:latin typeface="+mn-ea"/>
              </a:rPr>
              <a:t>　　　　　　</a:t>
            </a:r>
            <a:endParaRPr lang="en-US" altLang="ja-JP" sz="108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endParaRPr lang="en-US" altLang="ja-JP" sz="9600" dirty="0" smtClean="0">
              <a:latin typeface="+mn-ea"/>
            </a:endParaRPr>
          </a:p>
          <a:p>
            <a:pPr marL="0" indent="0">
              <a:lnSpc>
                <a:spcPts val="3200"/>
              </a:lnSpc>
              <a:buNone/>
            </a:pPr>
            <a:r>
              <a:rPr kumimoji="1" lang="ja-JP" altLang="en-US" sz="8000" b="1" dirty="0">
                <a:latin typeface="+mn-ea"/>
              </a:rPr>
              <a:t>　</a:t>
            </a:r>
            <a:endParaRPr kumimoji="1" lang="en-US" altLang="ja-JP" sz="8000" b="1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　　　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  <p:sp>
        <p:nvSpPr>
          <p:cNvPr id="7" name="角丸四角形 6"/>
          <p:cNvSpPr/>
          <p:nvPr/>
        </p:nvSpPr>
        <p:spPr>
          <a:xfrm>
            <a:off x="369876" y="116632"/>
            <a:ext cx="8424936" cy="9361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/>
              <a:t>エジンバラ産後</a:t>
            </a:r>
            <a:r>
              <a:rPr lang="ja-JP" altLang="en-US" sz="3600" b="1" dirty="0" smtClean="0"/>
              <a:t>うつ病質問票</a:t>
            </a:r>
            <a:endParaRPr lang="en-US" altLang="ja-JP" sz="3600" b="1" dirty="0" smtClean="0"/>
          </a:p>
          <a:p>
            <a:pPr algn="ctr"/>
            <a:r>
              <a:rPr lang="en-US" altLang="ja-JP" sz="2000" b="1" dirty="0" smtClean="0"/>
              <a:t>Edinburgh </a:t>
            </a:r>
            <a:r>
              <a:rPr lang="en-US" altLang="ja-JP" sz="2000" b="1" dirty="0"/>
              <a:t>Postnatal Depression Scale: EPDS</a:t>
            </a:r>
          </a:p>
        </p:txBody>
      </p:sp>
    </p:spTree>
    <p:extLst>
      <p:ext uri="{BB962C8B-B14F-4D97-AF65-F5344CB8AC3E}">
        <p14:creationId xmlns:p14="http://schemas.microsoft.com/office/powerpoint/2010/main" val="402079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コンテンツ プレースホルダー 5"/>
          <p:cNvSpPr>
            <a:spLocks noGrp="1"/>
          </p:cNvSpPr>
          <p:nvPr>
            <p:ph idx="1"/>
          </p:nvPr>
        </p:nvSpPr>
        <p:spPr>
          <a:xfrm>
            <a:off x="457200" y="1714376"/>
            <a:ext cx="8229600" cy="4824536"/>
          </a:xfrm>
          <a:solidFill>
            <a:schemeClr val="accent6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ja-JP" altLang="en-US" dirty="0" smtClean="0"/>
              <a:t>〇項目</a:t>
            </a:r>
            <a:r>
              <a:rPr lang="ja-JP" altLang="en-US" dirty="0"/>
              <a:t>は</a:t>
            </a:r>
            <a:r>
              <a:rPr lang="en-US" altLang="ja-JP" dirty="0"/>
              <a:t>10</a:t>
            </a:r>
            <a:r>
              <a:rPr lang="ja-JP" altLang="en-US" dirty="0" smtClean="0"/>
              <a:t>項目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〇</a:t>
            </a:r>
            <a:r>
              <a:rPr lang="en-US" altLang="ja-JP" dirty="0" smtClean="0"/>
              <a:t>0</a:t>
            </a:r>
            <a:r>
              <a:rPr lang="ja-JP" altLang="en-US" dirty="0"/>
              <a:t>～</a:t>
            </a:r>
            <a:r>
              <a:rPr lang="en-US" altLang="ja-JP" dirty="0"/>
              <a:t>3</a:t>
            </a:r>
            <a:r>
              <a:rPr lang="ja-JP" altLang="en-US" dirty="0"/>
              <a:t>点の</a:t>
            </a:r>
            <a:r>
              <a:rPr lang="en-US" altLang="ja-JP" dirty="0"/>
              <a:t>4</a:t>
            </a:r>
            <a:r>
              <a:rPr lang="ja-JP" altLang="en-US" dirty="0"/>
              <a:t>件法</a:t>
            </a:r>
            <a:r>
              <a:rPr lang="ja-JP" altLang="en-US" dirty="0" smtClean="0"/>
              <a:t>の自己</a:t>
            </a:r>
            <a:r>
              <a:rPr lang="ja-JP" altLang="en-US" dirty="0"/>
              <a:t>記入式</a:t>
            </a:r>
            <a:r>
              <a:rPr lang="ja-JP" altLang="en-US" dirty="0" smtClean="0"/>
              <a:t>質問票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〇うつ</a:t>
            </a:r>
            <a:r>
              <a:rPr lang="ja-JP" altLang="en-US" dirty="0"/>
              <a:t>病によく見られる症状を</a:t>
            </a:r>
            <a:r>
              <a:rPr lang="ja-JP" altLang="en-US" dirty="0" smtClean="0"/>
              <a:t>わかりやすい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 質問</a:t>
            </a:r>
            <a:r>
              <a:rPr lang="ja-JP" altLang="en-US" dirty="0"/>
              <a:t>にした</a:t>
            </a:r>
            <a:r>
              <a:rPr lang="ja-JP" altLang="en-US" dirty="0" smtClean="0"/>
              <a:t>もの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〇</a:t>
            </a:r>
            <a:r>
              <a:rPr lang="ja-JP" altLang="en-US" dirty="0" smtClean="0"/>
              <a:t>自己記入方式で、過去</a:t>
            </a:r>
            <a:r>
              <a:rPr lang="en-US" altLang="ja-JP" dirty="0" smtClean="0"/>
              <a:t>7</a:t>
            </a:r>
            <a:r>
              <a:rPr lang="ja-JP" altLang="en-US" dirty="0" smtClean="0"/>
              <a:t>日間について回答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en-US" dirty="0" smtClean="0"/>
              <a:t>する。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〇</a:t>
            </a:r>
            <a:r>
              <a:rPr lang="ja-JP" altLang="en-US" dirty="0" smtClean="0"/>
              <a:t>合計</a:t>
            </a:r>
            <a:r>
              <a:rPr lang="ja-JP" altLang="en-US" dirty="0"/>
              <a:t>が</a:t>
            </a:r>
            <a:r>
              <a:rPr lang="en-US" altLang="ja-JP" dirty="0"/>
              <a:t>30</a:t>
            </a:r>
            <a:r>
              <a:rPr lang="ja-JP" altLang="en-US" dirty="0"/>
              <a:t>点満点であり</a:t>
            </a:r>
            <a:r>
              <a:rPr lang="ja-JP" altLang="en-US" dirty="0" smtClean="0"/>
              <a:t>、</a:t>
            </a:r>
            <a:r>
              <a:rPr lang="en-US" altLang="ja-JP" dirty="0" smtClean="0"/>
              <a:t>9</a:t>
            </a:r>
            <a:r>
              <a:rPr lang="ja-JP" altLang="en-US" dirty="0"/>
              <a:t>点</a:t>
            </a:r>
            <a:r>
              <a:rPr lang="ja-JP" altLang="en-US" dirty="0" smtClean="0"/>
              <a:t>以上または、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en-US" altLang="ja-JP" dirty="0" smtClean="0"/>
              <a:t>   </a:t>
            </a:r>
            <a:r>
              <a:rPr lang="ja-JP" altLang="en-US" dirty="0" smtClean="0"/>
              <a:t>項目</a:t>
            </a:r>
            <a:r>
              <a:rPr lang="en-US" altLang="ja-JP" dirty="0" smtClean="0"/>
              <a:t>10</a:t>
            </a:r>
            <a:r>
              <a:rPr lang="ja-JP" altLang="en-US" dirty="0" smtClean="0"/>
              <a:t>が</a:t>
            </a:r>
            <a:r>
              <a:rPr lang="en-US" altLang="ja-JP" dirty="0" smtClean="0"/>
              <a:t>1</a:t>
            </a:r>
            <a:r>
              <a:rPr lang="ja-JP" altLang="en-US" dirty="0" smtClean="0"/>
              <a:t>点以上を支援が必要としている。</a:t>
            </a:r>
            <a:endParaRPr kumimoji="1" lang="ja-JP" altLang="en-US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11</a:t>
            </a:fld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359532" y="260648"/>
            <a:ext cx="8424936" cy="88907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600" b="1" dirty="0"/>
              <a:t>エジンバラ産後</a:t>
            </a:r>
            <a:r>
              <a:rPr lang="ja-JP" altLang="en-US" sz="3600" b="1" dirty="0" smtClean="0"/>
              <a:t>うつ病質問票</a:t>
            </a:r>
            <a:endParaRPr lang="en-US" altLang="ja-JP" sz="3600" b="1" dirty="0"/>
          </a:p>
          <a:p>
            <a:pPr algn="ctr"/>
            <a:r>
              <a:rPr lang="en-US" altLang="ja-JP" sz="2000" b="1" dirty="0"/>
              <a:t>Edinburgh Postnatal Depression Scale: </a:t>
            </a:r>
            <a:r>
              <a:rPr lang="en-US" altLang="ja-JP" b="1" dirty="0"/>
              <a:t>EPDS</a:t>
            </a:r>
          </a:p>
        </p:txBody>
      </p:sp>
    </p:spTree>
    <p:extLst>
      <p:ext uri="{BB962C8B-B14F-4D97-AF65-F5344CB8AC3E}">
        <p14:creationId xmlns:p14="http://schemas.microsoft.com/office/powerpoint/2010/main" val="3908144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9824" y="828859"/>
            <a:ext cx="8776672" cy="5829380"/>
            <a:chOff x="157798" y="581025"/>
            <a:chExt cx="9092247" cy="5780173"/>
          </a:xfrm>
        </p:grpSpPr>
        <p:sp>
          <p:nvSpPr>
            <p:cNvPr id="5" name="角丸四角形 4"/>
            <p:cNvSpPr/>
            <p:nvPr/>
          </p:nvSpPr>
          <p:spPr>
            <a:xfrm>
              <a:off x="476250" y="971550"/>
              <a:ext cx="2076450" cy="790575"/>
            </a:xfrm>
            <a:prstGeom prst="roundRect">
              <a:avLst/>
            </a:prstGeom>
            <a:solidFill>
              <a:srgbClr val="FC88DB"/>
            </a:solidFill>
            <a:ln>
              <a:solidFill>
                <a:srgbClr val="FC88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産　婦</a:t>
              </a:r>
              <a:endParaRPr lang="ja-JP" sz="2800" b="1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6" name="角丸四角形 5"/>
            <p:cNvSpPr/>
            <p:nvPr/>
          </p:nvSpPr>
          <p:spPr>
            <a:xfrm>
              <a:off x="157798" y="4437148"/>
              <a:ext cx="2771775" cy="1924050"/>
            </a:xfrm>
            <a:prstGeom prst="roundRect">
              <a:avLst/>
            </a:pr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○健診結果の把握・管理についての受診者への周知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○実施機関・精神科医療機関・福祉関係機関との連携体制の構築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139700" indent="-1397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○支援が必要な場合、速やかな実情把握、関係機関と連携した支援の実施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6800850" y="5229225"/>
              <a:ext cx="2076450" cy="790575"/>
            </a:xfrm>
            <a:prstGeom prst="roundRect">
              <a:avLst/>
            </a:pr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大阪府医師会</a:t>
              </a:r>
              <a:endParaRPr lang="ja-JP" sz="16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5967095" y="971550"/>
              <a:ext cx="3282950" cy="3125470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問診（精神疾患の既往歴・服薬歴等）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診察（表情・言動等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en-US" altLang="ja-JP" sz="1200" kern="100" dirty="0" smtClean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latin typeface="Century"/>
                  <a:ea typeface="HG丸ｺﾞｼｯｸM-PRO"/>
                  <a:cs typeface="Times New Roman"/>
                </a:rPr>
                <a:t>体重・血圧測定</a:t>
              </a:r>
              <a:r>
                <a:rPr lang="ja-JP" altLang="en-US" sz="1200" kern="100" dirty="0">
                  <a:latin typeface="Century"/>
                  <a:ea typeface="HG丸ｺﾞｼｯｸM-PRO"/>
                  <a:cs typeface="Times New Roman"/>
                </a:rPr>
                <a:t>　</a:t>
              </a:r>
              <a:endParaRPr lang="en-US" altLang="ja-JP" sz="1200" kern="100" dirty="0" smtClean="0"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尿検査（蛋白・糖）</a:t>
              </a:r>
              <a:endParaRPr 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ＥＰＤＳ　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en-US" sz="1200" kern="100" dirty="0">
                  <a:effectLst/>
                  <a:latin typeface="HG丸ｺﾞｼｯｸM-PRO"/>
                  <a:ea typeface="ＭＳ 明朝"/>
                  <a:cs typeface="Times New Roman"/>
                </a:rPr>
                <a:t> 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支援が必要とされる受診者への対応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セルフケアに関する助言・指導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市町村の相談窓口等に関する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③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経過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観察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④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精神科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に関する情報提供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（可能なら精神科医療機関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を紹介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⑤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必要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な助言・情報提供等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9" name="円/楕円 8"/>
            <p:cNvSpPr/>
            <p:nvPr/>
          </p:nvSpPr>
          <p:spPr>
            <a:xfrm>
              <a:off x="642619" y="3997277"/>
              <a:ext cx="1743710" cy="615950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市町村</a:t>
              </a:r>
              <a:endParaRPr lang="ja-JP" sz="2400" b="1" kern="100" dirty="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>
              <a:off x="2676527" y="2216931"/>
              <a:ext cx="3156518" cy="19112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>
              <a:off x="2905125" y="1152525"/>
              <a:ext cx="306197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V="1">
              <a:off x="1543050" y="1962150"/>
              <a:ext cx="635" cy="194564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655260" y="1248745"/>
              <a:ext cx="1753235" cy="8394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○結果の告知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○母子手帳に記載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（本人了解必要）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7810500" y="4210050"/>
              <a:ext cx="0" cy="9779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H="1">
              <a:off x="3028950" y="5543550"/>
              <a:ext cx="363601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3152775" y="5772150"/>
              <a:ext cx="352869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6572250" y="581025"/>
              <a:ext cx="2075815" cy="605155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医療機関</a:t>
              </a:r>
              <a:endParaRPr lang="ja-JP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476625" y="2628900"/>
              <a:ext cx="1371600" cy="9448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総合評価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対応内容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50" kern="100" dirty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 </a:t>
              </a:r>
              <a:endParaRPr lang="ja-JP" sz="1050" kern="100" dirty="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20" name="直線矢印コネクタ 19"/>
            <p:cNvCxnSpPr/>
            <p:nvPr/>
          </p:nvCxnSpPr>
          <p:spPr>
            <a:xfrm flipV="1">
              <a:off x="3028950" y="2847975"/>
              <a:ext cx="2835910" cy="185102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</p:grpSp>
      <p:sp>
        <p:nvSpPr>
          <p:cNvPr id="21" name="正方形/長方形 20"/>
          <p:cNvSpPr/>
          <p:nvPr/>
        </p:nvSpPr>
        <p:spPr>
          <a:xfrm>
            <a:off x="1204757" y="2478692"/>
            <a:ext cx="381635" cy="1689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①受診票の交付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45072" y="951881"/>
            <a:ext cx="1605280" cy="541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②受　診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971747" y="4588040"/>
            <a:ext cx="744220" cy="9678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>
                <a:effectLst/>
                <a:latin typeface="Century"/>
                <a:ea typeface="HG丸ｺﾞｼｯｸM-PRO"/>
                <a:cs typeface="Times New Roman"/>
              </a:rPr>
              <a:t>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75576" y="5502288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　④受診票・請求書の送付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456904" y="6019367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⑤事務手数料の支払い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834364" y="4089386"/>
            <a:ext cx="1903730" cy="506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/>
                <a:cs typeface="Times New Roman"/>
              </a:rPr>
              <a:t>⑥委託料支払い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65169" y="4277444"/>
            <a:ext cx="456565" cy="516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0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③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30" name="左中かっこ 29"/>
          <p:cNvSpPr/>
          <p:nvPr/>
        </p:nvSpPr>
        <p:spPr>
          <a:xfrm>
            <a:off x="5867491" y="1621361"/>
            <a:ext cx="216677" cy="7275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7621734" y="6390842"/>
            <a:ext cx="1692639" cy="350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H29.8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2935396" y="1621361"/>
            <a:ext cx="280269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吹き出し 27"/>
          <p:cNvSpPr/>
          <p:nvPr/>
        </p:nvSpPr>
        <p:spPr>
          <a:xfrm>
            <a:off x="3878971" y="2486153"/>
            <a:ext cx="1206231" cy="320055"/>
          </a:xfrm>
          <a:prstGeom prst="wedgeRoundRectCallout">
            <a:avLst>
              <a:gd name="adj1" fmla="val 29705"/>
              <a:gd name="adj2" fmla="val 105787"/>
              <a:gd name="adj3" fmla="val 1666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必要時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12</a:t>
            </a:fld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269618" y="194656"/>
            <a:ext cx="8424936" cy="49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/>
              <a:t>大阪府に</a:t>
            </a:r>
            <a:r>
              <a:rPr lang="ja-JP" altLang="en-US" sz="2800" dirty="0" smtClean="0"/>
              <a:t>おける産婦健康診査</a:t>
            </a:r>
            <a:r>
              <a:rPr lang="ja-JP" altLang="en-US" sz="2800" dirty="0"/>
              <a:t>事業スキーム図</a:t>
            </a:r>
          </a:p>
        </p:txBody>
      </p:sp>
    </p:spTree>
    <p:extLst>
      <p:ext uri="{BB962C8B-B14F-4D97-AF65-F5344CB8AC3E}">
        <p14:creationId xmlns:p14="http://schemas.microsoft.com/office/powerpoint/2010/main" val="27678038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88640"/>
            <a:ext cx="8352928" cy="6480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13</a:t>
            </a:fld>
            <a:endParaRPr kumimoji="1" lang="ja-JP" altLang="en-US"/>
          </a:p>
        </p:txBody>
      </p:sp>
      <p:sp>
        <p:nvSpPr>
          <p:cNvPr id="4" name="角丸四角形 3"/>
          <p:cNvSpPr/>
          <p:nvPr/>
        </p:nvSpPr>
        <p:spPr>
          <a:xfrm>
            <a:off x="472081" y="136195"/>
            <a:ext cx="8424936" cy="49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/>
              <a:t>大阪府に</a:t>
            </a:r>
            <a:r>
              <a:rPr lang="ja-JP" altLang="en-US" sz="2800" dirty="0" smtClean="0"/>
              <a:t>おける産婦健康診査</a:t>
            </a:r>
            <a:r>
              <a:rPr lang="ja-JP" altLang="en-US" sz="2800" dirty="0"/>
              <a:t>事業スキーム図</a:t>
            </a:r>
          </a:p>
        </p:txBody>
      </p:sp>
    </p:spTree>
    <p:extLst>
      <p:ext uri="{BB962C8B-B14F-4D97-AF65-F5344CB8AC3E}">
        <p14:creationId xmlns:p14="http://schemas.microsoft.com/office/powerpoint/2010/main" val="583113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5471927"/>
              </p:ext>
            </p:extLst>
          </p:nvPr>
        </p:nvGraphicFramePr>
        <p:xfrm>
          <a:off x="326034" y="1162507"/>
          <a:ext cx="8637943" cy="5037765"/>
        </p:xfrm>
        <a:graphic>
          <a:graphicData uri="http://schemas.openxmlformats.org/drawingml/2006/table">
            <a:tbl>
              <a:tblPr/>
              <a:tblGrid>
                <a:gridCol w="1264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30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8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3">
                  <a:extLst>
                    <a:ext uri="{9D8B030D-6E8A-4147-A177-3AD203B41FA5}">
                      <a16:colId xmlns:a16="http://schemas.microsoft.com/office/drawing/2014/main" xmlns="" val="1672102883"/>
                    </a:ext>
                  </a:extLst>
                </a:gridCol>
              </a:tblGrid>
              <a:tr h="79751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産婦健康診査事業の実数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１９市町村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405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平成３０年４月～３１年３月末　受診分の結果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15285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受診総数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35,688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30,314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63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保健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Ｃ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報告数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4,552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（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12.8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％）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2,758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（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9.1%)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2955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点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以上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/>
                      </a:r>
                      <a:b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</a:b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（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項目１０を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含む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）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3,539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1.929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1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10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該当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1,185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832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405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以外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909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670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1651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委託医療機関から直接精神科医療機関に紹介した件数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7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36367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精神保健相談（保健師による支援も含む）に繋いだ件数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168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　　　　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14</a:t>
            </a:fld>
            <a:endParaRPr kumimoji="1" lang="ja-JP" altLang="en-US" dirty="0"/>
          </a:p>
        </p:txBody>
      </p:sp>
      <p:sp>
        <p:nvSpPr>
          <p:cNvPr id="10" name="角丸四角形 9"/>
          <p:cNvSpPr/>
          <p:nvPr/>
        </p:nvSpPr>
        <p:spPr>
          <a:xfrm>
            <a:off x="432538" y="217148"/>
            <a:ext cx="8424936" cy="788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 smtClean="0"/>
              <a:t>産婦健康診査事業実施状況等</a:t>
            </a:r>
            <a:r>
              <a:rPr lang="ja-JP" altLang="en-US" sz="2400" dirty="0" smtClean="0"/>
              <a:t>（平成</a:t>
            </a:r>
            <a:r>
              <a:rPr lang="en-US" altLang="ja-JP" sz="2400" dirty="0" smtClean="0"/>
              <a:t>30</a:t>
            </a:r>
            <a:r>
              <a:rPr lang="ja-JP" altLang="en-US" sz="2400" dirty="0" smtClean="0"/>
              <a:t>年度）</a:t>
            </a:r>
            <a:endParaRPr lang="ja-JP" altLang="en-US" sz="2400" dirty="0"/>
          </a:p>
        </p:txBody>
      </p:sp>
      <p:sp>
        <p:nvSpPr>
          <p:cNvPr id="15" name="Rectangle 3"/>
          <p:cNvSpPr txBox="1">
            <a:spLocks noChangeArrowheads="1"/>
          </p:cNvSpPr>
          <p:nvPr/>
        </p:nvSpPr>
        <p:spPr>
          <a:xfrm>
            <a:off x="1511677" y="1772816"/>
            <a:ext cx="3133328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dirty="0" smtClean="0">
                <a:ea typeface="HGP創英角ﾎﾟｯﾌﾟ体" pitchFamily="50" charset="-128"/>
              </a:rPr>
              <a:t>　（</a:t>
            </a:r>
            <a:r>
              <a:rPr lang="ja-JP" altLang="en-US" sz="5000" dirty="0" smtClean="0">
                <a:latin typeface="+mn-ea"/>
              </a:rPr>
              <a:t>年度途中からの実施も含む）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01323" y="6388443"/>
            <a:ext cx="2856151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r>
              <a:rPr lang="en-US" altLang="ja-JP" sz="4900" dirty="0" smtClean="0">
                <a:latin typeface="+mn-ea"/>
              </a:rPr>
              <a:t>※</a:t>
            </a:r>
            <a:r>
              <a:rPr lang="ja-JP" altLang="en-US" sz="4900" dirty="0" smtClean="0">
                <a:latin typeface="+mn-ea"/>
              </a:rPr>
              <a:t>２　延</a:t>
            </a:r>
            <a:r>
              <a:rPr lang="ja-JP" altLang="en-US" sz="4900" dirty="0">
                <a:latin typeface="+mn-ea"/>
              </a:rPr>
              <a:t>・複数</a:t>
            </a:r>
            <a:r>
              <a:rPr lang="ja-JP" altLang="en-US" sz="4900" dirty="0" smtClean="0">
                <a:latin typeface="+mn-ea"/>
              </a:rPr>
              <a:t>選択あり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6372396"/>
            <a:ext cx="5976664" cy="333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ja-JP" sz="1600" dirty="0" smtClean="0">
                <a:latin typeface="+mn-ea"/>
              </a:rPr>
              <a:t>※1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産後</a:t>
            </a:r>
            <a:r>
              <a:rPr lang="en-US" altLang="ja-JP" sz="1600" dirty="0">
                <a:latin typeface="+mn-ea"/>
              </a:rPr>
              <a:t>2</a:t>
            </a:r>
            <a:r>
              <a:rPr lang="ja-JP" altLang="en-US" sz="1600" dirty="0">
                <a:latin typeface="+mn-ea"/>
              </a:rPr>
              <a:t>週間前後</a:t>
            </a:r>
            <a:r>
              <a:rPr lang="ja-JP" altLang="en-US" sz="1600" dirty="0" smtClean="0">
                <a:latin typeface="+mn-ea"/>
              </a:rPr>
              <a:t>及び</a:t>
            </a:r>
            <a:r>
              <a:rPr lang="en-US" altLang="ja-JP" sz="1600" dirty="0" smtClean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か月前後に各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 smtClean="0">
                <a:latin typeface="+mn-ea"/>
              </a:rPr>
              <a:t>回受診する際利用する券</a:t>
            </a:r>
          </a:p>
        </p:txBody>
      </p:sp>
    </p:spTree>
    <p:extLst>
      <p:ext uri="{BB962C8B-B14F-4D97-AF65-F5344CB8AC3E}">
        <p14:creationId xmlns:p14="http://schemas.microsoft.com/office/powerpoint/2010/main" val="468032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0340843"/>
              </p:ext>
            </p:extLst>
          </p:nvPr>
        </p:nvGraphicFramePr>
        <p:xfrm>
          <a:off x="326034" y="1162507"/>
          <a:ext cx="8637943" cy="5138557"/>
        </p:xfrm>
        <a:graphic>
          <a:graphicData uri="http://schemas.openxmlformats.org/drawingml/2006/table">
            <a:tbl>
              <a:tblPr/>
              <a:tblGrid>
                <a:gridCol w="12640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730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805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402743">
                  <a:extLst>
                    <a:ext uri="{9D8B030D-6E8A-4147-A177-3AD203B41FA5}">
                      <a16:colId xmlns:a16="http://schemas.microsoft.com/office/drawing/2014/main" xmlns="" val="1672102883"/>
                    </a:ext>
                  </a:extLst>
                </a:gridCol>
              </a:tblGrid>
              <a:tr h="78574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  <a:endParaRPr lang="en-US" altLang="ja-JP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産婦健康診査事業の実数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  <a:p>
                      <a:pPr algn="l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中河内圏域</a:t>
                      </a:r>
                      <a:endParaRPr lang="ja-JP" alt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210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平成３０年４月～３１年３月末　受診分の結果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2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番券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１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2355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受診総数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2,121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1,596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2658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保健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Ｃ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報告数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256(12.1%)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123(7.7%)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4408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en-US" altLang="ja-JP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9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点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以上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/>
                      </a:r>
                      <a:b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</a:b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（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項目１０を</a:t>
                      </a:r>
                      <a:r>
                        <a:rPr lang="ja-JP" alt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含む）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221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85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77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項目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10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該当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120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65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1210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DCCC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ＥＰＤＳ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以外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※2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95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45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879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　</a:t>
                      </a:r>
                    </a:p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委託医療機関から直接精神科医療機関に紹介した件数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0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75103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G丸ｺﾞｼｯｸM-PRO"/>
                        </a:rPr>
                        <a:t>精神保健相談（保健師による支援も含む）に繋いだ件数</a:t>
                      </a:r>
                      <a:endParaRPr lang="ja-JP" alt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HG丸ｺﾞｼｯｸM-PRO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</a:t>
                      </a:r>
                      <a:r>
                        <a:rPr lang="en-US" altLang="ja-JP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0</a:t>
                      </a:r>
                      <a:r>
                        <a:rPr lang="ja-JP" alt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 Unicode MS"/>
                        </a:rPr>
                        <a:t>　　　　</a:t>
                      </a:r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n-US" altLang="ja-JP" sz="1800" b="0" i="0" u="none" strike="noStrike" dirty="0">
                        <a:solidFill>
                          <a:srgbClr val="000000"/>
                        </a:solidFill>
                        <a:effectLst/>
                        <a:latin typeface="Arial Unicode M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15</a:t>
            </a:fld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432538" y="217148"/>
            <a:ext cx="8424936" cy="7885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/>
              <a:t>産婦健康診査事業実施状況等</a:t>
            </a:r>
            <a:r>
              <a:rPr lang="ja-JP" altLang="en-US" sz="2400" dirty="0"/>
              <a:t>（平成</a:t>
            </a:r>
            <a:r>
              <a:rPr lang="en-US" altLang="ja-JP" sz="2400" dirty="0"/>
              <a:t>30</a:t>
            </a:r>
            <a:r>
              <a:rPr lang="ja-JP" altLang="en-US" sz="2400" dirty="0"/>
              <a:t>年度）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331640" y="1772816"/>
            <a:ext cx="3133328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r>
              <a:rPr lang="ja-JP" altLang="en-US" sz="5000" dirty="0">
                <a:latin typeface="+mn-ea"/>
              </a:rPr>
              <a:t>（</a:t>
            </a:r>
            <a:r>
              <a:rPr lang="ja-JP" altLang="en-US" sz="5000" dirty="0" smtClean="0">
                <a:latin typeface="+mn-ea"/>
              </a:rPr>
              <a:t>年度途中からの実施も含む）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6053336" y="6402967"/>
            <a:ext cx="3133328" cy="333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r>
              <a:rPr lang="en-US" altLang="ja-JP" sz="4300" dirty="0" smtClean="0">
                <a:latin typeface="+mn-ea"/>
              </a:rPr>
              <a:t>※2 </a:t>
            </a:r>
            <a:r>
              <a:rPr lang="ja-JP" altLang="en-US" sz="4300" dirty="0" smtClean="0">
                <a:latin typeface="+mn-ea"/>
              </a:rPr>
              <a:t>延</a:t>
            </a:r>
            <a:r>
              <a:rPr lang="ja-JP" altLang="en-US" sz="4300" dirty="0">
                <a:latin typeface="+mn-ea"/>
              </a:rPr>
              <a:t>・複数</a:t>
            </a:r>
            <a:r>
              <a:rPr lang="ja-JP" altLang="en-US" sz="4300" dirty="0" smtClean="0">
                <a:latin typeface="+mn-ea"/>
              </a:rPr>
              <a:t>選択あり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179512" y="6372396"/>
            <a:ext cx="5976664" cy="333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None/>
              <a:defRPr/>
            </a:pPr>
            <a:r>
              <a:rPr lang="en-US" altLang="ja-JP" sz="1600" dirty="0" smtClean="0">
                <a:latin typeface="+mn-ea"/>
              </a:rPr>
              <a:t>※1</a:t>
            </a:r>
            <a:r>
              <a:rPr lang="ja-JP" altLang="en-US" sz="1600" dirty="0">
                <a:latin typeface="+mn-ea"/>
              </a:rPr>
              <a:t>　</a:t>
            </a:r>
            <a:r>
              <a:rPr lang="ja-JP" altLang="en-US" sz="1600" dirty="0" smtClean="0">
                <a:latin typeface="+mn-ea"/>
              </a:rPr>
              <a:t>産後</a:t>
            </a:r>
            <a:r>
              <a:rPr lang="en-US" altLang="ja-JP" sz="1600" dirty="0">
                <a:latin typeface="+mn-ea"/>
              </a:rPr>
              <a:t>2</a:t>
            </a:r>
            <a:r>
              <a:rPr lang="ja-JP" altLang="en-US" sz="1600" dirty="0">
                <a:latin typeface="+mn-ea"/>
              </a:rPr>
              <a:t>週間前後</a:t>
            </a:r>
            <a:r>
              <a:rPr lang="ja-JP" altLang="en-US" sz="1600" dirty="0" smtClean="0">
                <a:latin typeface="+mn-ea"/>
              </a:rPr>
              <a:t>及び</a:t>
            </a:r>
            <a:r>
              <a:rPr lang="en-US" altLang="ja-JP" sz="1600" dirty="0" smtClean="0">
                <a:latin typeface="+mn-ea"/>
              </a:rPr>
              <a:t>1</a:t>
            </a:r>
            <a:r>
              <a:rPr lang="ja-JP" altLang="en-US" sz="1600" dirty="0">
                <a:latin typeface="+mn-ea"/>
              </a:rPr>
              <a:t>か月前後に各</a:t>
            </a:r>
            <a:r>
              <a:rPr lang="en-US" altLang="ja-JP" sz="1600" dirty="0">
                <a:latin typeface="+mn-ea"/>
              </a:rPr>
              <a:t>1</a:t>
            </a:r>
            <a:r>
              <a:rPr lang="ja-JP" altLang="en-US" sz="1600" dirty="0" smtClean="0">
                <a:latin typeface="+mn-ea"/>
              </a:rPr>
              <a:t>回受診する際利用する券</a:t>
            </a:r>
          </a:p>
        </p:txBody>
      </p:sp>
    </p:spTree>
    <p:extLst>
      <p:ext uri="{BB962C8B-B14F-4D97-AF65-F5344CB8AC3E}">
        <p14:creationId xmlns:p14="http://schemas.microsoft.com/office/powerpoint/2010/main" val="15772963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600" b="1" dirty="0" smtClean="0"/>
              <a:t>○昨年度産婦健康診査事業を実施した市町村からの意見</a:t>
            </a: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600" b="1" dirty="0"/>
              <a:t>　</a:t>
            </a:r>
            <a:r>
              <a:rPr lang="ja-JP" altLang="en-US" sz="2600" b="1" dirty="0" smtClean="0"/>
              <a:t>　</a:t>
            </a:r>
            <a:r>
              <a:rPr lang="en-US" altLang="ja-JP" sz="2600" b="1" dirty="0" smtClean="0"/>
              <a:t>(</a:t>
            </a:r>
            <a:r>
              <a:rPr lang="ja-JP" altLang="en-US" sz="2600" b="1" dirty="0" smtClean="0"/>
              <a:t>主なもの）</a:t>
            </a:r>
            <a:endParaRPr lang="en-US" altLang="ja-JP" sz="2600" b="1" dirty="0" smtClean="0"/>
          </a:p>
          <a:p>
            <a:pPr marL="0" indent="0">
              <a:buNone/>
            </a:pPr>
            <a:endParaRPr lang="en-US" altLang="ja-JP" sz="2600" b="1" dirty="0" smtClean="0"/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　①精神科受診が必要な状況にあっても、本人の拒否に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>
                <a:latin typeface="+mn-ea"/>
              </a:rPr>
              <a:t>　</a:t>
            </a:r>
            <a:r>
              <a:rPr lang="ja-JP" altLang="en-US" sz="2800" dirty="0" smtClean="0">
                <a:latin typeface="+mn-ea"/>
              </a:rPr>
              <a:t>　 より受診につながらない。　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②精神科受診につながっても、継続受診に至らない。　　　　　　　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③対応できる精神科医療機関が少ない。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④予約日が先になりタイムリーに受診できない。</a:t>
            </a: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endParaRPr lang="en-US" altLang="ja-JP" sz="2800" dirty="0" smtClean="0">
              <a:latin typeface="+mn-ea"/>
            </a:endParaRPr>
          </a:p>
          <a:p>
            <a:pPr marL="0" indent="0">
              <a:buNone/>
            </a:pPr>
            <a:r>
              <a:rPr lang="ja-JP" altLang="en-US" sz="2800" dirty="0" smtClean="0">
                <a:latin typeface="+mn-ea"/>
              </a:rPr>
              <a:t>  ⑤精神科と産科の連携がうまくいかない。</a:t>
            </a:r>
            <a:endParaRPr lang="en-US" altLang="ja-JP" sz="2800" dirty="0" smtClean="0">
              <a:latin typeface="+mn-ea"/>
            </a:endParaRPr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16</a:t>
            </a:fld>
            <a:endParaRPr kumimoji="1" lang="ja-JP" altLang="en-US"/>
          </a:p>
        </p:txBody>
      </p:sp>
      <p:sp>
        <p:nvSpPr>
          <p:cNvPr id="9" name="タイトル 8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867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 smtClean="0"/>
              <a:t>精神科と母子保健の連携における課題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801537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484700"/>
              </p:ext>
            </p:extLst>
          </p:nvPr>
        </p:nvGraphicFramePr>
        <p:xfrm>
          <a:off x="368642" y="908720"/>
          <a:ext cx="8496944" cy="23659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188000"/>
                <a:gridCol w="1800000"/>
                <a:gridCol w="1512168"/>
                <a:gridCol w="1440160"/>
                <a:gridCol w="2556616"/>
              </a:tblGrid>
              <a:tr h="360000">
                <a:tc rowSpan="2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人口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（人）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出生数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分娩取扱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医療機関数（か所）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実数（人）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人口千対</a:t>
                      </a:r>
                      <a:endParaRPr kumimoji="1" lang="ja-JP" altLang="en-US" sz="16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八尾市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267,581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1,946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7.3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4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柏原市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69,799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469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6.7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1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東大阪市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498,099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3,278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6.6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4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latin typeface="+mn-ea"/>
                          <a:ea typeface="+mn-ea"/>
                        </a:rPr>
                        <a:t>（参考）</a:t>
                      </a:r>
                      <a:endParaRPr kumimoji="1" lang="en-US" altLang="ja-JP" sz="1400" dirty="0" smtClean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600" dirty="0" smtClean="0">
                          <a:latin typeface="+mn-ea"/>
                          <a:ea typeface="+mn-ea"/>
                        </a:rPr>
                        <a:t>大阪府</a:t>
                      </a:r>
                      <a:endParaRPr kumimoji="1" lang="ja-JP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8,831,642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66,602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7.7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dirty="0" smtClean="0">
                          <a:latin typeface="+mn-lt"/>
                          <a:ea typeface="+mn-ea"/>
                        </a:rPr>
                        <a:t>136</a:t>
                      </a:r>
                      <a:endParaRPr kumimoji="1" lang="ja-JP" altLang="en-US" sz="1800" dirty="0">
                        <a:latin typeface="+mn-lt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094572"/>
              </p:ext>
            </p:extLst>
          </p:nvPr>
        </p:nvGraphicFramePr>
        <p:xfrm>
          <a:off x="368642" y="3448091"/>
          <a:ext cx="8496946" cy="268756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213849"/>
                <a:gridCol w="809233"/>
                <a:gridCol w="809233"/>
                <a:gridCol w="809233"/>
                <a:gridCol w="809233"/>
                <a:gridCol w="809233"/>
                <a:gridCol w="809233"/>
                <a:gridCol w="809233"/>
                <a:gridCol w="809233"/>
                <a:gridCol w="809233"/>
              </a:tblGrid>
              <a:tr h="381360">
                <a:tc rowSpan="2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出生時の母親の年齢（人）＊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600" dirty="0"/>
                    </a:p>
                  </a:txBody>
                  <a:tcPr/>
                </a:tc>
              </a:tr>
              <a:tr h="613481">
                <a:tc vMerge="1">
                  <a:txBody>
                    <a:bodyPr/>
                    <a:lstStyle/>
                    <a:p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未満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19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30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～</a:t>
                      </a:r>
                      <a:endParaRPr kumimoji="1" lang="en-US" altLang="ja-JP" sz="16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kumimoji="1" lang="en-US" altLang="ja-JP" sz="1600" b="0" dirty="0" smtClean="0">
                          <a:solidFill>
                            <a:schemeClr val="tx1"/>
                          </a:solidFill>
                        </a:rPr>
                        <a:t>49</a:t>
                      </a:r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歳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 smtClean="0">
                          <a:solidFill>
                            <a:schemeClr val="tx1"/>
                          </a:solidFill>
                        </a:rPr>
                        <a:t>総数</a:t>
                      </a:r>
                      <a:endParaRPr kumimoji="1" lang="ja-JP" altLang="en-US" sz="1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381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八尾市</a:t>
                      </a:r>
                      <a:endParaRPr kumimoji="1" lang="ja-JP" alt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28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192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467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723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436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98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1,946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1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柏原市</a:t>
                      </a:r>
                      <a:endParaRPr kumimoji="1" lang="ja-JP" alt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0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13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43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112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177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89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34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469</a:t>
                      </a:r>
                      <a:endParaRPr kumimoji="1" lang="ja-JP" altLang="en-US" sz="1600" dirty="0"/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81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 smtClean="0"/>
                        <a:t>東大阪市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46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384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860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1,087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708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188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4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3,278</a:t>
                      </a:r>
                      <a:endParaRPr kumimoji="1" lang="ja-JP" altLang="en-US" sz="1600" dirty="0"/>
                    </a:p>
                  </a:txBody>
                  <a:tcPr/>
                </a:tc>
              </a:tr>
              <a:tr h="381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/>
                        <a:t>（参考）</a:t>
                      </a:r>
                      <a:endParaRPr kumimoji="1" lang="en-US" altLang="ja-JP" sz="1400" dirty="0" smtClean="0"/>
                    </a:p>
                    <a:p>
                      <a:pPr algn="ctr"/>
                      <a:r>
                        <a:rPr kumimoji="1" lang="ja-JP" altLang="en-US" sz="1600" dirty="0" smtClean="0"/>
                        <a:t>大阪府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895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5,863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16,564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24,132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15,285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3,747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108</a:t>
                      </a:r>
                      <a:r>
                        <a:rPr kumimoji="1" lang="ja-JP" altLang="en-US" sz="1600" dirty="0" smtClean="0"/>
                        <a:t>　</a:t>
                      </a:r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600" dirty="0" smtClean="0"/>
                        <a:t>66,602</a:t>
                      </a:r>
                      <a:endParaRPr kumimoji="1" lang="ja-JP" altLang="en-US" sz="16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5359243" y="6192198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/>
              <a:t>出典：平成</a:t>
            </a:r>
            <a:r>
              <a:rPr kumimoji="1" lang="en-US" altLang="ja-JP" sz="1600" dirty="0" smtClean="0"/>
              <a:t>29</a:t>
            </a:r>
            <a:r>
              <a:rPr kumimoji="1" lang="ja-JP" altLang="en-US" sz="1600" dirty="0" smtClean="0"/>
              <a:t>年人口動態調査</a:t>
            </a:r>
            <a:endParaRPr kumimoji="1" lang="en-US" altLang="ja-JP" sz="1600" dirty="0" smtClean="0"/>
          </a:p>
          <a:p>
            <a:r>
              <a:rPr kumimoji="1" lang="ja-JP" altLang="en-US" sz="1600" dirty="0" smtClean="0"/>
              <a:t>　　　　</a:t>
            </a:r>
            <a:r>
              <a:rPr kumimoji="1" lang="en-US" altLang="ja-JP" sz="1600" dirty="0" smtClean="0"/>
              <a:t>※</a:t>
            </a:r>
            <a:r>
              <a:rPr kumimoji="1" lang="ja-JP" altLang="en-US" sz="1600" dirty="0" smtClean="0"/>
              <a:t>大阪府</a:t>
            </a:r>
            <a:r>
              <a:rPr kumimoji="1" lang="en-US" altLang="ja-JP" sz="1600" dirty="0" smtClean="0"/>
              <a:t>HP</a:t>
            </a:r>
            <a:r>
              <a:rPr kumimoji="1" lang="ja-JP" altLang="en-US" sz="1600" dirty="0" smtClean="0"/>
              <a:t>　周産期医療の広場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59632" y="292314"/>
            <a:ext cx="6840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 smtClean="0"/>
              <a:t>中河内圏域における出生数</a:t>
            </a:r>
            <a:r>
              <a:rPr lang="ja-JP" altLang="en-US" sz="2400" dirty="0"/>
              <a:t>、母の年齢（５歳階級</a:t>
            </a:r>
            <a:r>
              <a:rPr lang="ja-JP" altLang="en-US" sz="2400" dirty="0" smtClean="0"/>
              <a:t>）</a:t>
            </a:r>
            <a:endParaRPr kumimoji="1" lang="ja-JP" altLang="en-US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83568" y="6228020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＊多胎の場合は重複あり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2059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/>
          <p:cNvGrpSpPr/>
          <p:nvPr/>
        </p:nvGrpSpPr>
        <p:grpSpPr>
          <a:xfrm>
            <a:off x="259824" y="828859"/>
            <a:ext cx="8776672" cy="5829380"/>
            <a:chOff x="157798" y="581025"/>
            <a:chExt cx="9092247" cy="5780173"/>
          </a:xfrm>
        </p:grpSpPr>
        <p:sp>
          <p:nvSpPr>
            <p:cNvPr id="6" name="角丸四角形 5"/>
            <p:cNvSpPr/>
            <p:nvPr/>
          </p:nvSpPr>
          <p:spPr>
            <a:xfrm>
              <a:off x="157798" y="4437148"/>
              <a:ext cx="2771775" cy="1924050"/>
            </a:xfrm>
            <a:prstGeom prst="roundRect">
              <a:avLst/>
            </a:prstGeom>
            <a:noFill/>
            <a:ln w="25400" cap="flat" cmpd="sng" algn="ctr">
              <a:solidFill>
                <a:schemeClr val="accent6">
                  <a:lumMod val="75000"/>
                </a:scheme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○健診結果の把握・管理についての受診者への周知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○実施機関・精神科医療機関・福祉関係機関との連携体制の構築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139700" indent="-1397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○支援が必要な場合、速やかな実情把握、関係機関と連携した支援の実施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5" name="角丸四角形 4"/>
            <p:cNvSpPr/>
            <p:nvPr/>
          </p:nvSpPr>
          <p:spPr>
            <a:xfrm>
              <a:off x="476250" y="971550"/>
              <a:ext cx="2076450" cy="790575"/>
            </a:xfrm>
            <a:prstGeom prst="roundRect">
              <a:avLst/>
            </a:prstGeom>
            <a:solidFill>
              <a:srgbClr val="FC88DB"/>
            </a:solidFill>
            <a:ln>
              <a:solidFill>
                <a:srgbClr val="FC88DB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28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産　婦</a:t>
              </a:r>
              <a:endParaRPr lang="ja-JP" sz="2800" b="1" kern="100" dirty="0">
                <a:effectLst/>
                <a:ea typeface="ＭＳ 明朝"/>
                <a:cs typeface="Times New Roman"/>
              </a:endParaRPr>
            </a:p>
          </p:txBody>
        </p:sp>
        <p:sp>
          <p:nvSpPr>
            <p:cNvPr id="7" name="角丸四角形 6"/>
            <p:cNvSpPr/>
            <p:nvPr/>
          </p:nvSpPr>
          <p:spPr>
            <a:xfrm>
              <a:off x="6800850" y="5229225"/>
              <a:ext cx="2076450" cy="790575"/>
            </a:xfrm>
            <a:prstGeom prst="roundRect">
              <a:avLst/>
            </a:prstGeom>
            <a:solidFill>
              <a:srgbClr val="00B050"/>
            </a:solidFill>
            <a:ln w="25400" cap="flat" cmpd="sng" algn="ctr">
              <a:solidFill>
                <a:srgbClr val="00B050"/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600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大阪府医師会</a:t>
              </a:r>
              <a:endParaRPr lang="ja-JP" sz="16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8" name="角丸四角形 7"/>
            <p:cNvSpPr/>
            <p:nvPr/>
          </p:nvSpPr>
          <p:spPr>
            <a:xfrm>
              <a:off x="5967095" y="971550"/>
              <a:ext cx="3282950" cy="3125470"/>
            </a:xfrm>
            <a:prstGeom prst="round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問診（精神疾患の既往歴・服薬歴等）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診察（表情・言動等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en-US" altLang="ja-JP" sz="1200" kern="100" dirty="0" smtClean="0">
                <a:effectLst/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latin typeface="Century"/>
                  <a:ea typeface="HG丸ｺﾞｼｯｸM-PRO"/>
                  <a:cs typeface="Times New Roman"/>
                </a:rPr>
                <a:t>体重・血圧測定</a:t>
              </a:r>
              <a:r>
                <a:rPr lang="ja-JP" altLang="en-US" sz="1200" kern="100" dirty="0">
                  <a:latin typeface="Century"/>
                  <a:ea typeface="HG丸ｺﾞｼｯｸM-PRO"/>
                  <a:cs typeface="Times New Roman"/>
                </a:rPr>
                <a:t>　</a:t>
              </a:r>
              <a:endParaRPr lang="en-US" altLang="ja-JP" sz="1200" kern="100" dirty="0" smtClean="0">
                <a:latin typeface="Century"/>
                <a:ea typeface="HG丸ｺﾞｼｯｸM-PRO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尿検査（蛋白・糖）</a:t>
              </a:r>
              <a:endParaRPr lang="ja-JP" sz="1200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ＥＰＤＳ　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en-US" sz="1200" kern="100" dirty="0">
                  <a:effectLst/>
                  <a:latin typeface="HG丸ｺﾞｼｯｸM-PRO"/>
                  <a:ea typeface="ＭＳ 明朝"/>
                  <a:cs typeface="Times New Roman"/>
                </a:rPr>
                <a:t> 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支援が必要とされる受診者への対応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セルフケアに関する助言・指導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342900" lvl="0" indent="-342900" algn="l">
                <a:spcAft>
                  <a:spcPts val="0"/>
                </a:spcAft>
                <a:buFont typeface="+mj-ea"/>
                <a:buAutoNum type="circleNumDbPlain"/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市町村の相談窓口等に関する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③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経過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観察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④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精神科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に関する情報提供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marL="2286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（可能なら精神科医療機関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を紹介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lvl="0" algn="l">
                <a:spcAft>
                  <a:spcPts val="0"/>
                </a:spcAft>
              </a:pPr>
              <a:r>
                <a:rPr lang="ja-JP" altLang="en-US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⑤　</a:t>
              </a:r>
              <a:r>
                <a:rPr lang="ja-JP" sz="1200" kern="100" dirty="0" smtClean="0">
                  <a:effectLst/>
                  <a:latin typeface="Century"/>
                  <a:ea typeface="HG丸ｺﾞｼｯｸM-PRO"/>
                  <a:cs typeface="Times New Roman"/>
                </a:rPr>
                <a:t>必要</a:t>
              </a: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な助言・情報提供等</a:t>
              </a:r>
              <a:endParaRPr lang="ja-JP" sz="12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cxnSp>
          <p:nvCxnSpPr>
            <p:cNvPr id="10" name="直線矢印コネクタ 9"/>
            <p:cNvCxnSpPr/>
            <p:nvPr/>
          </p:nvCxnSpPr>
          <p:spPr>
            <a:xfrm flipH="1">
              <a:off x="2676527" y="2216931"/>
              <a:ext cx="3156518" cy="1911204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円/楕円 8"/>
            <p:cNvSpPr/>
            <p:nvPr/>
          </p:nvSpPr>
          <p:spPr>
            <a:xfrm>
              <a:off x="1939526" y="4268268"/>
              <a:ext cx="1193554" cy="388674"/>
            </a:xfrm>
            <a:prstGeom prst="ellipse">
              <a:avLst/>
            </a:pr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altLang="en-US" sz="1200" b="1" kern="100" dirty="0" smtClean="0">
                  <a:effectLst/>
                  <a:latin typeface="HG丸ｺﾞｼｯｸM-PRO" panose="020F0600000000000000" pitchFamily="50" charset="-128"/>
                  <a:ea typeface="HG丸ｺﾞｼｯｸM-PRO" panose="020F0600000000000000" pitchFamily="50" charset="-128"/>
                  <a:cs typeface="Times New Roman"/>
                </a:rPr>
                <a:t>東大阪市</a:t>
              </a:r>
              <a:endParaRPr lang="ja-JP" sz="1200" b="1" kern="100" dirty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endParaRPr>
            </a:p>
          </p:txBody>
        </p:sp>
        <p:cxnSp>
          <p:nvCxnSpPr>
            <p:cNvPr id="11" name="直線矢印コネクタ 10"/>
            <p:cNvCxnSpPr/>
            <p:nvPr/>
          </p:nvCxnSpPr>
          <p:spPr>
            <a:xfrm>
              <a:off x="2905125" y="1152525"/>
              <a:ext cx="306197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V="1">
              <a:off x="1543050" y="1962150"/>
              <a:ext cx="635" cy="194564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正方形/長方形 12"/>
            <p:cNvSpPr/>
            <p:nvPr/>
          </p:nvSpPr>
          <p:spPr>
            <a:xfrm>
              <a:off x="3655260" y="1248745"/>
              <a:ext cx="1753235" cy="839470"/>
            </a:xfrm>
            <a:prstGeom prst="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○結果の告知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○母子手帳に記載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  <a:p>
              <a:pPr indent="152400" algn="l">
                <a:spcAft>
                  <a:spcPts val="0"/>
                </a:spcAft>
              </a:pPr>
              <a:r>
                <a:rPr lang="ja-JP" sz="1200" kern="100" dirty="0">
                  <a:effectLst/>
                  <a:latin typeface="Century"/>
                  <a:ea typeface="HG丸ｺﾞｼｯｸM-PRO"/>
                  <a:cs typeface="Times New Roman"/>
                </a:rPr>
                <a:t>（本人了解必要）</a:t>
              </a:r>
              <a:endParaRPr lang="ja-JP" sz="105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cxnSp>
          <p:nvCxnSpPr>
            <p:cNvPr id="14" name="直線矢印コネクタ 13"/>
            <p:cNvCxnSpPr/>
            <p:nvPr/>
          </p:nvCxnSpPr>
          <p:spPr>
            <a:xfrm>
              <a:off x="7810500" y="4210050"/>
              <a:ext cx="0" cy="97790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矢印コネクタ 14"/>
            <p:cNvCxnSpPr/>
            <p:nvPr/>
          </p:nvCxnSpPr>
          <p:spPr>
            <a:xfrm flipH="1">
              <a:off x="3028950" y="5543550"/>
              <a:ext cx="3636010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矢印コネクタ 15"/>
            <p:cNvCxnSpPr/>
            <p:nvPr/>
          </p:nvCxnSpPr>
          <p:spPr>
            <a:xfrm>
              <a:off x="3152775" y="5772150"/>
              <a:ext cx="352869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>
            <a:xfrm>
              <a:off x="6572250" y="581025"/>
              <a:ext cx="2075815" cy="605155"/>
            </a:xfrm>
            <a:prstGeom prst="ellipse">
              <a:avLst/>
            </a:prstGeom>
            <a:solidFill>
              <a:schemeClr val="accent5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b="1" kern="100" dirty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医療</a:t>
              </a:r>
              <a:r>
                <a:rPr lang="ja-JP" b="1" kern="100" dirty="0" smtClean="0">
                  <a:solidFill>
                    <a:srgbClr val="FFFFFF"/>
                  </a:solidFill>
                  <a:effectLst/>
                  <a:latin typeface="Century"/>
                  <a:ea typeface="HG丸ｺﾞｼｯｸM-PRO"/>
                  <a:cs typeface="Times New Roman"/>
                </a:rPr>
                <a:t>機関</a:t>
              </a:r>
              <a:endParaRPr lang="en-US" altLang="ja-JP" b="1" kern="100" dirty="0" smtClean="0">
                <a:solidFill>
                  <a:srgbClr val="FFFFFF"/>
                </a:solidFill>
                <a:effectLst/>
                <a:latin typeface="Century"/>
                <a:ea typeface="HG丸ｺﾞｼｯｸM-PRO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altLang="ja-JP" sz="1600" b="1" kern="100" dirty="0" smtClean="0">
                  <a:solidFill>
                    <a:srgbClr val="FFFFFF"/>
                  </a:solidFill>
                  <a:latin typeface="Century"/>
                  <a:ea typeface="HG丸ｺﾞｼｯｸM-PRO"/>
                  <a:cs typeface="Times New Roman"/>
                </a:rPr>
                <a:t>9</a:t>
              </a:r>
              <a:r>
                <a:rPr lang="ja-JP" altLang="en-US" sz="1600" b="1" kern="100" dirty="0" smtClean="0">
                  <a:solidFill>
                    <a:srgbClr val="FFFFFF"/>
                  </a:solidFill>
                  <a:latin typeface="Century"/>
                  <a:ea typeface="HG丸ｺﾞｼｯｸM-PRO"/>
                  <a:cs typeface="Times New Roman"/>
                </a:rPr>
                <a:t>か所</a:t>
              </a:r>
              <a:endParaRPr lang="ja-JP" sz="1600" kern="100" dirty="0">
                <a:effectLst/>
                <a:latin typeface="Century"/>
                <a:ea typeface="ＭＳ 明朝"/>
                <a:cs typeface="Times New Roman"/>
              </a:endParaRPr>
            </a:p>
          </p:txBody>
        </p:sp>
        <p:sp>
          <p:nvSpPr>
            <p:cNvPr id="19" name="円/楕円 18"/>
            <p:cNvSpPr/>
            <p:nvPr/>
          </p:nvSpPr>
          <p:spPr>
            <a:xfrm>
              <a:off x="3476625" y="2628900"/>
              <a:ext cx="1371600" cy="94488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総合評価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ja-JP" sz="1400" b="1" kern="100" dirty="0">
                  <a:solidFill>
                    <a:srgbClr val="FFFFFF"/>
                  </a:solidFill>
                  <a:effectLst/>
                  <a:ea typeface="HG丸ｺﾞｼｯｸM-PRO"/>
                  <a:cs typeface="Times New Roman"/>
                </a:rPr>
                <a:t>対応内容</a:t>
              </a:r>
              <a:endParaRPr lang="ja-JP" sz="1400" kern="100" dirty="0">
                <a:effectLst/>
                <a:ea typeface="ＭＳ 明朝"/>
                <a:cs typeface="Times New Roman"/>
              </a:endParaRPr>
            </a:p>
            <a:p>
              <a:pPr algn="ctr">
                <a:spcAft>
                  <a:spcPts val="0"/>
                </a:spcAft>
              </a:pPr>
              <a:r>
                <a:rPr lang="en-US" sz="1050" kern="100" dirty="0">
                  <a:solidFill>
                    <a:srgbClr val="000000"/>
                  </a:solidFill>
                  <a:effectLst/>
                  <a:ea typeface="ＭＳ 明朝"/>
                  <a:cs typeface="Times New Roman"/>
                </a:rPr>
                <a:t> </a:t>
              </a:r>
              <a:endParaRPr lang="ja-JP" sz="1050" kern="100" dirty="0">
                <a:effectLst/>
                <a:ea typeface="ＭＳ 明朝"/>
                <a:cs typeface="Times New Roman"/>
              </a:endParaRPr>
            </a:p>
          </p:txBody>
        </p:sp>
        <p:cxnSp>
          <p:nvCxnSpPr>
            <p:cNvPr id="20" name="直線矢印コネクタ 19"/>
            <p:cNvCxnSpPr/>
            <p:nvPr/>
          </p:nvCxnSpPr>
          <p:spPr>
            <a:xfrm flipV="1">
              <a:off x="3028950" y="2847975"/>
              <a:ext cx="2835910" cy="1851024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</p:grpSp>
      <p:sp>
        <p:nvSpPr>
          <p:cNvPr id="35" name="円/楕円 34"/>
          <p:cNvSpPr/>
          <p:nvPr/>
        </p:nvSpPr>
        <p:spPr>
          <a:xfrm>
            <a:off x="-33445" y="4547492"/>
            <a:ext cx="1152128" cy="39198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八尾</a:t>
            </a:r>
            <a:r>
              <a:rPr lang="ja-JP" altLang="en-US" sz="1200" b="1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市</a:t>
            </a:r>
            <a:endParaRPr lang="ja-JP" sz="12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204757" y="2478692"/>
            <a:ext cx="381635" cy="168973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①受診票の交付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3445072" y="951881"/>
            <a:ext cx="1605280" cy="5416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②受　診</a:t>
            </a:r>
            <a:endParaRPr lang="ja-JP" sz="1050" kern="100">
              <a:effectLst/>
              <a:ea typeface="ＭＳ 明朝"/>
              <a:cs typeface="Times New Roman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6971747" y="4588040"/>
            <a:ext cx="744220" cy="967890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100" kern="100" dirty="0">
                <a:effectLst/>
                <a:latin typeface="Century"/>
                <a:ea typeface="HG丸ｺﾞｼｯｸM-PRO"/>
                <a:cs typeface="Times New Roman"/>
              </a:rPr>
              <a:t>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475576" y="5502288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　④受診票・請求書の送付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3456904" y="6019367"/>
            <a:ext cx="2445385" cy="371475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latin typeface="Century"/>
                <a:ea typeface="HG丸ｺﾞｼｯｸM-PRO"/>
                <a:cs typeface="Times New Roman"/>
              </a:rPr>
              <a:t>⑤事務手数料の支払い</a:t>
            </a:r>
            <a:endParaRPr lang="ja-JP" sz="1050" kern="100" dirty="0"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3834364" y="4089386"/>
            <a:ext cx="1903730" cy="5067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kern="100" dirty="0">
                <a:effectLst/>
                <a:ea typeface="HG丸ｺﾞｼｯｸM-PRO"/>
                <a:cs typeface="Times New Roman"/>
              </a:rPr>
              <a:t>⑥委託料支払い</a:t>
            </a:r>
            <a:endParaRPr lang="ja-JP" sz="1050" kern="100" dirty="0">
              <a:effectLst/>
              <a:ea typeface="ＭＳ 明朝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en-US" sz="1200" kern="100" dirty="0">
                <a:effectLst/>
                <a:latin typeface="HG丸ｺﾞｼｯｸM-PRO"/>
                <a:ea typeface="ＭＳ 明朝"/>
                <a:cs typeface="Times New Roman"/>
              </a:rPr>
              <a:t> 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7165169" y="4277444"/>
            <a:ext cx="456565" cy="5162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000" kern="100" dirty="0">
                <a:solidFill>
                  <a:srgbClr val="000000"/>
                </a:solidFill>
                <a:effectLst/>
                <a:ea typeface="HG丸ｺﾞｼｯｸM-PRO"/>
                <a:cs typeface="Times New Roman"/>
              </a:rPr>
              <a:t>③</a:t>
            </a:r>
            <a:endParaRPr lang="ja-JP" sz="1050" kern="100" dirty="0">
              <a:effectLst/>
              <a:ea typeface="ＭＳ 明朝"/>
              <a:cs typeface="Times New Roman"/>
            </a:endParaRPr>
          </a:p>
        </p:txBody>
      </p:sp>
      <p:sp>
        <p:nvSpPr>
          <p:cNvPr id="30" name="左中かっこ 29"/>
          <p:cNvSpPr/>
          <p:nvPr/>
        </p:nvSpPr>
        <p:spPr>
          <a:xfrm>
            <a:off x="5867491" y="1621361"/>
            <a:ext cx="216677" cy="727519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7621734" y="6390842"/>
            <a:ext cx="1692639" cy="350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en-US" altLang="ja-JP" sz="1600" dirty="0" smtClean="0">
                <a:solidFill>
                  <a:schemeClr val="tx1"/>
                </a:solidFill>
              </a:rPr>
              <a:t>H29.8</a:t>
            </a:r>
            <a:endParaRPr kumimoji="1" lang="ja-JP" altLang="en-US" sz="1600" dirty="0" smtClean="0">
              <a:solidFill>
                <a:schemeClr val="tx1"/>
              </a:solidFill>
            </a:endParaRPr>
          </a:p>
        </p:txBody>
      </p:sp>
      <p:cxnSp>
        <p:nvCxnSpPr>
          <p:cNvPr id="3" name="直線矢印コネクタ 2"/>
          <p:cNvCxnSpPr/>
          <p:nvPr/>
        </p:nvCxnSpPr>
        <p:spPr>
          <a:xfrm flipH="1">
            <a:off x="2935396" y="1621361"/>
            <a:ext cx="2802698" cy="0"/>
          </a:xfrm>
          <a:prstGeom prst="straightConnector1">
            <a:avLst/>
          </a:prstGeom>
          <a:ln w="254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角丸四角形吹き出し 27"/>
          <p:cNvSpPr/>
          <p:nvPr/>
        </p:nvSpPr>
        <p:spPr>
          <a:xfrm>
            <a:off x="3878971" y="2486153"/>
            <a:ext cx="1206231" cy="320055"/>
          </a:xfrm>
          <a:prstGeom prst="wedgeRoundRectCallout">
            <a:avLst>
              <a:gd name="adj1" fmla="val 29705"/>
              <a:gd name="adj2" fmla="val 105787"/>
              <a:gd name="adj3" fmla="val 16667"/>
            </a:avLst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 smtClean="0">
                <a:solidFill>
                  <a:schemeClr val="tx1"/>
                </a:solidFill>
              </a:rPr>
              <a:t>必要時</a:t>
            </a: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18</a:t>
            </a:fld>
            <a:endParaRPr kumimoji="1" lang="ja-JP" altLang="en-US"/>
          </a:p>
        </p:txBody>
      </p:sp>
      <p:sp>
        <p:nvSpPr>
          <p:cNvPr id="31" name="角丸四角形 30"/>
          <p:cNvSpPr/>
          <p:nvPr/>
        </p:nvSpPr>
        <p:spPr>
          <a:xfrm>
            <a:off x="215830" y="194656"/>
            <a:ext cx="8766878" cy="496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2800" dirty="0"/>
              <a:t>大阪府に</a:t>
            </a:r>
            <a:r>
              <a:rPr lang="ja-JP" altLang="en-US" sz="2800" dirty="0" smtClean="0"/>
              <a:t>おける産婦健康診査</a:t>
            </a:r>
            <a:r>
              <a:rPr lang="ja-JP" altLang="en-US" sz="2800" dirty="0"/>
              <a:t>事業</a:t>
            </a:r>
            <a:r>
              <a:rPr lang="ja-JP" altLang="en-US" sz="2800" dirty="0" smtClean="0"/>
              <a:t>スキーム図（中河内）</a:t>
            </a:r>
            <a:endParaRPr lang="ja-JP" altLang="en-US" sz="2800" dirty="0"/>
          </a:p>
        </p:txBody>
      </p:sp>
      <p:sp>
        <p:nvSpPr>
          <p:cNvPr id="36" name="円/楕円 35"/>
          <p:cNvSpPr/>
          <p:nvPr/>
        </p:nvSpPr>
        <p:spPr>
          <a:xfrm>
            <a:off x="971600" y="4526963"/>
            <a:ext cx="1152128" cy="391983"/>
          </a:xfrm>
          <a:prstGeom prst="ellips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1200" b="1" kern="100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柏原</a:t>
            </a:r>
            <a:r>
              <a:rPr lang="ja-JP" altLang="en-US" sz="1200" b="1" kern="100" dirty="0" smtClean="0">
                <a:effectLst/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/>
              </a:rPr>
              <a:t>市</a:t>
            </a:r>
            <a:endParaRPr lang="ja-JP" sz="1200" b="1" kern="100" dirty="0">
              <a:effectLst/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76467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2</a:t>
            </a:fld>
            <a:endParaRPr lang="en-US" altLang="ja-JP"/>
          </a:p>
        </p:txBody>
      </p:sp>
      <p:sp>
        <p:nvSpPr>
          <p:cNvPr id="5" name="角丸四角形 4"/>
          <p:cNvSpPr/>
          <p:nvPr/>
        </p:nvSpPr>
        <p:spPr>
          <a:xfrm>
            <a:off x="484204" y="224758"/>
            <a:ext cx="8062774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妊産婦の自殺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923928" y="1124744"/>
            <a:ext cx="4915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+mn-ea"/>
              </a:rPr>
              <a:t>２０１５～１６年の２年間</a:t>
            </a:r>
            <a:r>
              <a:rPr lang="ja-JP" altLang="en-US" sz="2400" dirty="0" smtClean="0">
                <a:latin typeface="+mn-ea"/>
              </a:rPr>
              <a:t>に、妊娠中から産後１年未満に死亡</a:t>
            </a:r>
            <a:r>
              <a:rPr lang="ja-JP" altLang="en-US" sz="2400" dirty="0">
                <a:latin typeface="+mn-ea"/>
              </a:rPr>
              <a:t>した妊産婦のうち自殺は</a:t>
            </a:r>
            <a:r>
              <a:rPr lang="ja-JP" altLang="en-US" sz="2400" dirty="0" smtClean="0">
                <a:latin typeface="+mn-ea"/>
              </a:rPr>
              <a:t>１０２人（うち産婦は９９人</a:t>
            </a:r>
            <a:r>
              <a:rPr lang="ja-JP" altLang="en-US" sz="2400" dirty="0">
                <a:latin typeface="+mn-ea"/>
              </a:rPr>
              <a:t>）</a:t>
            </a:r>
            <a:r>
              <a:rPr lang="ja-JP" altLang="en-US" sz="2400" dirty="0" smtClean="0">
                <a:latin typeface="+mn-ea"/>
              </a:rPr>
              <a:t>で</a:t>
            </a:r>
            <a:r>
              <a:rPr lang="ja-JP" altLang="en-US" sz="2400" dirty="0">
                <a:latin typeface="+mn-ea"/>
              </a:rPr>
              <a:t>全体の３割を占め、死因として</a:t>
            </a:r>
            <a:r>
              <a:rPr lang="ja-JP" altLang="en-US" sz="2400" dirty="0" smtClean="0">
                <a:latin typeface="+mn-ea"/>
              </a:rPr>
              <a:t>最多。</a:t>
            </a:r>
            <a:endParaRPr lang="ja-JP" altLang="en-US" sz="2400" dirty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妊娠中</a:t>
            </a:r>
            <a:r>
              <a:rPr lang="ja-JP" altLang="en-US" sz="2400" dirty="0">
                <a:latin typeface="+mn-ea"/>
              </a:rPr>
              <a:t>から産後１年未満に死亡した妊産婦は３５７人（死産を含む）。死因を調べたところ、自殺は１０２人（妊婦３人、産婦９９人）で、がん７５人（妊婦はゼロ）、心臓病２８人（産婦２７人、死亡時期不明１人</a:t>
            </a:r>
            <a:r>
              <a:rPr lang="ja-JP" altLang="en-US" sz="2400" dirty="0" smtClean="0">
                <a:latin typeface="+mn-ea"/>
              </a:rPr>
              <a:t>）が続く。</a:t>
            </a:r>
            <a:endParaRPr lang="ja-JP" altLang="en-US" dirty="0"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203848" y="6248377"/>
            <a:ext cx="53431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+mn-ea"/>
              </a:rPr>
              <a:t>国立成育医療研究センター（東京都</a:t>
            </a:r>
            <a:r>
              <a:rPr lang="ja-JP" altLang="en-US" dirty="0" smtClean="0">
                <a:latin typeface="+mn-ea"/>
              </a:rPr>
              <a:t>）研究チーム調査</a:t>
            </a:r>
            <a:endParaRPr lang="ja-JP" altLang="en-US" dirty="0">
              <a:latin typeface="+mn-ea"/>
            </a:endParaRPr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3506809"/>
              </p:ext>
            </p:extLst>
          </p:nvPr>
        </p:nvGraphicFramePr>
        <p:xfrm>
          <a:off x="452609" y="1911297"/>
          <a:ext cx="3198222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1968">
                  <a:extLst>
                    <a:ext uri="{9D8B030D-6E8A-4147-A177-3AD203B41FA5}">
                      <a16:colId xmlns:a16="http://schemas.microsoft.com/office/drawing/2014/main" xmlns="" val="4210162116"/>
                    </a:ext>
                  </a:extLst>
                </a:gridCol>
                <a:gridCol w="1076254">
                  <a:extLst>
                    <a:ext uri="{9D8B030D-6E8A-4147-A177-3AD203B41FA5}">
                      <a16:colId xmlns:a16="http://schemas.microsoft.com/office/drawing/2014/main" xmlns="" val="4014055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死因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人数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934602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自殺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１０２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789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がん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７５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73707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心疾患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２８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517176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脳神経疾患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２４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1992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出血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8072965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羊水塞栓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１３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58293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妊娠高血圧症候群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１１</a:t>
                      </a:r>
                      <a:endParaRPr kumimoji="1" lang="ja-JP" altLang="en-US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17059271"/>
                  </a:ext>
                </a:extLst>
              </a:tr>
            </a:tbl>
          </a:graphicData>
        </a:graphic>
      </p:graphicFrame>
      <p:sp>
        <p:nvSpPr>
          <p:cNvPr id="15" name="正方形/長方形 14"/>
          <p:cNvSpPr/>
          <p:nvPr/>
        </p:nvSpPr>
        <p:spPr>
          <a:xfrm>
            <a:off x="179512" y="5100610"/>
            <a:ext cx="48965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 smtClean="0">
                <a:latin typeface="+mn-ea"/>
              </a:rPr>
              <a:t>＜調査方法＞</a:t>
            </a:r>
            <a:endParaRPr lang="ja-JP" altLang="en-US" dirty="0">
              <a:latin typeface="+mn-ea"/>
            </a:endParaRPr>
          </a:p>
          <a:p>
            <a:r>
              <a:rPr lang="ja-JP" altLang="en-US" dirty="0" smtClean="0">
                <a:latin typeface="+mn-ea"/>
              </a:rPr>
              <a:t>２０１５</a:t>
            </a:r>
            <a:r>
              <a:rPr lang="ja-JP" altLang="en-US" dirty="0">
                <a:latin typeface="+mn-ea"/>
              </a:rPr>
              <a:t>～１６年の</a:t>
            </a:r>
            <a:r>
              <a:rPr lang="ja-JP" altLang="en-US" dirty="0" smtClean="0">
                <a:latin typeface="+mn-ea"/>
              </a:rPr>
              <a:t>２年間に各自治体</a:t>
            </a:r>
            <a:r>
              <a:rPr lang="ja-JP" altLang="en-US" dirty="0">
                <a:latin typeface="+mn-ea"/>
              </a:rPr>
              <a:t>に提出された１２～６０歳の女性の死亡届や出生届、死産届を基に死因を</a:t>
            </a:r>
            <a:r>
              <a:rPr lang="ja-JP" altLang="en-US" dirty="0" smtClean="0">
                <a:latin typeface="+mn-ea"/>
              </a:rPr>
              <a:t>調査。</a:t>
            </a:r>
            <a:endParaRPr lang="ja-JP" altLang="en-US" dirty="0"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9891" y="1326522"/>
            <a:ext cx="3063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/>
              <a:t>産後</a:t>
            </a:r>
            <a:r>
              <a:rPr lang="en-US" altLang="ja-JP" sz="1600" dirty="0"/>
              <a:t>1</a:t>
            </a:r>
            <a:r>
              <a:rPr lang="ja-JP" altLang="en-US" sz="1600" dirty="0"/>
              <a:t>年までに死亡した妊産婦</a:t>
            </a:r>
            <a:r>
              <a:rPr lang="ja-JP" altLang="en-US" sz="1600" dirty="0" smtClean="0"/>
              <a:t>の</a:t>
            </a:r>
            <a:endParaRPr lang="en-US" altLang="ja-JP" sz="1600" dirty="0" smtClean="0"/>
          </a:p>
          <a:p>
            <a:r>
              <a:rPr lang="ja-JP" altLang="en-US" sz="1600" b="1" u="sng" dirty="0" smtClean="0"/>
              <a:t>主な死因</a:t>
            </a:r>
            <a:r>
              <a:rPr lang="ja-JP" altLang="en-US" sz="1600" dirty="0"/>
              <a:t>と人数（</a:t>
            </a:r>
            <a:r>
              <a:rPr lang="en-US" altLang="ja-JP" sz="1600" dirty="0"/>
              <a:t>2015</a:t>
            </a:r>
            <a:r>
              <a:rPr lang="ja-JP" altLang="en-US" sz="1600" dirty="0"/>
              <a:t>～</a:t>
            </a:r>
            <a:r>
              <a:rPr lang="en-US" altLang="ja-JP" sz="1600" dirty="0"/>
              <a:t>2016</a:t>
            </a:r>
            <a:r>
              <a:rPr lang="ja-JP" altLang="en-US" sz="1600" dirty="0"/>
              <a:t>年）</a:t>
            </a:r>
            <a:endParaRPr lang="ja-JP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3218303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641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endParaRPr lang="ja-JP" altLang="en-US" sz="5400" dirty="0" smtClean="0">
              <a:solidFill>
                <a:schemeClr val="accent1">
                  <a:lumMod val="75000"/>
                </a:schemeClr>
              </a:solidFill>
              <a:effectLst/>
              <a:ea typeface="HGP創英角ﾎﾟｯﾌﾟ体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3</a:t>
            </a:fld>
            <a:endParaRPr lang="en-US" altLang="ja-JP"/>
          </a:p>
        </p:txBody>
      </p:sp>
      <p:sp>
        <p:nvSpPr>
          <p:cNvPr id="3" name="角丸四角形 2"/>
          <p:cNvSpPr/>
          <p:nvPr/>
        </p:nvSpPr>
        <p:spPr>
          <a:xfrm>
            <a:off x="395536" y="195900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ea typeface="HGP創英角ﾎﾟｯﾌﾟ体" pitchFamily="50" charset="-128"/>
              </a:rPr>
              <a:t> 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自殺</a:t>
            </a: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総合対策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大綱</a:t>
            </a:r>
            <a:endParaRPr lang="en-US" altLang="ja-JP" sz="3600" b="1" dirty="0" smtClean="0">
              <a:solidFill>
                <a:schemeClr val="bg1"/>
              </a:solidFill>
              <a:latin typeface="+mj-ea"/>
              <a:ea typeface="+mj-ea"/>
            </a:endParaRPr>
          </a:p>
          <a:p>
            <a:pPr algn="ctr">
              <a:defRPr/>
            </a:pPr>
            <a:r>
              <a:rPr lang="ja-JP" altLang="en-US" sz="2400" b="1" dirty="0" smtClean="0">
                <a:solidFill>
                  <a:schemeClr val="bg1"/>
                </a:solidFill>
                <a:latin typeface="+mj-ea"/>
                <a:ea typeface="+mj-ea"/>
              </a:rPr>
              <a:t>～</a:t>
            </a:r>
            <a:r>
              <a:rPr lang="ja-JP" altLang="en-US" sz="2400" b="1" dirty="0">
                <a:solidFill>
                  <a:schemeClr val="bg1"/>
                </a:solidFill>
                <a:latin typeface="+mj-ea"/>
                <a:ea typeface="+mj-ea"/>
              </a:rPr>
              <a:t>誰も自殺に追い込まれることのない社会の実現を目指して～</a:t>
            </a:r>
            <a:endParaRPr lang="ja-JP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24462" y="2572876"/>
            <a:ext cx="8147248" cy="378565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ja-JP" sz="2000" dirty="0" smtClean="0">
                <a:latin typeface="+mn-ea"/>
              </a:rPr>
              <a:t>&lt;</a:t>
            </a:r>
            <a:r>
              <a:rPr lang="ja-JP" altLang="en-US" sz="2000" dirty="0" smtClean="0">
                <a:latin typeface="+mn-ea"/>
              </a:rPr>
              <a:t>妊産婦</a:t>
            </a:r>
            <a:r>
              <a:rPr lang="ja-JP" altLang="en-US" sz="2000" dirty="0">
                <a:latin typeface="+mn-ea"/>
              </a:rPr>
              <a:t>への支援の</a:t>
            </a:r>
            <a:r>
              <a:rPr lang="ja-JP" altLang="en-US" sz="2000" dirty="0" smtClean="0">
                <a:latin typeface="+mn-ea"/>
              </a:rPr>
              <a:t>充実</a:t>
            </a:r>
            <a:r>
              <a:rPr lang="en-US" altLang="ja-JP" sz="2000" dirty="0" smtClean="0">
                <a:latin typeface="+mn-ea"/>
              </a:rPr>
              <a:t>&gt; (</a:t>
            </a:r>
            <a:r>
              <a:rPr lang="ja-JP" altLang="en-US" sz="2000" dirty="0" smtClean="0">
                <a:latin typeface="+mn-ea"/>
              </a:rPr>
              <a:t>一部抜粋）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出</a:t>
            </a:r>
            <a:r>
              <a:rPr lang="ja-JP" altLang="en-US" sz="2000" dirty="0">
                <a:latin typeface="+mn-ea"/>
              </a:rPr>
              <a:t>産後間もない時期の産婦については、</a:t>
            </a:r>
            <a:r>
              <a:rPr lang="ja-JP" altLang="en-US" sz="2000" b="1" u="sng" dirty="0">
                <a:latin typeface="+mn-ea"/>
              </a:rPr>
              <a:t>産後</a:t>
            </a:r>
            <a:r>
              <a:rPr lang="ja-JP" altLang="en-US" sz="2000" b="1" u="sng" dirty="0" err="1">
                <a:latin typeface="+mn-ea"/>
              </a:rPr>
              <a:t>うつの</a:t>
            </a:r>
            <a:r>
              <a:rPr lang="ja-JP" altLang="en-US" sz="2000" b="1" u="sng" dirty="0">
                <a:latin typeface="+mn-ea"/>
              </a:rPr>
              <a:t>予防等を図る</a:t>
            </a:r>
            <a:r>
              <a:rPr lang="ja-JP" altLang="en-US" sz="2000" dirty="0" smtClean="0">
                <a:latin typeface="+mn-ea"/>
              </a:rPr>
              <a:t>観点から</a:t>
            </a:r>
            <a:r>
              <a:rPr lang="ja-JP" altLang="en-US" sz="2000" dirty="0">
                <a:latin typeface="+mn-ea"/>
              </a:rPr>
              <a:t>、産婦健康診査で心身の健康状態や生活環境等の把握を行い、産後の</a:t>
            </a:r>
            <a:r>
              <a:rPr lang="ja-JP" altLang="en-US" sz="2000" dirty="0" smtClean="0">
                <a:latin typeface="+mn-ea"/>
              </a:rPr>
              <a:t>初期段階</a:t>
            </a:r>
            <a:r>
              <a:rPr lang="ja-JP" altLang="en-US" sz="2000" dirty="0">
                <a:latin typeface="+mn-ea"/>
              </a:rPr>
              <a:t>における支援を強化する</a:t>
            </a:r>
            <a:r>
              <a:rPr lang="ja-JP" altLang="en-US" sz="2000" dirty="0" smtClean="0">
                <a:latin typeface="+mn-ea"/>
              </a:rPr>
              <a:t>。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  生</a:t>
            </a:r>
            <a:r>
              <a:rPr lang="ja-JP" altLang="en-US" sz="2000" dirty="0">
                <a:latin typeface="+mn-ea"/>
              </a:rPr>
              <a:t>後４か月までの乳児のいる全ての家庭を訪問する、「乳児家庭全戸訪問</a:t>
            </a:r>
            <a:r>
              <a:rPr lang="ja-JP" altLang="en-US" sz="2000" dirty="0" smtClean="0">
                <a:latin typeface="+mn-ea"/>
              </a:rPr>
              <a:t>事業（</a:t>
            </a:r>
            <a:r>
              <a:rPr lang="ja-JP" altLang="en-US" sz="2000" dirty="0">
                <a:latin typeface="+mn-ea"/>
              </a:rPr>
              <a:t>こんにちは赤ちゃん事業）」において、子育て支援に関する必要な情報提供</a:t>
            </a:r>
            <a:r>
              <a:rPr lang="ja-JP" altLang="en-US" sz="2000" dirty="0" smtClean="0">
                <a:latin typeface="+mn-ea"/>
              </a:rPr>
              <a:t>等を</a:t>
            </a:r>
            <a:r>
              <a:rPr lang="ja-JP" altLang="en-US" sz="2000" dirty="0">
                <a:latin typeface="+mn-ea"/>
              </a:rPr>
              <a:t>行うとともに、</a:t>
            </a:r>
            <a:r>
              <a:rPr lang="ja-JP" altLang="en-US" sz="2000" b="1" u="sng" dirty="0">
                <a:latin typeface="+mn-ea"/>
              </a:rPr>
              <a:t>産後</a:t>
            </a:r>
            <a:r>
              <a:rPr lang="ja-JP" altLang="en-US" sz="2000" b="1" u="sng" dirty="0" err="1">
                <a:latin typeface="+mn-ea"/>
              </a:rPr>
              <a:t>うつの</a:t>
            </a:r>
            <a:r>
              <a:rPr lang="ja-JP" altLang="en-US" sz="2000" b="1" u="sng" dirty="0">
                <a:latin typeface="+mn-ea"/>
              </a:rPr>
              <a:t>予防等も含めた支援</a:t>
            </a:r>
            <a:r>
              <a:rPr lang="ja-JP" altLang="en-US" sz="2000" dirty="0">
                <a:latin typeface="+mn-ea"/>
              </a:rPr>
              <a:t>が必要な家庭を把握した</a:t>
            </a:r>
            <a:r>
              <a:rPr lang="ja-JP" altLang="en-US" sz="2000" dirty="0" smtClean="0">
                <a:latin typeface="+mn-ea"/>
              </a:rPr>
              <a:t>場合には</a:t>
            </a:r>
            <a:r>
              <a:rPr lang="ja-JP" altLang="en-US" sz="2000" dirty="0">
                <a:latin typeface="+mn-ea"/>
              </a:rPr>
              <a:t>、適切な支援に結びつける</a:t>
            </a:r>
            <a:r>
              <a:rPr lang="ja-JP" altLang="en-US" sz="2000" dirty="0" smtClean="0">
                <a:latin typeface="+mn-ea"/>
              </a:rPr>
              <a:t>。</a:t>
            </a:r>
            <a:endParaRPr lang="en-US" altLang="ja-JP" sz="2000" dirty="0" smtClean="0">
              <a:latin typeface="+mn-ea"/>
            </a:endParaRPr>
          </a:p>
          <a:p>
            <a:r>
              <a:rPr lang="en-US" altLang="ja-JP" sz="2000" dirty="0">
                <a:latin typeface="+mn-ea"/>
              </a:rPr>
              <a:t> </a:t>
            </a:r>
            <a:r>
              <a:rPr lang="en-US" altLang="ja-JP" sz="2000" dirty="0" smtClean="0">
                <a:latin typeface="+mn-ea"/>
              </a:rPr>
              <a:t> </a:t>
            </a:r>
            <a:r>
              <a:rPr lang="ja-JP" altLang="en-US" sz="2000" dirty="0" smtClean="0">
                <a:latin typeface="+mn-ea"/>
              </a:rPr>
              <a:t>産後</a:t>
            </a:r>
            <a:r>
              <a:rPr lang="ja-JP" altLang="en-US" sz="2000" dirty="0">
                <a:latin typeface="+mn-ea"/>
              </a:rPr>
              <a:t>に</a:t>
            </a:r>
            <a:r>
              <a:rPr lang="ja-JP" altLang="en-US" sz="2000" b="1" u="sng" dirty="0">
                <a:latin typeface="+mn-ea"/>
              </a:rPr>
              <a:t>心身の不調</a:t>
            </a:r>
            <a:r>
              <a:rPr lang="ja-JP" altLang="en-US" sz="2000" dirty="0">
                <a:latin typeface="+mn-ea"/>
              </a:rPr>
              <a:t>又は育児不安等を抱える者等に対しては、退院直後の</a:t>
            </a:r>
            <a:r>
              <a:rPr lang="ja-JP" altLang="en-US" sz="2000" dirty="0" smtClean="0">
                <a:latin typeface="+mn-ea"/>
              </a:rPr>
              <a:t>母親等</a:t>
            </a:r>
            <a:r>
              <a:rPr lang="ja-JP" altLang="en-US" sz="2000" dirty="0">
                <a:latin typeface="+mn-ea"/>
              </a:rPr>
              <a:t>に対して心身のケアや育児のサポート等を行い、産後も安心して子育てが</a:t>
            </a:r>
            <a:r>
              <a:rPr lang="ja-JP" altLang="en-US" sz="2000" dirty="0" smtClean="0">
                <a:latin typeface="+mn-ea"/>
              </a:rPr>
              <a:t>できる</a:t>
            </a:r>
            <a:r>
              <a:rPr lang="ja-JP" altLang="en-US" sz="2000" dirty="0">
                <a:latin typeface="+mn-ea"/>
              </a:rPr>
              <a:t>支援体制を確保するとともに、産後ケア事業の法律上の枠組みについて</a:t>
            </a:r>
            <a:r>
              <a:rPr lang="ja-JP" altLang="en-US" sz="2000" dirty="0" smtClean="0">
                <a:latin typeface="+mn-ea"/>
              </a:rPr>
              <a:t>、今後</a:t>
            </a:r>
            <a:r>
              <a:rPr lang="ja-JP" altLang="en-US" sz="2000" dirty="0">
                <a:latin typeface="+mn-ea"/>
              </a:rPr>
              <a:t>の事業の実施状況等を踏まえ検討する</a:t>
            </a:r>
            <a:r>
              <a:rPr lang="ja-JP" altLang="en-US" sz="2000" dirty="0" smtClean="0">
                <a:latin typeface="+mn-ea"/>
              </a:rPr>
              <a:t>。</a:t>
            </a:r>
            <a:endParaRPr lang="ja-JP" altLang="en-US" sz="2000" dirty="0">
              <a:latin typeface="+mn-ea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277398" y="1340768"/>
            <a:ext cx="8441376" cy="914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b="1" dirty="0" smtClean="0">
                <a:latin typeface="+mn-ea"/>
              </a:rPr>
              <a:t>平成</a:t>
            </a:r>
            <a:r>
              <a:rPr lang="en-US" altLang="ja-JP" sz="2400" b="1" dirty="0" smtClean="0">
                <a:latin typeface="+mn-ea"/>
              </a:rPr>
              <a:t>29</a:t>
            </a:r>
            <a:r>
              <a:rPr lang="ja-JP" altLang="en-US" sz="2400" b="1" dirty="0" smtClean="0">
                <a:latin typeface="+mn-ea"/>
              </a:rPr>
              <a:t>年</a:t>
            </a:r>
            <a:r>
              <a:rPr lang="en-US" altLang="ja-JP" sz="2400" b="1" dirty="0" smtClean="0">
                <a:latin typeface="+mn-ea"/>
              </a:rPr>
              <a:t>7</a:t>
            </a:r>
            <a:r>
              <a:rPr lang="ja-JP" altLang="en-US" sz="2400" b="1" dirty="0" smtClean="0">
                <a:latin typeface="+mn-ea"/>
              </a:rPr>
              <a:t>月</a:t>
            </a:r>
            <a:r>
              <a:rPr lang="en-US" altLang="ja-JP" sz="2400" b="1" dirty="0" smtClean="0">
                <a:latin typeface="+mn-ea"/>
              </a:rPr>
              <a:t>25</a:t>
            </a:r>
            <a:r>
              <a:rPr lang="ja-JP" altLang="en-US" sz="2400" b="1" dirty="0" smtClean="0">
                <a:latin typeface="+mn-ea"/>
              </a:rPr>
              <a:t>日閣議決定された自殺総合対策大綱は、旧</a:t>
            </a:r>
            <a:r>
              <a:rPr lang="ja-JP" altLang="en-US" sz="2400" b="1" dirty="0">
                <a:latin typeface="+mn-ea"/>
              </a:rPr>
              <a:t>大綱からの</a:t>
            </a:r>
            <a:r>
              <a:rPr lang="ja-JP" altLang="en-US" sz="2400" b="1" dirty="0" smtClean="0">
                <a:latin typeface="+mn-ea"/>
              </a:rPr>
              <a:t>変更の</a:t>
            </a:r>
            <a:r>
              <a:rPr lang="en-US" altLang="ja-JP" sz="2400" b="1" dirty="0" smtClean="0">
                <a:latin typeface="+mn-ea"/>
              </a:rPr>
              <a:t>1</a:t>
            </a:r>
            <a:r>
              <a:rPr lang="ja-JP" altLang="en-US" sz="2400" b="1" dirty="0" smtClean="0">
                <a:latin typeface="+mn-ea"/>
              </a:rPr>
              <a:t>つと</a:t>
            </a:r>
            <a:r>
              <a:rPr lang="ja-JP" altLang="en-US" sz="2400" b="1" dirty="0">
                <a:latin typeface="+mn-ea"/>
              </a:rPr>
              <a:t>して「妊産婦への支援の充実」が追加された</a:t>
            </a:r>
          </a:p>
        </p:txBody>
      </p:sp>
    </p:spTree>
    <p:extLst>
      <p:ext uri="{BB962C8B-B14F-4D97-AF65-F5344CB8AC3E}">
        <p14:creationId xmlns:p14="http://schemas.microsoft.com/office/powerpoint/2010/main" val="6669315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8641"/>
            <a:ext cx="8229600" cy="1224136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defRPr/>
            </a:pPr>
            <a:endParaRPr lang="en-US" altLang="ja-JP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ja-JP" altLang="en-US" dirty="0" smtClean="0"/>
              <a:t>　　</a:t>
            </a:r>
            <a:r>
              <a:rPr lang="ja-JP" altLang="en-US" sz="4400" b="1" dirty="0" smtClean="0">
                <a:solidFill>
                  <a:srgbClr val="0000FF"/>
                </a:solidFill>
                <a:ea typeface="HGP創英角ﾎﾟｯﾌﾟ体" pitchFamily="50" charset="-128"/>
              </a:rPr>
              <a:t>　</a:t>
            </a:r>
            <a:endParaRPr lang="ja-JP" altLang="en-US" sz="5400" dirty="0" smtClean="0">
              <a:solidFill>
                <a:schemeClr val="accent1">
                  <a:lumMod val="75000"/>
                </a:schemeClr>
              </a:solidFill>
              <a:effectLst/>
              <a:ea typeface="HGP創英角ﾎﾟｯﾌﾟ体" pitchFamily="50" charset="-128"/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  <p:sp>
        <p:nvSpPr>
          <p:cNvPr id="3" name="角丸四角形 2"/>
          <p:cNvSpPr/>
          <p:nvPr/>
        </p:nvSpPr>
        <p:spPr>
          <a:xfrm>
            <a:off x="395536" y="195900"/>
            <a:ext cx="8424936" cy="6408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大阪府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の</a:t>
            </a:r>
            <a:r>
              <a:rPr lang="ja-JP" altLang="en-US" sz="3600" b="1" dirty="0">
                <a:solidFill>
                  <a:schemeClr val="bg1"/>
                </a:solidFill>
                <a:latin typeface="+mj-ea"/>
                <a:ea typeface="+mj-ea"/>
              </a:rPr>
              <a:t>動</a:t>
            </a: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き</a:t>
            </a:r>
            <a:endParaRPr lang="ja-JP" altLang="en-US" sz="240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95536" y="1089164"/>
            <a:ext cx="8424936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ja-JP" altLang="en-US" sz="2400" dirty="0">
                <a:latin typeface="+mn-ea"/>
              </a:rPr>
              <a:t>〇平成２８年２月「大阪妊産婦こころの相談センター」開設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支援</a:t>
            </a:r>
            <a:r>
              <a:rPr lang="ja-JP" altLang="en-US" sz="2400" dirty="0">
                <a:latin typeface="+mn-ea"/>
              </a:rPr>
              <a:t>が必要な妊産婦への地域支援体制の構築、</a:t>
            </a:r>
            <a:r>
              <a:rPr lang="ja-JP" altLang="en-US" sz="2400" dirty="0" smtClean="0">
                <a:latin typeface="+mn-ea"/>
              </a:rPr>
              <a:t>産婦人科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と</a:t>
            </a:r>
            <a:r>
              <a:rPr lang="ja-JP" altLang="en-US" sz="2400" dirty="0">
                <a:latin typeface="+mn-ea"/>
              </a:rPr>
              <a:t>精神科</a:t>
            </a:r>
            <a:r>
              <a:rPr lang="ja-JP" altLang="en-US" sz="2400" dirty="0" smtClean="0">
                <a:latin typeface="+mn-ea"/>
              </a:rPr>
              <a:t>の連携</a:t>
            </a:r>
            <a:r>
              <a:rPr lang="ja-JP" altLang="en-US" sz="2400" dirty="0">
                <a:latin typeface="+mn-ea"/>
              </a:rPr>
              <a:t>をめざす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endParaRPr lang="ja-JP" altLang="en-US" sz="2400" dirty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〇平成２９年度</a:t>
            </a:r>
            <a:r>
              <a:rPr lang="ja-JP" altLang="en-US" sz="2400" dirty="0">
                <a:latin typeface="+mn-ea"/>
              </a:rPr>
              <a:t>～　産婦健康診査事業開始</a:t>
            </a:r>
            <a:r>
              <a:rPr lang="ja-JP" altLang="en-US" sz="2400" dirty="0" smtClean="0">
                <a:latin typeface="+mn-ea"/>
              </a:rPr>
              <a:t>。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令和元年７月</a:t>
            </a:r>
            <a:r>
              <a:rPr lang="ja-JP" altLang="en-US" sz="2400" dirty="0">
                <a:latin typeface="+mn-ea"/>
              </a:rPr>
              <a:t>現在大阪</a:t>
            </a:r>
            <a:r>
              <a:rPr lang="ja-JP" altLang="en-US" sz="2400" dirty="0" smtClean="0">
                <a:latin typeface="+mn-ea"/>
              </a:rPr>
              <a:t>府内２１自治体</a:t>
            </a:r>
            <a:r>
              <a:rPr lang="ja-JP" altLang="en-US" sz="2400" dirty="0">
                <a:latin typeface="+mn-ea"/>
              </a:rPr>
              <a:t>が</a:t>
            </a:r>
            <a:r>
              <a:rPr lang="ja-JP" altLang="en-US" sz="2400" dirty="0" smtClean="0">
                <a:latin typeface="+mn-ea"/>
              </a:rPr>
              <a:t>実施</a:t>
            </a:r>
            <a:endParaRPr lang="en-US" altLang="ja-JP" sz="2400" dirty="0" smtClean="0">
              <a:latin typeface="+mn-ea"/>
            </a:endParaRPr>
          </a:p>
          <a:p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〇平成３０年４月～　第</a:t>
            </a:r>
            <a:r>
              <a:rPr lang="en-US" altLang="ja-JP" sz="2400" dirty="0" smtClean="0">
                <a:latin typeface="+mn-ea"/>
              </a:rPr>
              <a:t>7</a:t>
            </a:r>
            <a:r>
              <a:rPr lang="ja-JP" altLang="en-US" sz="2400" dirty="0" smtClean="0">
                <a:latin typeface="+mn-ea"/>
              </a:rPr>
              <a:t>次大阪府医療計画の中に、「妊産婦メン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タルヘルス」の「都道府県連携拠点」「地域連携拠点」「地域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精神科医療機関」を明記</a:t>
            </a:r>
            <a:r>
              <a:rPr lang="en-US" altLang="ja-JP" sz="2400" dirty="0" smtClean="0">
                <a:latin typeface="+mn-ea"/>
              </a:rPr>
              <a:t>(</a:t>
            </a:r>
            <a:r>
              <a:rPr lang="ja-JP" altLang="en-US" sz="2400" dirty="0" smtClean="0">
                <a:latin typeface="+mn-ea"/>
              </a:rPr>
              <a:t>「妊産婦メンタルヘルス」は大阪府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が独自に設定）</a:t>
            </a:r>
            <a:endParaRPr lang="en-US" altLang="ja-JP" sz="2400" dirty="0" smtClean="0">
              <a:latin typeface="+mn-ea"/>
            </a:endParaRPr>
          </a:p>
          <a:p>
            <a:endParaRPr lang="ja-JP" altLang="en-US" sz="2400" dirty="0">
              <a:latin typeface="+mn-ea"/>
            </a:endParaRPr>
          </a:p>
          <a:p>
            <a:r>
              <a:rPr lang="ja-JP" altLang="en-US" sz="2400" dirty="0" smtClean="0">
                <a:latin typeface="+mn-ea"/>
              </a:rPr>
              <a:t>〇平成３０年１２月　妊産婦メンタルヘルス検討会開催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参加</a:t>
            </a:r>
            <a:r>
              <a:rPr lang="ja-JP" altLang="en-US" sz="2400" dirty="0">
                <a:latin typeface="+mn-ea"/>
              </a:rPr>
              <a:t>機関：大阪府医師会・大阪</a:t>
            </a:r>
            <a:r>
              <a:rPr lang="ja-JP" altLang="en-US" sz="2400" dirty="0" smtClean="0">
                <a:latin typeface="+mn-ea"/>
              </a:rPr>
              <a:t>産婦人科医会</a:t>
            </a:r>
            <a:endParaRPr lang="en-US" altLang="ja-JP" sz="2400" dirty="0" smtClean="0">
              <a:latin typeface="+mn-ea"/>
            </a:endParaRPr>
          </a:p>
          <a:p>
            <a:r>
              <a:rPr lang="ja-JP" altLang="en-US" sz="2400" dirty="0">
                <a:latin typeface="+mn-ea"/>
              </a:rPr>
              <a:t>　</a:t>
            </a:r>
            <a:r>
              <a:rPr lang="ja-JP" altLang="en-US" sz="2400" dirty="0" smtClean="0">
                <a:latin typeface="+mn-ea"/>
              </a:rPr>
              <a:t>　　　　　　　　　大阪精神科病院</a:t>
            </a:r>
            <a:r>
              <a:rPr lang="ja-JP" altLang="en-US" sz="2400" dirty="0">
                <a:latin typeface="+mn-ea"/>
              </a:rPr>
              <a:t>協会</a:t>
            </a:r>
            <a:r>
              <a:rPr lang="ja-JP" altLang="en-US" sz="2400" dirty="0" smtClean="0">
                <a:latin typeface="+mn-ea"/>
              </a:rPr>
              <a:t>・大阪</a:t>
            </a:r>
            <a:r>
              <a:rPr lang="ja-JP" altLang="en-US" sz="2400" dirty="0">
                <a:latin typeface="+mn-ea"/>
              </a:rPr>
              <a:t>精神科診療所協会</a:t>
            </a:r>
          </a:p>
        </p:txBody>
      </p:sp>
    </p:spTree>
    <p:extLst>
      <p:ext uri="{BB962C8B-B14F-4D97-AF65-F5344CB8AC3E}">
        <p14:creationId xmlns:p14="http://schemas.microsoft.com/office/powerpoint/2010/main" val="1034786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E6A979-6E98-4783-96CB-5E1F52B299B6}" type="slidenum">
              <a:rPr lang="en-US" altLang="ja-JP" smtClean="0"/>
              <a:pPr>
                <a:defRPr/>
              </a:pPr>
              <a:t>5</a:t>
            </a:fld>
            <a:endParaRPr lang="en-US" altLang="ja-JP" dirty="0"/>
          </a:p>
        </p:txBody>
      </p:sp>
      <p:sp>
        <p:nvSpPr>
          <p:cNvPr id="4" name="角丸四角形 3"/>
          <p:cNvSpPr/>
          <p:nvPr/>
        </p:nvSpPr>
        <p:spPr>
          <a:xfrm>
            <a:off x="235405" y="260648"/>
            <a:ext cx="8640960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defRPr/>
            </a:pP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「妊産婦メンタルヘルス」の都道府県</a:t>
            </a:r>
            <a:r>
              <a:rPr lang="ja-JP" altLang="en-US" sz="3200" b="1" dirty="0">
                <a:solidFill>
                  <a:schemeClr val="bg1"/>
                </a:solidFill>
                <a:latin typeface="+mj-ea"/>
                <a:ea typeface="+mj-ea"/>
              </a:rPr>
              <a:t>連携拠点</a:t>
            </a: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・ </a:t>
            </a:r>
            <a:r>
              <a:rPr lang="ja-JP" altLang="en-US" sz="3200" b="1" dirty="0">
                <a:solidFill>
                  <a:schemeClr val="bg1"/>
                </a:solidFill>
                <a:latin typeface="+mj-ea"/>
                <a:ea typeface="+mj-ea"/>
              </a:rPr>
              <a:t>地域連携拠点医療</a:t>
            </a:r>
            <a:r>
              <a:rPr lang="ja-JP" altLang="en-US" sz="3200" b="1" dirty="0" smtClean="0">
                <a:solidFill>
                  <a:schemeClr val="bg1"/>
                </a:solidFill>
                <a:latin typeface="+mj-ea"/>
                <a:ea typeface="+mj-ea"/>
              </a:rPr>
              <a:t>機関・地域精神科医療機関</a:t>
            </a:r>
            <a:r>
              <a:rPr lang="ja-JP" altLang="en-US" sz="3200" b="1" dirty="0">
                <a:solidFill>
                  <a:schemeClr val="bg1"/>
                </a:solidFill>
                <a:ea typeface="HGP創英角ﾎﾟｯﾌﾟ体" pitchFamily="50" charset="-128"/>
              </a:rPr>
              <a:t>　</a:t>
            </a: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382202"/>
              </p:ext>
            </p:extLst>
          </p:nvPr>
        </p:nvGraphicFramePr>
        <p:xfrm>
          <a:off x="235407" y="1884013"/>
          <a:ext cx="8538117" cy="2520282"/>
        </p:xfrm>
        <a:graphic>
          <a:graphicData uri="http://schemas.openxmlformats.org/drawingml/2006/table">
            <a:tbl>
              <a:tblPr/>
              <a:tblGrid>
                <a:gridCol w="1954509">
                  <a:extLst>
                    <a:ext uri="{9D8B030D-6E8A-4147-A177-3AD203B41FA5}">
                      <a16:colId xmlns:a16="http://schemas.microsoft.com/office/drawing/2014/main" xmlns="" val="2478548226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3308993338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798780189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1237116301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5124410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580200787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537851549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1348308898"/>
                    </a:ext>
                  </a:extLst>
                </a:gridCol>
                <a:gridCol w="822951">
                  <a:extLst>
                    <a:ext uri="{9D8B030D-6E8A-4147-A177-3AD203B41FA5}">
                      <a16:colId xmlns:a16="http://schemas.microsoft.com/office/drawing/2014/main" xmlns="" val="3176143864"/>
                    </a:ext>
                  </a:extLst>
                </a:gridCol>
              </a:tblGrid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豊能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三島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北河内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中河内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南河内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堺市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泉州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大阪市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42149692"/>
                  </a:ext>
                </a:extLst>
              </a:tr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都道府県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連携拠点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410365538"/>
                  </a:ext>
                </a:extLst>
              </a:tr>
              <a:tr h="611718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zh-CN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</a:t>
                      </a:r>
                      <a:r>
                        <a:rPr lang="zh-CN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連携拠点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25797938"/>
                  </a:ext>
                </a:extLst>
              </a:tr>
              <a:tr h="636188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地域</a:t>
                      </a:r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精神科医療機関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3248200"/>
                  </a:ext>
                </a:extLst>
              </a:tr>
            </a:tbl>
          </a:graphicData>
        </a:graphic>
      </p:graphicFrame>
      <p:sp>
        <p:nvSpPr>
          <p:cNvPr id="8" name="正方形/長方形 7"/>
          <p:cNvSpPr/>
          <p:nvPr/>
        </p:nvSpPr>
        <p:spPr>
          <a:xfrm>
            <a:off x="117267" y="4702051"/>
            <a:ext cx="88772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atin typeface="+mn-ea"/>
              </a:rPr>
              <a:t>〇都道府県連携拠点・</a:t>
            </a:r>
            <a:r>
              <a:rPr lang="ja-JP" altLang="en-US" sz="2000" dirty="0">
                <a:latin typeface="+mn-ea"/>
              </a:rPr>
              <a:t>・・院内の精神科医と産婦人科医が連携しての支援が</a:t>
            </a:r>
            <a:r>
              <a:rPr lang="ja-JP" altLang="en-US" sz="2000" dirty="0" smtClean="0">
                <a:latin typeface="+mn-ea"/>
              </a:rPr>
              <a:t>可能。</a:t>
            </a:r>
            <a:endParaRPr lang="en-US" altLang="ja-JP" sz="2000" dirty="0" smtClean="0">
              <a:latin typeface="+mn-ea"/>
            </a:endParaRPr>
          </a:p>
          <a:p>
            <a:r>
              <a:rPr lang="ja-JP" altLang="en-US" sz="2000" dirty="0">
                <a:latin typeface="+mn-ea"/>
              </a:rPr>
              <a:t>　</a:t>
            </a:r>
            <a:r>
              <a:rPr lang="ja-JP" altLang="en-US" sz="2000" dirty="0" smtClean="0">
                <a:latin typeface="+mn-ea"/>
              </a:rPr>
              <a:t>　　　　　　　　　　   　　　 市町村</a:t>
            </a:r>
            <a:r>
              <a:rPr lang="ja-JP" altLang="en-US" sz="2000" dirty="0">
                <a:latin typeface="+mn-ea"/>
              </a:rPr>
              <a:t>や保健所等との連携が</a:t>
            </a:r>
            <a:r>
              <a:rPr lang="ja-JP" altLang="en-US" sz="2000" dirty="0" smtClean="0">
                <a:latin typeface="+mn-ea"/>
              </a:rPr>
              <a:t>可能。</a:t>
            </a:r>
            <a:endParaRPr lang="ja-JP" altLang="en-US" sz="2000" dirty="0">
              <a:latin typeface="+mn-ea"/>
            </a:endParaRPr>
          </a:p>
          <a:p>
            <a:r>
              <a:rPr lang="ja-JP" altLang="en-US" sz="2000" dirty="0" smtClean="0">
                <a:latin typeface="+mn-ea"/>
              </a:rPr>
              <a:t>〇地域</a:t>
            </a:r>
            <a:r>
              <a:rPr lang="ja-JP" altLang="en-US" sz="2000" dirty="0">
                <a:latin typeface="+mn-ea"/>
              </a:rPr>
              <a:t>連携拠点・・・地域の産婦人科機関と連携しての診療が可能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2843808" y="6094740"/>
            <a:ext cx="5842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 smtClean="0">
                <a:latin typeface="+mn-ea"/>
              </a:rPr>
              <a:t>※</a:t>
            </a:r>
            <a:r>
              <a:rPr lang="ja-JP" altLang="en-US" sz="1600" dirty="0" smtClean="0">
                <a:latin typeface="+mn-ea"/>
              </a:rPr>
              <a:t>都道府県連携拠点・地域</a:t>
            </a:r>
            <a:r>
              <a:rPr lang="ja-JP" altLang="en-US" sz="1600" dirty="0">
                <a:latin typeface="+mn-ea"/>
              </a:rPr>
              <a:t>連携</a:t>
            </a:r>
            <a:r>
              <a:rPr lang="ja-JP" altLang="en-US" sz="1600" dirty="0" smtClean="0">
                <a:latin typeface="+mn-ea"/>
              </a:rPr>
              <a:t>拠点⇒平成</a:t>
            </a:r>
            <a:r>
              <a:rPr lang="en-US" altLang="ja-JP" sz="1600" dirty="0" smtClean="0">
                <a:latin typeface="+mn-ea"/>
              </a:rPr>
              <a:t>29</a:t>
            </a:r>
            <a:r>
              <a:rPr lang="ja-JP" altLang="en-US" sz="1600" dirty="0" smtClean="0">
                <a:latin typeface="+mn-ea"/>
              </a:rPr>
              <a:t>年</a:t>
            </a:r>
            <a:r>
              <a:rPr lang="en-US" altLang="ja-JP" sz="1600" dirty="0" smtClean="0">
                <a:latin typeface="+mn-ea"/>
              </a:rPr>
              <a:t>12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en-US" altLang="ja-JP" sz="1600" dirty="0" smtClean="0">
                <a:latin typeface="+mn-ea"/>
              </a:rPr>
              <a:t>4</a:t>
            </a:r>
            <a:r>
              <a:rPr lang="ja-JP" altLang="en-US" sz="1600" dirty="0" smtClean="0">
                <a:latin typeface="+mn-ea"/>
              </a:rPr>
              <a:t>日現在</a:t>
            </a:r>
            <a:endParaRPr lang="en-US" altLang="ja-JP" sz="1600" dirty="0" smtClean="0">
              <a:latin typeface="+mn-ea"/>
            </a:endParaRPr>
          </a:p>
          <a:p>
            <a:r>
              <a:rPr lang="ja-JP" altLang="en-US" sz="1600" dirty="0" smtClean="0">
                <a:latin typeface="+mn-ea"/>
              </a:rPr>
              <a:t>　地域精神科医療機関⇒令和元年</a:t>
            </a:r>
            <a:r>
              <a:rPr lang="en-US" altLang="ja-JP" sz="1600" dirty="0" smtClean="0">
                <a:latin typeface="+mn-ea"/>
              </a:rPr>
              <a:t>8</a:t>
            </a:r>
            <a:r>
              <a:rPr lang="ja-JP" altLang="en-US" sz="1600" dirty="0" smtClean="0">
                <a:latin typeface="+mn-ea"/>
              </a:rPr>
              <a:t>月</a:t>
            </a:r>
            <a:r>
              <a:rPr lang="en-US" altLang="ja-JP" sz="1600" dirty="0" smtClean="0">
                <a:latin typeface="+mn-ea"/>
              </a:rPr>
              <a:t>15</a:t>
            </a:r>
            <a:r>
              <a:rPr lang="ja-JP" altLang="en-US" sz="1600" dirty="0" smtClean="0">
                <a:latin typeface="+mn-ea"/>
              </a:rPr>
              <a:t>日現在</a:t>
            </a:r>
            <a:endParaRPr lang="ja-JP" altLang="en-US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915783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003" y="803181"/>
            <a:ext cx="7293994" cy="5938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5580112" y="1556792"/>
            <a:ext cx="33843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27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年度からは、現状の課題を踏まえ、新たな計画（～平成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年度）が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始まっている。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45929" y="1585480"/>
            <a:ext cx="3377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平成 </a:t>
            </a:r>
            <a:r>
              <a:rPr lang="en-US" altLang="ja-JP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13 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年から開始した、母子の健康水準を向上させるための様々な取組を、みんな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で推進する国民</a:t>
            </a:r>
            <a:r>
              <a: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運動</a:t>
            </a:r>
            <a:r>
              <a:rPr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計画。</a:t>
            </a:r>
            <a:endParaRPr lang="en-US" altLang="ja-JP" dirty="0" smtClean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67544" y="140453"/>
            <a:ext cx="8352928" cy="57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母子保健事業について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3" name="ドーナツ 2"/>
          <p:cNvSpPr/>
          <p:nvPr/>
        </p:nvSpPr>
        <p:spPr>
          <a:xfrm>
            <a:off x="2627784" y="4112009"/>
            <a:ext cx="683009" cy="686516"/>
          </a:xfrm>
          <a:prstGeom prst="donut">
            <a:avLst>
              <a:gd name="adj" fmla="val 122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8" name="ドーナツ 7"/>
          <p:cNvSpPr/>
          <p:nvPr/>
        </p:nvSpPr>
        <p:spPr>
          <a:xfrm>
            <a:off x="1755238" y="4869160"/>
            <a:ext cx="2528730" cy="686516"/>
          </a:xfrm>
          <a:prstGeom prst="donut">
            <a:avLst>
              <a:gd name="adj" fmla="val 12207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33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231317"/>
            <a:ext cx="8640960" cy="4357923"/>
          </a:xfrm>
        </p:spPr>
        <p:txBody>
          <a:bodyPr>
            <a:normAutofit/>
          </a:bodyPr>
          <a:lstStyle/>
          <a:p>
            <a:pPr marL="118872" indent="0">
              <a:buNone/>
            </a:pPr>
            <a:r>
              <a:rPr lang="ja-JP" altLang="en-US" sz="2800" b="1" dirty="0" smtClean="0"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endParaRPr lang="en-US" altLang="ja-JP" sz="28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marL="118872" indent="0">
              <a:buNone/>
            </a:pPr>
            <a:r>
              <a:rPr kumimoji="1" lang="ja-JP" altLang="en-US" sz="28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kumimoji="1" lang="en-US" altLang="ja-JP" sz="28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95536" y="1095783"/>
            <a:ext cx="8308324" cy="5093702"/>
          </a:xfrm>
          <a:prstGeom prst="rect">
            <a:avLst/>
          </a:prstGeom>
          <a:ln w="25400">
            <a:solidFill>
              <a:srgbClr val="FF0000"/>
            </a:solidFill>
            <a:prstDash val="dash"/>
          </a:ln>
        </p:spPr>
        <p:txBody>
          <a:bodyPr wrap="square">
            <a:spAutoFit/>
          </a:bodyPr>
          <a:lstStyle/>
          <a:p>
            <a:r>
              <a:rPr lang="ja-JP" altLang="en-US" sz="2500" dirty="0" smtClean="0">
                <a:latin typeface="+mn-ea"/>
              </a:rPr>
              <a:t>１．母子健康手帳の交付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２．産前教室（妊婦・両親教室等）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３．妊産婦訪問事業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４．新生児訪問事業、未熟児訪問事業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５．乳児家庭全戸訪問事業（こんにちは赤ちゃん事業）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６．乳幼児健康診査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７．育児に関する個別相談・集団支援事業</a:t>
            </a:r>
            <a:endParaRPr lang="en-US" altLang="ja-JP" sz="2500" dirty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８</a:t>
            </a:r>
            <a:r>
              <a:rPr lang="ja-JP" altLang="en-US" sz="2500" dirty="0" smtClean="0">
                <a:latin typeface="+mn-ea"/>
              </a:rPr>
              <a:t>．保健師による個別支援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（訪問・面接・電話・関係機関連絡）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 smtClean="0">
                <a:latin typeface="+mn-ea"/>
              </a:rPr>
              <a:t>９．その他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妊娠</a:t>
            </a:r>
            <a:r>
              <a:rPr lang="ja-JP" altLang="en-US" sz="2500" dirty="0">
                <a:latin typeface="+mn-ea"/>
              </a:rPr>
              <a:t>に関する普及</a:t>
            </a:r>
            <a:r>
              <a:rPr lang="ja-JP" altLang="en-US" sz="2500" dirty="0" smtClean="0">
                <a:latin typeface="+mn-ea"/>
              </a:rPr>
              <a:t>啓発、妊婦健康診査、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低出生</a:t>
            </a:r>
            <a:r>
              <a:rPr lang="ja-JP" altLang="en-US" sz="2500" dirty="0">
                <a:latin typeface="+mn-ea"/>
              </a:rPr>
              <a:t>体重児の届出</a:t>
            </a:r>
            <a:r>
              <a:rPr lang="ja-JP" altLang="en-US" sz="2500" dirty="0" smtClean="0">
                <a:latin typeface="+mn-ea"/>
              </a:rPr>
              <a:t>、予防</a:t>
            </a:r>
            <a:r>
              <a:rPr lang="ja-JP" altLang="en-US" sz="2500" dirty="0">
                <a:latin typeface="+mn-ea"/>
              </a:rPr>
              <a:t>接種</a:t>
            </a:r>
            <a:r>
              <a:rPr lang="ja-JP" altLang="en-US" sz="2500" dirty="0" smtClean="0">
                <a:latin typeface="+mn-ea"/>
              </a:rPr>
              <a:t>、</a:t>
            </a:r>
            <a:endParaRPr lang="en-US" altLang="ja-JP" sz="2500" dirty="0" smtClean="0">
              <a:latin typeface="+mn-ea"/>
            </a:endParaRPr>
          </a:p>
          <a:p>
            <a:r>
              <a:rPr lang="ja-JP" altLang="en-US" sz="2500" dirty="0">
                <a:latin typeface="+mn-ea"/>
              </a:rPr>
              <a:t>　</a:t>
            </a:r>
            <a:r>
              <a:rPr lang="ja-JP" altLang="en-US" sz="2500" dirty="0" smtClean="0">
                <a:latin typeface="+mn-ea"/>
              </a:rPr>
              <a:t>　産前</a:t>
            </a:r>
            <a:r>
              <a:rPr lang="ja-JP" altLang="en-US" sz="2500" dirty="0">
                <a:latin typeface="+mn-ea"/>
              </a:rPr>
              <a:t>・産後サポート事業、産後ケア</a:t>
            </a:r>
            <a:r>
              <a:rPr lang="ja-JP" altLang="en-US" sz="2500" dirty="0" smtClean="0">
                <a:latin typeface="+mn-ea"/>
              </a:rPr>
              <a:t>事業、産婦健康診査</a:t>
            </a:r>
            <a:endParaRPr lang="en-US" altLang="ja-JP" sz="2400" b="1" dirty="0">
              <a:latin typeface="+mn-ea"/>
            </a:endParaRPr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C7B313-F372-4DBC-9740-BA48072AB25D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350932" y="269339"/>
            <a:ext cx="8352928" cy="57842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b="1" dirty="0" smtClean="0">
                <a:solidFill>
                  <a:schemeClr val="bg1"/>
                </a:solidFill>
                <a:latin typeface="+mj-ea"/>
                <a:ea typeface="+mj-ea"/>
              </a:rPr>
              <a:t>母子保健事業について（市町村）</a:t>
            </a:r>
            <a:endParaRPr lang="ja-JP" altLang="en-US" sz="3600" b="1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00315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25993" y="1690109"/>
            <a:ext cx="8229600" cy="47811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産婦健康診査事業</a:t>
            </a:r>
            <a:r>
              <a:rPr kumimoji="1" lang="en-US" altLang="ja-JP" dirty="0" smtClean="0"/>
              <a:t>】</a:t>
            </a:r>
          </a:p>
          <a:p>
            <a:pPr marL="0" indent="0">
              <a:buNone/>
            </a:pPr>
            <a:r>
              <a:rPr lang="ja-JP" altLang="en-US" dirty="0"/>
              <a:t>（１</a:t>
            </a:r>
            <a:r>
              <a:rPr lang="ja-JP" altLang="en-US" dirty="0" smtClean="0"/>
              <a:t>）目的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　　・</a:t>
            </a:r>
            <a:r>
              <a:rPr kumimoji="1" lang="ja-JP" altLang="en-US" u="sng" dirty="0" smtClean="0"/>
              <a:t>産後</a:t>
            </a:r>
            <a:r>
              <a:rPr kumimoji="1" lang="ja-JP" altLang="en-US" u="sng" dirty="0" err="1" smtClean="0"/>
              <a:t>うつの</a:t>
            </a:r>
            <a:r>
              <a:rPr kumimoji="1" lang="ja-JP" altLang="en-US" u="sng" dirty="0" smtClean="0"/>
              <a:t>予防</a:t>
            </a:r>
            <a:r>
              <a:rPr kumimoji="1" lang="ja-JP" altLang="en-US" dirty="0" smtClean="0"/>
              <a:t>、新生児への虐待予防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・出産後間もない時期の産婦に対する健康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　診査に係る費用の助成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 smtClean="0"/>
              <a:t>　　　・産後の初期段階における母子に対する支援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</a:t>
            </a:r>
            <a:r>
              <a:rPr kumimoji="1" lang="ja-JP" altLang="en-US" dirty="0" smtClean="0"/>
              <a:t>強化</a:t>
            </a:r>
            <a:endParaRPr kumimoji="1" lang="en-US" altLang="ja-JP" dirty="0" smtClean="0"/>
          </a:p>
          <a:p>
            <a:pPr marL="0" indent="0">
              <a:buNone/>
            </a:pPr>
            <a:r>
              <a:rPr lang="ja-JP" altLang="en-US" dirty="0" smtClean="0"/>
              <a:t>　　　・妊娠期から子育て期にわたる切れ目のない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　　支援体制の整備</a:t>
            </a:r>
            <a:r>
              <a:rPr kumimoji="1" lang="ja-JP" altLang="en-US" dirty="0" smtClean="0"/>
              <a:t>　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90477-512F-404A-8851-D18109D681AE}" type="slidenum">
              <a:rPr kumimoji="1" lang="ja-JP" altLang="en-US" smtClean="0"/>
              <a:t>8</a:t>
            </a:fld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428325" y="503238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/>
              <a:t>母子保健医療対策総合支援事業</a:t>
            </a:r>
            <a:r>
              <a:rPr lang="en-US" altLang="ja-JP" sz="3600" dirty="0"/>
              <a:t/>
            </a:r>
            <a:br>
              <a:rPr lang="en-US" altLang="ja-JP" sz="3600" dirty="0"/>
            </a:br>
            <a:r>
              <a:rPr lang="ja-JP" altLang="en-US" sz="2000" dirty="0"/>
              <a:t>（</a:t>
            </a:r>
            <a:r>
              <a:rPr lang="en-US" altLang="ja-JP" sz="2000" dirty="0"/>
              <a:t>H29</a:t>
            </a:r>
            <a:r>
              <a:rPr lang="ja-JP" altLang="en-US" sz="2000" dirty="0"/>
              <a:t>年度新規事業）</a:t>
            </a:r>
            <a:endParaRPr lang="ja-JP" altLang="en-US" sz="2400" dirty="0">
              <a:solidFill>
                <a:schemeClr val="bg1"/>
              </a:solidFill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638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4006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en-US" altLang="ja-JP" sz="2200" dirty="0" smtClean="0"/>
          </a:p>
          <a:p>
            <a:pPr marL="0" indent="0">
              <a:buNone/>
            </a:pPr>
            <a:r>
              <a:rPr lang="ja-JP" altLang="en-US" sz="4600" dirty="0" smtClean="0"/>
              <a:t>（２</a:t>
            </a:r>
            <a:r>
              <a:rPr lang="ja-JP" altLang="en-US" sz="4600" dirty="0"/>
              <a:t>）対象</a:t>
            </a:r>
            <a:endParaRPr lang="en-US" altLang="ja-JP" sz="4600" dirty="0"/>
          </a:p>
          <a:p>
            <a:pPr marL="0" indent="0">
              <a:buNone/>
            </a:pPr>
            <a:r>
              <a:rPr lang="ja-JP" altLang="en-US" sz="4600" dirty="0"/>
              <a:t>　　　</a:t>
            </a:r>
            <a:r>
              <a:rPr lang="ja-JP" altLang="en-US" sz="4600" b="1" u="sng" dirty="0"/>
              <a:t>産後</a:t>
            </a:r>
            <a:r>
              <a:rPr lang="en-US" altLang="ja-JP" sz="4600" b="1" u="sng" dirty="0"/>
              <a:t>2</a:t>
            </a:r>
            <a:r>
              <a:rPr lang="ja-JP" altLang="en-US" sz="4600" b="1" u="sng" dirty="0"/>
              <a:t>週間</a:t>
            </a:r>
            <a:r>
              <a:rPr lang="ja-JP" altLang="en-US" sz="4600" dirty="0"/>
              <a:t>、産後</a:t>
            </a:r>
            <a:r>
              <a:rPr lang="en-US" altLang="ja-JP" sz="4600" dirty="0"/>
              <a:t>1</a:t>
            </a:r>
            <a:r>
              <a:rPr lang="ja-JP" altLang="en-US" sz="4600" dirty="0"/>
              <a:t>か月など、出産後間もない時期</a:t>
            </a:r>
            <a:endParaRPr lang="en-US" altLang="ja-JP" sz="4600" dirty="0"/>
          </a:p>
          <a:p>
            <a:pPr marL="0" indent="0">
              <a:buNone/>
            </a:pPr>
            <a:r>
              <a:rPr lang="ja-JP" altLang="en-US" sz="4600" dirty="0"/>
              <a:t>　　　の産婦</a:t>
            </a:r>
            <a:endParaRPr lang="en-US" altLang="ja-JP" sz="4600" dirty="0"/>
          </a:p>
          <a:p>
            <a:pPr marL="0" indent="0">
              <a:buNone/>
            </a:pPr>
            <a:endParaRPr kumimoji="1"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 smtClean="0"/>
              <a:t>（</a:t>
            </a:r>
            <a:r>
              <a:rPr kumimoji="1" lang="ja-JP" altLang="en-US" sz="4600" dirty="0"/>
              <a:t>３</a:t>
            </a:r>
            <a:r>
              <a:rPr kumimoji="1" lang="ja-JP" altLang="en-US" sz="4600" dirty="0" smtClean="0"/>
              <a:t>）対象となる産婦健康診査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 smtClean="0"/>
              <a:t>　①内容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　ア　問診（生活環境、授乳状況、育児不安、精神疾患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　　</a:t>
            </a:r>
            <a:r>
              <a:rPr kumimoji="1" lang="ja-JP" altLang="en-US" sz="4600" dirty="0" smtClean="0"/>
              <a:t>の既往歴、服薬歴等）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イ　診察（子宮復古状況、悪露、乳房の状態等）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 smtClean="0"/>
              <a:t>　</a:t>
            </a: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ウ　体重・血圧測定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エ　尿検査（蛋白・糖）</a:t>
            </a:r>
            <a:endParaRPr lang="en-US" altLang="ja-JP" sz="4600" dirty="0" smtClean="0"/>
          </a:p>
          <a:p>
            <a:pPr marL="0" indent="0">
              <a:buNone/>
            </a:pPr>
            <a:r>
              <a:rPr kumimoji="1" lang="ja-JP" altLang="en-US" sz="4600" dirty="0"/>
              <a:t>　</a:t>
            </a:r>
            <a:r>
              <a:rPr kumimoji="1" lang="ja-JP" altLang="en-US" sz="4600" dirty="0" smtClean="0"/>
              <a:t>　オ　</a:t>
            </a:r>
            <a:r>
              <a:rPr kumimoji="1" lang="ja-JP" altLang="en-US" sz="4600" b="1" u="sng" dirty="0" smtClean="0"/>
              <a:t>エジンバラ産後うつ病質問票（ＥＰＤＳ）</a:t>
            </a:r>
            <a:endParaRPr kumimoji="1" lang="en-US" altLang="ja-JP" sz="4600" b="1" u="sng" dirty="0" smtClean="0"/>
          </a:p>
          <a:p>
            <a:pPr marL="0" indent="0">
              <a:buNone/>
            </a:pPr>
            <a:r>
              <a:rPr kumimoji="1" lang="en-US" altLang="ja-JP" sz="4600" b="1" u="sng" dirty="0" smtClean="0"/>
              <a:t/>
            </a:r>
            <a:br>
              <a:rPr kumimoji="1" lang="en-US" altLang="ja-JP" sz="4600" b="1" u="sng" dirty="0" smtClean="0"/>
            </a:br>
            <a:r>
              <a:rPr kumimoji="1" lang="ja-JP" altLang="en-US" sz="4600" dirty="0" smtClean="0"/>
              <a:t>　②回数</a:t>
            </a:r>
            <a:endParaRPr kumimoji="1" lang="en-US" altLang="ja-JP" sz="4600" dirty="0" smtClean="0"/>
          </a:p>
          <a:p>
            <a:pPr marL="0" indent="0">
              <a:buNone/>
            </a:pPr>
            <a:r>
              <a:rPr lang="ja-JP" altLang="en-US" sz="4600" dirty="0"/>
              <a:t>　</a:t>
            </a:r>
            <a:r>
              <a:rPr lang="ja-JP" altLang="en-US" sz="4600" dirty="0" smtClean="0"/>
              <a:t>　対象者一人につき</a:t>
            </a:r>
            <a:r>
              <a:rPr lang="en-US" altLang="ja-JP" sz="4600" dirty="0" smtClean="0"/>
              <a:t>2</a:t>
            </a:r>
            <a:r>
              <a:rPr lang="ja-JP" altLang="en-US" sz="4600" dirty="0" smtClean="0"/>
              <a:t>回以内</a:t>
            </a:r>
            <a:endParaRPr kumimoji="1" lang="en-US" altLang="ja-JP" sz="4600" dirty="0" smtClean="0"/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ja-JP" altLang="en-US" dirty="0" smtClean="0"/>
              <a:t>）</a:t>
            </a:r>
            <a:fld id="{80690477-512F-404A-8851-D18109D681AE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359532" y="221487"/>
            <a:ext cx="8424936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ja-JP" altLang="en-US" sz="3600" dirty="0"/>
              <a:t>母子保健医療対策総合支援</a:t>
            </a:r>
            <a:r>
              <a:rPr lang="ja-JP" altLang="en-US" sz="3600" dirty="0" smtClean="0"/>
              <a:t>事業</a:t>
            </a:r>
            <a:endParaRPr lang="ja-JP" altLang="en-US" sz="2400" dirty="0">
              <a:solidFill>
                <a:schemeClr val="bg1"/>
              </a:solidFill>
              <a:ea typeface="HGP創英角ﾎﾟｯﾌﾟ体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713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コンポジッ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1358</Words>
  <Application>Microsoft Office PowerPoint</Application>
  <PresentationFormat>画面に合わせる (4:3)</PresentationFormat>
  <Paragraphs>452</Paragraphs>
  <Slides>18</Slides>
  <Notes>9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令和元年10月9日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精神科と母子保健の連携における課題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令和元年　月　日</dc:title>
  <dc:creator>勝矢　聡子</dc:creator>
  <cp:lastModifiedBy>oahelpdesk</cp:lastModifiedBy>
  <cp:revision>4</cp:revision>
  <dcterms:modified xsi:type="dcterms:W3CDTF">2019-10-03T03:06:29Z</dcterms:modified>
</cp:coreProperties>
</file>