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6" r:id="rId2"/>
  </p:sldIdLst>
  <p:sldSz cx="9601200" cy="128016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40" d="100"/>
          <a:sy n="40" d="100"/>
        </p:scale>
        <p:origin x="174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E4CF535-AD8E-4AF8-8F1F-0EB98817F916}" type="datetimeFigureOut">
              <a:rPr kumimoji="1" lang="ja-JP" altLang="en-US" smtClean="0"/>
              <a:t>2019/12/4</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CF4EEAA-85B7-440B-884B-0631836A8785}" type="slidenum">
              <a:rPr kumimoji="1" lang="ja-JP" altLang="en-US" smtClean="0"/>
              <a:t>‹#›</a:t>
            </a:fld>
            <a:endParaRPr kumimoji="1" lang="ja-JP" altLang="en-US"/>
          </a:p>
        </p:txBody>
      </p:sp>
    </p:spTree>
    <p:extLst>
      <p:ext uri="{BB962C8B-B14F-4D97-AF65-F5344CB8AC3E}">
        <p14:creationId xmlns:p14="http://schemas.microsoft.com/office/powerpoint/2010/main" val="38467563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08288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2891809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262093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214852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321751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386478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38929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138941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200224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432609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4350320-C16C-4B95-8B02-C87BCE94C63E}" type="datetimeFigureOut">
              <a:rPr kumimoji="1" lang="ja-JP" altLang="en-US" smtClean="0"/>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191279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4350320-C16C-4B95-8B02-C87BCE94C63E}" type="datetimeFigureOut">
              <a:rPr kumimoji="1" lang="ja-JP" altLang="en-US" smtClean="0"/>
              <a:t>2019/12/4</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E6A2A38F-9BB3-4C2F-B689-D79F31B57E4D}" type="slidenum">
              <a:rPr kumimoji="1" lang="ja-JP" altLang="en-US" smtClean="0"/>
              <a:t>‹#›</a:t>
            </a:fld>
            <a:endParaRPr kumimoji="1" lang="ja-JP" altLang="en-US"/>
          </a:p>
        </p:txBody>
      </p:sp>
    </p:spTree>
    <p:extLst>
      <p:ext uri="{BB962C8B-B14F-4D97-AF65-F5344CB8AC3E}">
        <p14:creationId xmlns:p14="http://schemas.microsoft.com/office/powerpoint/2010/main" val="23199314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mfis.pref.osaka.jp/ommi/"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sp>
        <p:nvSpPr>
          <p:cNvPr id="5" name="正方形/長方形 4"/>
          <p:cNvSpPr/>
          <p:nvPr/>
        </p:nvSpPr>
        <p:spPr>
          <a:xfrm>
            <a:off x="0" y="11929676"/>
            <a:ext cx="9601200" cy="873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dirty="0" smtClean="0">
                <a:solidFill>
                  <a:schemeClr val="tx1"/>
                </a:solidFill>
                <a:latin typeface="メイリオ" panose="020B0604030504040204" pitchFamily="50" charset="-128"/>
                <a:ea typeface="メイリオ" panose="020B0604030504040204" pitchFamily="50" charset="-128"/>
              </a:rPr>
              <a:t>　</a:t>
            </a:r>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2400" dirty="0" smtClean="0">
                <a:solidFill>
                  <a:schemeClr val="tx1"/>
                </a:solidFill>
                <a:latin typeface="メイリオ" panose="020B0604030504040204" pitchFamily="50" charset="-128"/>
                <a:ea typeface="メイリオ" panose="020B0604030504040204" pitchFamily="50" charset="-128"/>
              </a:rPr>
              <a:t>　　　　</a:t>
            </a:r>
            <a:r>
              <a:rPr kumimoji="1" lang="ja-JP" altLang="en-US" dirty="0" smtClean="0">
                <a:solidFill>
                  <a:schemeClr val="tx1"/>
                </a:solidFill>
                <a:latin typeface="メイリオ" panose="020B0604030504040204" pitchFamily="50" charset="-128"/>
                <a:ea typeface="メイリオ" panose="020B0604030504040204" pitchFamily="50" charset="-128"/>
              </a:rPr>
              <a:t>　　健康医療部　保健医療室　保健医療企画課</a:t>
            </a:r>
            <a:endParaRPr kumimoji="1" lang="en-US" altLang="ja-JP" dirty="0" smtClean="0">
              <a:solidFill>
                <a:schemeClr val="tx1"/>
              </a:solidFill>
              <a:latin typeface="メイリオ" panose="020B0604030504040204" pitchFamily="50" charset="-128"/>
              <a:ea typeface="メイリオ" panose="020B0604030504040204" pitchFamily="50" charset="-128"/>
            </a:endParaRPr>
          </a:p>
        </p:txBody>
      </p:sp>
      <p:pic>
        <p:nvPicPr>
          <p:cNvPr id="6" name="図 5" descr="C:\Users\NaganoYur\AppData\Local\Microsoft\Windows\INetCache\Content.Word\poster_yoko_pn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4001" y="12234520"/>
            <a:ext cx="1747310" cy="503938"/>
          </a:xfrm>
          <a:prstGeom prst="rect">
            <a:avLst/>
          </a:prstGeom>
          <a:noFill/>
          <a:ln>
            <a:noFill/>
          </a:ln>
        </p:spPr>
      </p:pic>
      <p:sp>
        <p:nvSpPr>
          <p:cNvPr id="2" name="テキスト ボックス 1"/>
          <p:cNvSpPr txBox="1"/>
          <p:nvPr/>
        </p:nvSpPr>
        <p:spPr>
          <a:xfrm>
            <a:off x="136535" y="2139208"/>
            <a:ext cx="9516140" cy="1477328"/>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大阪府では、大阪・関西万博の開催及び</a:t>
            </a:r>
            <a:r>
              <a:rPr kumimoji="1" lang="en-US" altLang="ja-JP" dirty="0" smtClean="0">
                <a:latin typeface="メイリオ" panose="020B0604030504040204" pitchFamily="50" charset="-128"/>
                <a:ea typeface="メイリオ" panose="020B0604030504040204" pitchFamily="50" charset="-128"/>
              </a:rPr>
              <a:t>IR</a:t>
            </a:r>
            <a:r>
              <a:rPr kumimoji="1" lang="ja-JP" altLang="en-US" dirty="0" smtClean="0">
                <a:latin typeface="メイリオ" panose="020B0604030504040204" pitchFamily="50" charset="-128"/>
                <a:ea typeface="メイリオ" panose="020B0604030504040204" pitchFamily="50" charset="-128"/>
              </a:rPr>
              <a:t>誘致を控え、増加する外国人患者を各医療機関が円滑に受入れられるよう</a:t>
            </a:r>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おおさかメディカルネット～医療</a:t>
            </a:r>
            <a:r>
              <a:rPr kumimoji="1" lang="ja-JP" altLang="en-US" dirty="0" smtClean="0">
                <a:latin typeface="メイリオ" panose="020B0604030504040204" pitchFamily="50" charset="-128"/>
                <a:ea typeface="メイリオ" panose="020B0604030504040204" pitchFamily="50" charset="-128"/>
              </a:rPr>
              <a:t>機関・薬局向け</a:t>
            </a:r>
            <a:r>
              <a:rPr kumimoji="1" lang="ja-JP" altLang="en-US" dirty="0" smtClean="0">
                <a:latin typeface="メイリオ" panose="020B0604030504040204" pitchFamily="50" charset="-128"/>
                <a:ea typeface="メイリオ" panose="020B0604030504040204" pitchFamily="50" charset="-128"/>
              </a:rPr>
              <a:t>外国人患者受入れ支援サイト～」を開設し、多言語問診票、外国人患者対応マニュアル等の情報を掲載しています。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　各医療機関に外国人患者が来院した際にぜひご活用ください。</a:t>
            </a:r>
            <a:endParaRPr kumimoji="1" lang="en-US" altLang="ja-JP"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2273535" y="12528509"/>
            <a:ext cx="6946713"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a:t>
            </a:r>
            <a:r>
              <a:rPr kumimoji="1" lang="en-US" altLang="ja-JP" sz="1600" dirty="0" smtClean="0">
                <a:latin typeface="メイリオ" panose="020B0604030504040204" pitchFamily="50" charset="-128"/>
                <a:ea typeface="メイリオ" panose="020B0604030504040204" pitchFamily="50" charset="-128"/>
              </a:rPr>
              <a:t>540-8570</a:t>
            </a:r>
            <a:r>
              <a:rPr kumimoji="1" lang="ja-JP" altLang="en-US" sz="1600" dirty="0" smtClean="0">
                <a:latin typeface="メイリオ" panose="020B0604030504040204" pitchFamily="50" charset="-128"/>
                <a:ea typeface="メイリオ" panose="020B0604030504040204" pitchFamily="50" charset="-128"/>
              </a:rPr>
              <a:t>　大阪市中央区大手前</a:t>
            </a:r>
            <a:r>
              <a:rPr kumimoji="1" lang="en-US" altLang="ja-JP" sz="1600" dirty="0" smtClean="0">
                <a:latin typeface="メイリオ" panose="020B0604030504040204" pitchFamily="50" charset="-128"/>
                <a:ea typeface="メイリオ" panose="020B0604030504040204" pitchFamily="50" charset="-128"/>
              </a:rPr>
              <a:t>2</a:t>
            </a:r>
            <a:r>
              <a:rPr kumimoji="1" lang="ja-JP" altLang="en-US" sz="1600" dirty="0" smtClean="0">
                <a:latin typeface="メイリオ" panose="020B0604030504040204" pitchFamily="50" charset="-128"/>
                <a:ea typeface="メイリオ" panose="020B0604030504040204" pitchFamily="50" charset="-128"/>
              </a:rPr>
              <a:t>丁目</a:t>
            </a:r>
            <a:r>
              <a:rPr kumimoji="1" lang="en-US" altLang="ja-JP" sz="1600" dirty="0" smtClean="0">
                <a:latin typeface="メイリオ" panose="020B0604030504040204" pitchFamily="50" charset="-128"/>
                <a:ea typeface="メイリオ" panose="020B0604030504040204" pitchFamily="50" charset="-128"/>
              </a:rPr>
              <a:t>1</a:t>
            </a:r>
            <a:r>
              <a:rPr kumimoji="1" lang="ja-JP" altLang="en-US" sz="1600" dirty="0" smtClean="0">
                <a:latin typeface="メイリオ" panose="020B0604030504040204" pitchFamily="50" charset="-128"/>
                <a:ea typeface="メイリオ" panose="020B0604030504040204" pitchFamily="50" charset="-128"/>
              </a:rPr>
              <a:t>番</a:t>
            </a:r>
            <a:r>
              <a:rPr kumimoji="1" lang="en-US" altLang="ja-JP" sz="1600" dirty="0" smtClean="0">
                <a:latin typeface="メイリオ" panose="020B0604030504040204" pitchFamily="50" charset="-128"/>
                <a:ea typeface="メイリオ" panose="020B0604030504040204" pitchFamily="50" charset="-128"/>
              </a:rPr>
              <a:t>22</a:t>
            </a:r>
            <a:r>
              <a:rPr kumimoji="1" lang="ja-JP" altLang="en-US" sz="1600" dirty="0" smtClean="0">
                <a:latin typeface="メイリオ" panose="020B0604030504040204" pitchFamily="50" charset="-128"/>
                <a:ea typeface="メイリオ" panose="020B0604030504040204" pitchFamily="50" charset="-128"/>
              </a:rPr>
              <a:t>号　</a:t>
            </a:r>
            <a:r>
              <a:rPr kumimoji="1" lang="en-US" altLang="ja-JP" sz="1600" dirty="0" smtClean="0">
                <a:latin typeface="メイリオ" panose="020B0604030504040204" pitchFamily="50" charset="-128"/>
                <a:ea typeface="メイリオ" panose="020B0604030504040204" pitchFamily="50" charset="-128"/>
              </a:rPr>
              <a:t>TEL</a:t>
            </a:r>
            <a:r>
              <a:rPr kumimoji="1" lang="ja-JP" altLang="en-US" sz="1600" dirty="0" smtClean="0">
                <a:latin typeface="メイリオ" panose="020B0604030504040204" pitchFamily="50" charset="-128"/>
                <a:ea typeface="メイリオ" panose="020B0604030504040204" pitchFamily="50" charset="-128"/>
              </a:rPr>
              <a:t>　</a:t>
            </a:r>
            <a:r>
              <a:rPr kumimoji="1" lang="en-US" altLang="ja-JP" sz="1600" dirty="0" smtClean="0">
                <a:latin typeface="メイリオ" panose="020B0604030504040204" pitchFamily="50" charset="-128"/>
                <a:ea typeface="メイリオ" panose="020B0604030504040204" pitchFamily="50" charset="-128"/>
              </a:rPr>
              <a:t>06-6944-6027</a:t>
            </a:r>
            <a:endParaRPr kumimoji="1" lang="ja-JP" altLang="en-US" sz="1600" dirty="0">
              <a:latin typeface="メイリオ" panose="020B0604030504040204" pitchFamily="50" charset="-128"/>
              <a:ea typeface="メイリオ" panose="020B0604030504040204" pitchFamily="50" charset="-128"/>
            </a:endParaRPr>
          </a:p>
        </p:txBody>
      </p:sp>
      <p:sp>
        <p:nvSpPr>
          <p:cNvPr id="20" name="角丸四角形 19"/>
          <p:cNvSpPr/>
          <p:nvPr/>
        </p:nvSpPr>
        <p:spPr>
          <a:xfrm>
            <a:off x="85060" y="102885"/>
            <a:ext cx="9447944" cy="1758069"/>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5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おおさかメディカルネット</a:t>
            </a:r>
            <a:endParaRPr kumimoji="1" lang="en-US" altLang="ja-JP" sz="54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algn="ctr"/>
            <a:r>
              <a:rPr kumimoji="1" lang="ja-JP" altLang="en-US" sz="28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～医療</a:t>
            </a:r>
            <a:r>
              <a:rPr kumimoji="1" lang="ja-JP" altLang="en-US" sz="28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機関・薬局向け</a:t>
            </a:r>
            <a:r>
              <a:rPr kumimoji="1" lang="ja-JP" altLang="en-US" sz="28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外国人患者受入れ支援サイト～</a:t>
            </a:r>
            <a:endParaRPr kumimoji="1" lang="en-US" altLang="ja-JP" sz="28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pic>
        <p:nvPicPr>
          <p:cNvPr id="34" name="Picture 4" descr="D:\YamabeY\Desktop\kankou_white_famil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60" y="1410225"/>
            <a:ext cx="811991" cy="806571"/>
          </a:xfrm>
          <a:prstGeom prst="rect">
            <a:avLst/>
          </a:prstGeom>
          <a:noFill/>
          <a:extLst>
            <a:ext uri="{909E8E84-426E-40DD-AFC4-6F175D3DCCD1}">
              <a14:hiddenFill xmlns:a14="http://schemas.microsoft.com/office/drawing/2010/main">
                <a:solidFill>
                  <a:srgbClr val="FFFFFF"/>
                </a:solidFill>
              </a14:hiddenFill>
            </a:ext>
          </a:extLst>
        </p:spPr>
      </p:pic>
      <p:sp>
        <p:nvSpPr>
          <p:cNvPr id="29" name="角丸四角形 28"/>
          <p:cNvSpPr/>
          <p:nvPr/>
        </p:nvSpPr>
        <p:spPr>
          <a:xfrm>
            <a:off x="136535" y="3758900"/>
            <a:ext cx="9280179" cy="5601166"/>
          </a:xfrm>
          <a:prstGeom prst="roundRect">
            <a:avLst/>
          </a:prstGeom>
          <a:effectLst>
            <a:outerShdw blurRad="50800" dist="38100" dir="5400000" algn="t"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endParaRPr kumimoji="1" lang="en-US" altLang="ja-JP" dirty="0" smtClean="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多言語問診票</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厚生労働省やかながわ国際交流財団等が作成する多言語問診票を対応言語や記載がある診療科目がわかりやすいように掲載しています。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外国人</a:t>
            </a:r>
            <a:r>
              <a:rPr kumimoji="1" lang="ja-JP" altLang="en-US" dirty="0">
                <a:solidFill>
                  <a:schemeClr val="tx1"/>
                </a:solidFill>
                <a:latin typeface="メイリオ" panose="020B0604030504040204" pitchFamily="50" charset="-128"/>
                <a:ea typeface="メイリオ" panose="020B0604030504040204" pitchFamily="50" charset="-128"/>
              </a:rPr>
              <a:t>患者対応</a:t>
            </a:r>
            <a:r>
              <a:rPr kumimoji="1" lang="ja-JP" altLang="en-US" dirty="0" smtClean="0">
                <a:solidFill>
                  <a:schemeClr val="tx1"/>
                </a:solidFill>
                <a:latin typeface="メイリオ" panose="020B0604030504040204" pitchFamily="50" charset="-128"/>
                <a:ea typeface="メイリオ" panose="020B0604030504040204" pitchFamily="50" charset="-128"/>
              </a:rPr>
              <a:t>マニュアル</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smtClean="0">
                <a:solidFill>
                  <a:schemeClr val="tx1"/>
                </a:solidFill>
                <a:latin typeface="メイリオ" panose="020B0604030504040204" pitchFamily="50" charset="-128"/>
                <a:ea typeface="メイリオ" panose="020B0604030504040204" pitchFamily="50" charset="-128"/>
              </a:rPr>
              <a:t>　厚生労働省の「外国人患者受入れのための医療機関向けマニュアル」には、外国人患者に対する制度、外国人患者の円滑な受入れの体制整備や場面別対応について記載があります。また、その他の</a:t>
            </a:r>
            <a:r>
              <a:rPr kumimoji="1" lang="ja-JP" altLang="en-US" sz="1400" dirty="0">
                <a:solidFill>
                  <a:schemeClr val="tx1"/>
                </a:solidFill>
                <a:latin typeface="メイリオ" panose="020B0604030504040204" pitchFamily="50" charset="-128"/>
                <a:ea typeface="メイリオ" panose="020B0604030504040204" pitchFamily="50" charset="-128"/>
              </a:rPr>
              <a:t>機関</a:t>
            </a:r>
            <a:r>
              <a:rPr kumimoji="1" lang="ja-JP" altLang="en-US" sz="1400" dirty="0" smtClean="0">
                <a:solidFill>
                  <a:schemeClr val="tx1"/>
                </a:solidFill>
                <a:latin typeface="メイリオ" panose="020B0604030504040204" pitchFamily="50" charset="-128"/>
                <a:ea typeface="メイリオ" panose="020B0604030504040204" pitchFamily="50" charset="-128"/>
              </a:rPr>
              <a:t>が作成しているマニュアルについても掲載しています。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医療</a:t>
            </a:r>
            <a:r>
              <a:rPr kumimoji="1" lang="ja-JP" altLang="en-US" dirty="0">
                <a:solidFill>
                  <a:schemeClr val="tx1"/>
                </a:solidFill>
                <a:latin typeface="メイリオ" panose="020B0604030504040204" pitchFamily="50" charset="-128"/>
                <a:ea typeface="メイリオ" panose="020B0604030504040204" pitchFamily="50" charset="-128"/>
              </a:rPr>
              <a:t>機関向け多言語通訳</a:t>
            </a:r>
            <a:r>
              <a:rPr kumimoji="1" lang="ja-JP" altLang="en-US" dirty="0" smtClean="0">
                <a:solidFill>
                  <a:schemeClr val="tx1"/>
                </a:solidFill>
                <a:latin typeface="メイリオ" panose="020B0604030504040204" pitchFamily="50" charset="-128"/>
                <a:ea typeface="メイリオ" panose="020B0604030504040204" pitchFamily="50" charset="-128"/>
              </a:rPr>
              <a:t>ツール</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平成</a:t>
            </a:r>
            <a:r>
              <a:rPr kumimoji="1" lang="en-US" altLang="ja-JP" sz="1400" dirty="0" smtClean="0">
                <a:solidFill>
                  <a:schemeClr val="tx1"/>
                </a:solidFill>
                <a:latin typeface="メイリオ" panose="020B0604030504040204" pitchFamily="50" charset="-128"/>
                <a:ea typeface="メイリオ" panose="020B0604030504040204" pitchFamily="50" charset="-128"/>
              </a:rPr>
              <a:t>30</a:t>
            </a:r>
            <a:r>
              <a:rPr kumimoji="1" lang="ja-JP" altLang="en-US" sz="1400" dirty="0" smtClean="0">
                <a:solidFill>
                  <a:schemeClr val="tx1"/>
                </a:solidFill>
                <a:latin typeface="メイリオ" panose="020B0604030504040204" pitchFamily="50" charset="-128"/>
                <a:ea typeface="メイリオ" panose="020B0604030504040204" pitchFamily="50" charset="-128"/>
              </a:rPr>
              <a:t>年度に実施した大阪府実態調査の結果を掲載しています。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受入</a:t>
            </a:r>
            <a:r>
              <a:rPr kumimoji="1" lang="ja-JP" altLang="en-US" dirty="0">
                <a:solidFill>
                  <a:schemeClr val="tx1"/>
                </a:solidFill>
                <a:latin typeface="メイリオ" panose="020B0604030504040204" pitchFamily="50" charset="-128"/>
                <a:ea typeface="メイリオ" panose="020B0604030504040204" pitchFamily="50" charset="-128"/>
              </a:rPr>
              <a:t>体制整備に向けた補助金</a:t>
            </a:r>
            <a:r>
              <a:rPr kumimoji="1" lang="ja-JP" altLang="en-US" dirty="0" smtClean="0">
                <a:solidFill>
                  <a:schemeClr val="tx1"/>
                </a:solidFill>
                <a:latin typeface="メイリオ" panose="020B0604030504040204" pitchFamily="50" charset="-128"/>
                <a:ea typeface="メイリオ" panose="020B0604030504040204" pitchFamily="50" charset="-128"/>
              </a:rPr>
              <a:t>情報</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rPr>
              <a:t>　厚生労働省や日本医療教育財団</a:t>
            </a:r>
            <a:r>
              <a:rPr kumimoji="1" lang="ja-JP" altLang="en-US" sz="1400" dirty="0" smtClean="0">
                <a:solidFill>
                  <a:schemeClr val="tx1"/>
                </a:solidFill>
                <a:latin typeface="メイリオ" panose="020B0604030504040204" pitchFamily="50" charset="-128"/>
                <a:ea typeface="メイリオ" panose="020B0604030504040204" pitchFamily="50" charset="-128"/>
              </a:rPr>
              <a:t>が実施する外国人</a:t>
            </a:r>
            <a:r>
              <a:rPr kumimoji="1" lang="ja-JP" altLang="en-US" sz="1400" dirty="0">
                <a:solidFill>
                  <a:schemeClr val="tx1"/>
                </a:solidFill>
                <a:latin typeface="メイリオ" panose="020B0604030504040204" pitchFamily="50" charset="-128"/>
                <a:ea typeface="メイリオ" panose="020B0604030504040204" pitchFamily="50" charset="-128"/>
              </a:rPr>
              <a:t>患者を受け入れる体制整備のため</a:t>
            </a:r>
            <a:r>
              <a:rPr kumimoji="1" lang="ja-JP" altLang="en-US" sz="1400" dirty="0" smtClean="0">
                <a:solidFill>
                  <a:schemeClr val="tx1"/>
                </a:solidFill>
                <a:latin typeface="メイリオ" panose="020B0604030504040204" pitchFamily="50" charset="-128"/>
                <a:ea typeface="メイリオ" panose="020B0604030504040204" pitchFamily="50" charset="-128"/>
              </a:rPr>
              <a:t>の補助金情報を掲載しています。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外国人</a:t>
            </a:r>
            <a:r>
              <a:rPr kumimoji="1" lang="ja-JP" altLang="en-US" dirty="0">
                <a:solidFill>
                  <a:schemeClr val="tx1"/>
                </a:solidFill>
                <a:latin typeface="メイリオ" panose="020B0604030504040204" pitchFamily="50" charset="-128"/>
                <a:ea typeface="メイリオ" panose="020B0604030504040204" pitchFamily="50" charset="-128"/>
              </a:rPr>
              <a:t>患者受入拠点医療機関・地域拠点医療機関に</a:t>
            </a:r>
            <a:r>
              <a:rPr kumimoji="1" lang="ja-JP" altLang="en-US" dirty="0" smtClean="0">
                <a:solidFill>
                  <a:schemeClr val="tx1"/>
                </a:solidFill>
                <a:latin typeface="メイリオ" panose="020B0604030504040204" pitchFamily="50" charset="-128"/>
                <a:ea typeface="メイリオ" panose="020B0604030504040204" pitchFamily="50" charset="-128"/>
              </a:rPr>
              <a:t>ついて</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大阪府外国人患者受入れ拠点医療機関・地域拠点</a:t>
            </a:r>
            <a:r>
              <a:rPr kumimoji="1" lang="ja-JP" altLang="en-US" sz="1400" dirty="0">
                <a:solidFill>
                  <a:schemeClr val="tx1"/>
                </a:solidFill>
                <a:latin typeface="メイリオ" panose="020B0604030504040204" pitchFamily="50" charset="-128"/>
                <a:ea typeface="メイリオ" panose="020B0604030504040204" pitchFamily="50" charset="-128"/>
              </a:rPr>
              <a:t>医療機関の対応可能言語や診療</a:t>
            </a:r>
            <a:r>
              <a:rPr kumimoji="1" lang="ja-JP" altLang="en-US" sz="1400" dirty="0" smtClean="0">
                <a:solidFill>
                  <a:schemeClr val="tx1"/>
                </a:solidFill>
                <a:latin typeface="メイリオ" panose="020B0604030504040204" pitchFamily="50" charset="-128"/>
                <a:ea typeface="メイリオ" panose="020B0604030504040204" pitchFamily="50" charset="-128"/>
              </a:rPr>
              <a:t>時間等を掲載しています。</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その他</a:t>
            </a:r>
            <a:r>
              <a:rPr kumimoji="1" lang="ja-JP" altLang="en-US" dirty="0">
                <a:solidFill>
                  <a:schemeClr val="tx1"/>
                </a:solidFill>
                <a:latin typeface="メイリオ" panose="020B0604030504040204" pitchFamily="50" charset="-128"/>
                <a:ea typeface="メイリオ" panose="020B0604030504040204" pitchFamily="50" charset="-128"/>
              </a:rPr>
              <a:t>大阪府からの</a:t>
            </a:r>
            <a:r>
              <a:rPr kumimoji="1" lang="ja-JP" altLang="en-US" dirty="0" smtClean="0">
                <a:solidFill>
                  <a:schemeClr val="tx1"/>
                </a:solidFill>
                <a:latin typeface="メイリオ" panose="020B0604030504040204" pitchFamily="50" charset="-128"/>
                <a:ea typeface="メイリオ" panose="020B0604030504040204" pitchFamily="50" charset="-128"/>
              </a:rPr>
              <a:t>情報</a:t>
            </a:r>
            <a:r>
              <a:rPr kumimoji="1" lang="en-US" altLang="ja-JP" dirty="0" smtClean="0">
                <a:solidFill>
                  <a:schemeClr val="tx1"/>
                </a:solidFill>
                <a:latin typeface="メイリオ" panose="020B0604030504040204" pitchFamily="50" charset="-128"/>
                <a:ea typeface="メイリオ" panose="020B0604030504040204" pitchFamily="50" charset="-128"/>
              </a:rPr>
              <a:t>】</a:t>
            </a:r>
          </a:p>
          <a:p>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平成</a:t>
            </a:r>
            <a:r>
              <a:rPr kumimoji="1" lang="en-US" altLang="ja-JP" sz="1400" dirty="0" smtClean="0">
                <a:solidFill>
                  <a:schemeClr val="tx1"/>
                </a:solidFill>
                <a:latin typeface="メイリオ" panose="020B0604030504040204" pitchFamily="50" charset="-128"/>
                <a:ea typeface="メイリオ" panose="020B0604030504040204" pitchFamily="50" charset="-128"/>
              </a:rPr>
              <a:t>30</a:t>
            </a:r>
            <a:r>
              <a:rPr kumimoji="1" lang="ja-JP" altLang="en-US" sz="1400" dirty="0" smtClean="0">
                <a:solidFill>
                  <a:schemeClr val="tx1"/>
                </a:solidFill>
                <a:latin typeface="メイリオ" panose="020B0604030504040204" pitchFamily="50" charset="-128"/>
                <a:ea typeface="メイリオ" panose="020B0604030504040204" pitchFamily="50" charset="-128"/>
              </a:rPr>
              <a:t>年度に実施した大阪府実態調査結果、大阪府外国人医療に関する会議資料、医療機関情報システム、外国人向け医療情報サイトへのリンクを掲載しています。</a:t>
            </a:r>
            <a:r>
              <a:rPr kumimoji="1" lang="ja-JP" altLang="en-US" dirty="0" smtClean="0">
                <a:latin typeface="メイリオ" panose="020B0604030504040204" pitchFamily="50" charset="-128"/>
                <a:ea typeface="メイリオ" panose="020B0604030504040204" pitchFamily="50" charset="-128"/>
              </a:rPr>
              <a:t>　　　　　　　　　　　　　</a:t>
            </a:r>
            <a:r>
              <a:rPr kumimoji="1" lang="ja-JP" altLang="en-US" dirty="0" smtClean="0">
                <a:solidFill>
                  <a:schemeClr val="tx1"/>
                </a:solidFill>
                <a:latin typeface="メイリオ" panose="020B0604030504040204" pitchFamily="50" charset="-128"/>
                <a:ea typeface="メイリオ" panose="020B0604030504040204" pitchFamily="50" charset="-128"/>
              </a:rPr>
              <a:t>　</a:t>
            </a:r>
            <a:endParaRPr kumimoji="1" lang="ja-JP" altLang="en-US" dirty="0">
              <a:solidFill>
                <a:schemeClr val="tx1"/>
              </a:solidFill>
            </a:endParaRPr>
          </a:p>
        </p:txBody>
      </p:sp>
      <p:pic>
        <p:nvPicPr>
          <p:cNvPr id="36" name="図 35" descr="病院・医院の建物イラスト（医療）">
            <a:extLst>
              <a:ext uri="{FF2B5EF4-FFF2-40B4-BE49-F238E27FC236}">
                <a16:creationId xmlns:a16="http://schemas.microsoft.com/office/drawing/2014/main" id="{302BA916-DED4-4D1C-B684-E055ED387E8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21028" y="3086680"/>
            <a:ext cx="1062944" cy="1046019"/>
          </a:xfrm>
          <a:prstGeom prst="rect">
            <a:avLst/>
          </a:prstGeom>
          <a:noFill/>
          <a:ln>
            <a:noFill/>
          </a:ln>
        </p:spPr>
      </p:pic>
      <p:pic>
        <p:nvPicPr>
          <p:cNvPr id="35" name="図 34" descr="問診のイラスト（女医）">
            <a:extLst>
              <a:ext uri="{FF2B5EF4-FFF2-40B4-BE49-F238E27FC236}">
                <a16:creationId xmlns:a16="http://schemas.microsoft.com/office/drawing/2014/main" id="{C7ABAEDE-4D51-4D29-819E-1CB9DEA8A8D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22199" y="3492813"/>
            <a:ext cx="863005" cy="942602"/>
          </a:xfrm>
          <a:prstGeom prst="rect">
            <a:avLst/>
          </a:prstGeom>
          <a:noFill/>
          <a:ln>
            <a:noFill/>
          </a:ln>
        </p:spPr>
      </p:pic>
      <p:sp>
        <p:nvSpPr>
          <p:cNvPr id="12" name="フローチャート: 端子 11"/>
          <p:cNvSpPr/>
          <p:nvPr/>
        </p:nvSpPr>
        <p:spPr>
          <a:xfrm>
            <a:off x="361402" y="3621115"/>
            <a:ext cx="1499482" cy="405128"/>
          </a:xfrm>
          <a:prstGeom prst="flowChartTerminator">
            <a:avLst/>
          </a:prstGeom>
          <a:solidFill>
            <a:schemeClr val="accent5">
              <a:lumMod val="5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掲載内容</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39" name="角丸四角形 38"/>
          <p:cNvSpPr/>
          <p:nvPr/>
        </p:nvSpPr>
        <p:spPr>
          <a:xfrm>
            <a:off x="175868" y="9887716"/>
            <a:ext cx="9201511" cy="221361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solidFill>
                <a:schemeClr val="tx1"/>
              </a:solidFill>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ＵＲＬ</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　　　　　　　　　　　　　　　　　</a:t>
            </a:r>
            <a:endParaRPr kumimoji="1" lang="en-US" altLang="ja-JP" dirty="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hlinkClick r:id="rId6"/>
              </a:rPr>
              <a:t>https</a:t>
            </a:r>
            <a:r>
              <a:rPr kumimoji="1" lang="en-US" altLang="ja-JP" dirty="0">
                <a:latin typeface="メイリオ" panose="020B0604030504040204" pitchFamily="50" charset="-128"/>
                <a:ea typeface="メイリオ" panose="020B0604030504040204" pitchFamily="50" charset="-128"/>
                <a:hlinkClick r:id="rId6"/>
              </a:rPr>
              <a:t>://www.mfis.pref.osaka.jp/ommi</a:t>
            </a:r>
            <a:r>
              <a:rPr kumimoji="1" lang="en-US" altLang="ja-JP" dirty="0" smtClean="0">
                <a:latin typeface="メイリオ" panose="020B0604030504040204" pitchFamily="50" charset="-128"/>
                <a:ea typeface="メイリオ" panose="020B0604030504040204" pitchFamily="50" charset="-128"/>
                <a:hlinkClick r:id="rId6"/>
              </a:rPr>
              <a:t>/</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sz="1200" dirty="0">
              <a:latin typeface="メイリオ" panose="020B0604030504040204" pitchFamily="50" charset="-128"/>
              <a:ea typeface="メイリオ" panose="020B0604030504040204" pitchFamily="50" charset="-128"/>
            </a:endParaRPr>
          </a:p>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インターネット検索</a:t>
            </a:r>
            <a:r>
              <a:rPr kumimoji="1" lang="en-US" altLang="ja-JP" dirty="0" smtClean="0">
                <a:solidFill>
                  <a:schemeClr val="tx1"/>
                </a:solidFill>
                <a:latin typeface="メイリオ" panose="020B0604030504040204" pitchFamily="50" charset="-128"/>
                <a:ea typeface="メイリオ" panose="020B0604030504040204" pitchFamily="50" charset="-128"/>
              </a:rPr>
              <a:t>】</a:t>
            </a: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ja-JP" altLang="en-US" dirty="0"/>
          </a:p>
        </p:txBody>
      </p:sp>
      <p:pic>
        <p:nvPicPr>
          <p:cNvPr id="9" name="図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70369" y="10421360"/>
            <a:ext cx="1483332" cy="1483332"/>
          </a:xfrm>
          <a:prstGeom prst="rect">
            <a:avLst/>
          </a:prstGeom>
        </p:spPr>
      </p:pic>
      <p:sp>
        <p:nvSpPr>
          <p:cNvPr id="27" name="フローチャート: 端子 26"/>
          <p:cNvSpPr/>
          <p:nvPr/>
        </p:nvSpPr>
        <p:spPr>
          <a:xfrm>
            <a:off x="361402" y="9531874"/>
            <a:ext cx="2497232" cy="510738"/>
          </a:xfrm>
          <a:prstGeom prst="flowChartTerminator">
            <a:avLst/>
          </a:prstGeom>
          <a:solidFill>
            <a:schemeClr val="accent5">
              <a:lumMod val="5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サイト　アクセス先</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5969080" y="10003992"/>
            <a:ext cx="2388472"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　</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ＱＲコード</a:t>
            </a:r>
            <a:r>
              <a:rPr kumimoji="1" lang="en-US" altLang="ja-JP" dirty="0" smtClean="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p:txBody>
      </p:sp>
      <p:pic>
        <p:nvPicPr>
          <p:cNvPr id="45" name="図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1402" y="11082420"/>
            <a:ext cx="4305184" cy="918439"/>
          </a:xfrm>
          <a:prstGeom prst="rect">
            <a:avLst/>
          </a:prstGeom>
        </p:spPr>
      </p:pic>
      <p:sp>
        <p:nvSpPr>
          <p:cNvPr id="46" name="テキスト ボックス 45"/>
          <p:cNvSpPr txBox="1"/>
          <p:nvPr/>
        </p:nvSpPr>
        <p:spPr>
          <a:xfrm>
            <a:off x="600975" y="11372362"/>
            <a:ext cx="2749128"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大阪府　外国人　医療</a:t>
            </a:r>
            <a:endParaRPr kumimoji="1" lang="en-US" altLang="ja-JP"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92678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435</TotalTime>
  <Words>25</Words>
  <Application>Microsoft Office PowerPoint</Application>
  <PresentationFormat>A3 297x420 mm</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原口　晶野</dc:creator>
  <cp:lastModifiedBy>森　優子</cp:lastModifiedBy>
  <cp:revision>55</cp:revision>
  <cp:lastPrinted>2019-07-04T09:53:30Z</cp:lastPrinted>
  <dcterms:created xsi:type="dcterms:W3CDTF">2019-05-15T00:12:34Z</dcterms:created>
  <dcterms:modified xsi:type="dcterms:W3CDTF">2019-12-04T04:04:18Z</dcterms:modified>
</cp:coreProperties>
</file>