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2" r:id="rId2"/>
    <p:sldId id="271" r:id="rId3"/>
    <p:sldId id="272"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村　優水" initials="木村　優水" lastIdx="6" clrIdx="0">
    <p:extLst>
      <p:ext uri="{19B8F6BF-5375-455C-9EA6-DF929625EA0E}">
        <p15:presenceInfo xmlns:p15="http://schemas.microsoft.com/office/powerpoint/2012/main" userId="S-1-5-21-161959346-1900351369-444732941-1957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7" d="100"/>
          <a:sy n="67"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1" y="0"/>
            <a:ext cx="2950051" cy="498714"/>
          </a:xfrm>
          <a:prstGeom prst="rect">
            <a:avLst/>
          </a:prstGeom>
        </p:spPr>
        <p:txBody>
          <a:bodyPr vert="horz" lIns="91486" tIns="45743" rIns="91486" bIns="45743" rtlCol="0"/>
          <a:lstStyle>
            <a:lvl1pPr algn="r">
              <a:defRPr sz="1200"/>
            </a:lvl1pPr>
          </a:lstStyle>
          <a:p>
            <a:fld id="{CEDAC877-19E0-481B-988C-18088475E556}" type="datetimeFigureOut">
              <a:rPr kumimoji="1" lang="ja-JP" altLang="en-US" smtClean="0"/>
              <a:t>2019/2/27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1515" y="4783843"/>
            <a:ext cx="5445760" cy="391347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5"/>
            <a:ext cx="2950052" cy="498714"/>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1" y="9440625"/>
            <a:ext cx="2950051" cy="498714"/>
          </a:xfrm>
          <a:prstGeom prst="rect">
            <a:avLst/>
          </a:prstGeom>
        </p:spPr>
        <p:txBody>
          <a:bodyPr vert="horz" lIns="91486" tIns="45743" rIns="91486" bIns="45743" rtlCol="0" anchor="b"/>
          <a:lstStyle>
            <a:lvl1pPr algn="r">
              <a:defRPr sz="1200"/>
            </a:lvl1pPr>
          </a:lstStyle>
          <a:p>
            <a:fld id="{464C86B1-D7B9-4200-9537-85E44F66743C}" type="slidenum">
              <a:rPr kumimoji="1" lang="ja-JP" altLang="en-US" smtClean="0"/>
              <a:t>‹#›</a:t>
            </a:fld>
            <a:endParaRPr kumimoji="1" lang="ja-JP" altLang="en-US"/>
          </a:p>
        </p:txBody>
      </p:sp>
    </p:spTree>
    <p:extLst>
      <p:ext uri="{BB962C8B-B14F-4D97-AF65-F5344CB8AC3E}">
        <p14:creationId xmlns:p14="http://schemas.microsoft.com/office/powerpoint/2010/main" val="31485473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0851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931565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930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481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27529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929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63602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7154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96519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06105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216649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741EB-BCE3-4985-B6B8-AB8DB10F32EC}" type="datetimeFigureOut">
              <a:rPr kumimoji="1" lang="ja-JP" altLang="en-US" smtClean="0"/>
              <a:t>2019/2/27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534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72283237"/>
              </p:ext>
            </p:extLst>
          </p:nvPr>
        </p:nvGraphicFramePr>
        <p:xfrm>
          <a:off x="177082" y="669697"/>
          <a:ext cx="11732653" cy="562950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9892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98924">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917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（３）肝炎肝がん対策の推進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①肝炎肝がんの予防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5146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②肝炎ウイルス検査の受診促進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6" name="右矢印 5"/>
          <p:cNvSpPr/>
          <p:nvPr/>
        </p:nvSpPr>
        <p:spPr>
          <a:xfrm>
            <a:off x="2036265" y="2113939"/>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t>府保健所や肝疾患診療連携拠点病院による、府民向け講習会等を通じた普及啓発</a:t>
            </a:r>
            <a:endParaRPr kumimoji="1" lang="ja-JP" altLang="en-US" sz="1600" dirty="0"/>
          </a:p>
        </p:txBody>
      </p:sp>
      <p:sp>
        <p:nvSpPr>
          <p:cNvPr id="8" name="右矢印 7"/>
          <p:cNvSpPr/>
          <p:nvPr/>
        </p:nvSpPr>
        <p:spPr>
          <a:xfrm>
            <a:off x="2036258" y="2649481"/>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肝炎ウイルス由来以外の、生活習慣病と関連のある肝がん（</a:t>
            </a:r>
            <a:r>
              <a:rPr kumimoji="1" lang="en-US" altLang="ja-JP" sz="1400" dirty="0" smtClean="0"/>
              <a:t>NASH</a:t>
            </a:r>
            <a:r>
              <a:rPr kumimoji="1" lang="ja-JP" altLang="en-US" sz="1400" dirty="0" smtClean="0"/>
              <a:t>他）に係る普及啓発</a:t>
            </a:r>
            <a:endParaRPr kumimoji="1" lang="ja-JP" altLang="en-US" sz="1400" dirty="0"/>
          </a:p>
        </p:txBody>
      </p:sp>
      <p:sp>
        <p:nvSpPr>
          <p:cNvPr id="11" name="右矢印 10"/>
          <p:cNvSpPr/>
          <p:nvPr/>
        </p:nvSpPr>
        <p:spPr>
          <a:xfrm>
            <a:off x="2036265" y="3186043"/>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市町村に対するＢ型肝炎ワクチン接種に関する最新情報を提供、接種率向上及び感染防止への啓発</a:t>
            </a:r>
            <a:endParaRPr kumimoji="1" lang="ja-JP" altLang="en-US" sz="1400" dirty="0"/>
          </a:p>
        </p:txBody>
      </p:sp>
      <p:sp>
        <p:nvSpPr>
          <p:cNvPr id="15" name="右矢印 14"/>
          <p:cNvSpPr/>
          <p:nvPr/>
        </p:nvSpPr>
        <p:spPr>
          <a:xfrm>
            <a:off x="2036222" y="4579885"/>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イベントや市民まつり会場での受検勧奨チラシ等配布や既存の広告媒体を利用した検査受検勧奨</a:t>
            </a:r>
            <a:endParaRPr kumimoji="1" lang="ja-JP" altLang="en-US" sz="1400" dirty="0"/>
          </a:p>
        </p:txBody>
      </p:sp>
      <p:sp>
        <p:nvSpPr>
          <p:cNvPr id="16" name="右矢印 15"/>
          <p:cNvSpPr/>
          <p:nvPr/>
        </p:nvSpPr>
        <p:spPr>
          <a:xfrm>
            <a:off x="2036222" y="5642821"/>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肝炎ウイルス感染の高リスク集団を特定し、積極的かつ効果的な検査受検勧奨を実施</a:t>
            </a:r>
            <a:endParaRPr kumimoji="1" lang="ja-JP" altLang="en-US" sz="1400" dirty="0"/>
          </a:p>
        </p:txBody>
      </p:sp>
      <p:sp>
        <p:nvSpPr>
          <p:cNvPr id="24" name="右矢印 23"/>
          <p:cNvSpPr/>
          <p:nvPr/>
        </p:nvSpPr>
        <p:spPr>
          <a:xfrm>
            <a:off x="2036222" y="405670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検査実施機関（府保健所、委託医療機関）の</a:t>
            </a:r>
            <a:r>
              <a:rPr lang="ja-JP" altLang="en-US" sz="1400" dirty="0"/>
              <a:t>情報を大阪府ホームページ（</a:t>
            </a:r>
            <a:r>
              <a:rPr lang="en-US" altLang="ja-JP" sz="1400" dirty="0"/>
              <a:t>HP</a:t>
            </a:r>
            <a:r>
              <a:rPr lang="ja-JP" altLang="en-US" sz="1400" dirty="0" smtClean="0"/>
              <a:t>）</a:t>
            </a:r>
            <a:r>
              <a:rPr kumimoji="1" lang="ja-JP" altLang="en-US" sz="1400" dirty="0" smtClean="0"/>
              <a:t>に掲載</a:t>
            </a:r>
            <a:endParaRPr kumimoji="1" lang="ja-JP" altLang="en-US" sz="1400" dirty="0"/>
          </a:p>
        </p:txBody>
      </p:sp>
      <p:sp>
        <p:nvSpPr>
          <p:cNvPr id="25" name="右矢印 24"/>
          <p:cNvSpPr/>
          <p:nvPr/>
        </p:nvSpPr>
        <p:spPr>
          <a:xfrm>
            <a:off x="2036222" y="5117515"/>
            <a:ext cx="235004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050" dirty="0" smtClean="0"/>
              <a:t>職域との連携を強化した、検査受診勧奨への取り組み</a:t>
            </a:r>
            <a:endParaRPr kumimoji="1" lang="ja-JP" altLang="en-US" sz="1050" dirty="0"/>
          </a:p>
        </p:txBody>
      </p:sp>
      <p:sp>
        <p:nvSpPr>
          <p:cNvPr id="2" name="テキスト ボックス 1"/>
          <p:cNvSpPr txBox="1"/>
          <p:nvPr/>
        </p:nvSpPr>
        <p:spPr>
          <a:xfrm>
            <a:off x="10172700" y="111032"/>
            <a:ext cx="1384583"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latin typeface="ＭＳ 明朝" panose="02020609040205080304" pitchFamily="17" charset="-128"/>
                <a:ea typeface="ＭＳ 明朝" panose="02020609040205080304" pitchFamily="17" charset="-128"/>
              </a:rPr>
              <a:t>資料７</a:t>
            </a:r>
            <a:endParaRPr kumimoji="1" lang="ja-JP" altLang="en-US" dirty="0">
              <a:latin typeface="ＭＳ 明朝" panose="02020609040205080304" pitchFamily="17" charset="-128"/>
              <a:ea typeface="ＭＳ 明朝" panose="02020609040205080304" pitchFamily="17" charset="-128"/>
            </a:endParaRPr>
          </a:p>
        </p:txBody>
      </p:sp>
      <p:sp>
        <p:nvSpPr>
          <p:cNvPr id="12" name="右矢印 11"/>
          <p:cNvSpPr/>
          <p:nvPr/>
        </p:nvSpPr>
        <p:spPr>
          <a:xfrm>
            <a:off x="4386263" y="5134235"/>
            <a:ext cx="6214410"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a:t>初回精密検査費用助成</a:t>
            </a:r>
            <a:r>
              <a:rPr lang="ja-JP" altLang="en-US" sz="1400" dirty="0" smtClean="0"/>
              <a:t>対象拡大</a:t>
            </a:r>
            <a:r>
              <a:rPr lang="ja-JP" altLang="en-US" sz="1400" dirty="0"/>
              <a:t>（職域検診陽性者</a:t>
            </a:r>
            <a:r>
              <a:rPr lang="ja-JP" altLang="en-US" sz="1400" dirty="0" smtClean="0"/>
              <a:t>）に伴う受診啓発</a:t>
            </a:r>
            <a:endParaRPr kumimoji="1" lang="ja-JP" altLang="en-US" sz="1400" dirty="0"/>
          </a:p>
        </p:txBody>
      </p:sp>
    </p:spTree>
    <p:extLst>
      <p:ext uri="{BB962C8B-B14F-4D97-AF65-F5344CB8AC3E}">
        <p14:creationId xmlns:p14="http://schemas.microsoft.com/office/powerpoint/2010/main" val="382267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17831311"/>
              </p:ext>
            </p:extLst>
          </p:nvPr>
        </p:nvGraphicFramePr>
        <p:xfrm>
          <a:off x="177082" y="669697"/>
          <a:ext cx="11732653" cy="556600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5028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（３）肝炎肝がん対策の推進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③肝炎肝がん医療の推進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1717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④肝炎肝がんに関する普及促進の推進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8" name="右矢印 7"/>
          <p:cNvSpPr/>
          <p:nvPr/>
        </p:nvSpPr>
        <p:spPr>
          <a:xfrm>
            <a:off x="2036239" y="4386454"/>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関係機関と連携した、医療従事者等保健医療関係者への研修会、府民向け講習会等の開催</a:t>
            </a:r>
            <a:endParaRPr kumimoji="1" lang="ja-JP" altLang="en-US" sz="1400" dirty="0"/>
          </a:p>
        </p:txBody>
      </p:sp>
      <p:sp>
        <p:nvSpPr>
          <p:cNvPr id="11" name="右矢印 10"/>
          <p:cNvSpPr/>
          <p:nvPr/>
        </p:nvSpPr>
        <p:spPr>
          <a:xfrm>
            <a:off x="2036238" y="4787642"/>
            <a:ext cx="2335737"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900" dirty="0" smtClean="0"/>
              <a:t>大阪府肝炎医療コーディネーター（肝炎</a:t>
            </a:r>
            <a:r>
              <a:rPr kumimoji="1" lang="en-US" altLang="ja-JP" sz="900" dirty="0" smtClean="0"/>
              <a:t>Co</a:t>
            </a:r>
            <a:r>
              <a:rPr kumimoji="1" lang="ja-JP" altLang="en-US" sz="900" dirty="0" smtClean="0"/>
              <a:t>）養成、配置準備作業⇒開始</a:t>
            </a:r>
            <a:endParaRPr kumimoji="1" lang="ja-JP" altLang="en-US" sz="900" dirty="0"/>
          </a:p>
        </p:txBody>
      </p:sp>
      <p:sp>
        <p:nvSpPr>
          <p:cNvPr id="14" name="右矢印 13"/>
          <p:cNvSpPr/>
          <p:nvPr/>
        </p:nvSpPr>
        <p:spPr>
          <a:xfrm>
            <a:off x="2036236" y="5580247"/>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肝疾患診療連携拠点病院における肝疾患に関する相談支援体制の更なる充実化を支援</a:t>
            </a:r>
            <a:endParaRPr kumimoji="1" lang="ja-JP" altLang="en-US" sz="1400" dirty="0"/>
          </a:p>
        </p:txBody>
      </p:sp>
      <p:sp>
        <p:nvSpPr>
          <p:cNvPr id="16" name="右矢印 15"/>
          <p:cNvSpPr/>
          <p:nvPr/>
        </p:nvSpPr>
        <p:spPr>
          <a:xfrm>
            <a:off x="2036237" y="5179059"/>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肝炎肝がんに関する制度の新設・改正に合わせ、冊子「健康手帳エル」の内容改訂</a:t>
            </a:r>
            <a:endParaRPr kumimoji="1" lang="ja-JP" altLang="en-US" sz="1400" dirty="0"/>
          </a:p>
        </p:txBody>
      </p:sp>
      <p:sp>
        <p:nvSpPr>
          <p:cNvPr id="12" name="右矢印 11"/>
          <p:cNvSpPr/>
          <p:nvPr/>
        </p:nvSpPr>
        <p:spPr>
          <a:xfrm>
            <a:off x="2036254" y="177904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a:t>大阪府フォローアップ事業実施指針に</a:t>
            </a:r>
            <a:r>
              <a:rPr lang="ja-JP" altLang="en-US" sz="1400" dirty="0" smtClean="0"/>
              <a:t>基づく検査陽性者への専門</a:t>
            </a:r>
            <a:r>
              <a:rPr lang="ja-JP" altLang="en-US" sz="1400" dirty="0"/>
              <a:t>医療</a:t>
            </a:r>
            <a:r>
              <a:rPr lang="ja-JP" altLang="en-US" sz="1400" dirty="0" smtClean="0"/>
              <a:t>機関受診勧奨</a:t>
            </a:r>
            <a:r>
              <a:rPr lang="ja-JP" altLang="en-US" sz="1400" dirty="0"/>
              <a:t>を実施</a:t>
            </a:r>
          </a:p>
        </p:txBody>
      </p:sp>
      <p:sp>
        <p:nvSpPr>
          <p:cNvPr id="13" name="右矢印 12"/>
          <p:cNvSpPr/>
          <p:nvPr/>
        </p:nvSpPr>
        <p:spPr>
          <a:xfrm>
            <a:off x="2036240" y="2199598"/>
            <a:ext cx="2335735" cy="552639"/>
          </a:xfrm>
          <a:prstGeom prst="rightArrow">
            <a:avLst>
              <a:gd name="adj1" fmla="val 53471"/>
              <a:gd name="adj2" fmla="val 48201"/>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200" dirty="0" smtClean="0"/>
              <a:t>初回精密検査費用助成開始</a:t>
            </a:r>
            <a:endParaRPr lang="ja-JP" altLang="en-US" sz="1200" dirty="0"/>
          </a:p>
        </p:txBody>
      </p:sp>
      <p:sp>
        <p:nvSpPr>
          <p:cNvPr id="20" name="右矢印 19"/>
          <p:cNvSpPr/>
          <p:nvPr/>
        </p:nvSpPr>
        <p:spPr>
          <a:xfrm>
            <a:off x="2036247" y="2645868"/>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肝炎専門医療機関及び協力医療機関の指定、専門医療機関等関係者向け研修会の実施</a:t>
            </a:r>
            <a:endParaRPr lang="ja-JP" altLang="en-US" sz="1400" dirty="0"/>
          </a:p>
        </p:txBody>
      </p:sp>
      <p:sp>
        <p:nvSpPr>
          <p:cNvPr id="21" name="右矢印 20"/>
          <p:cNvSpPr/>
          <p:nvPr/>
        </p:nvSpPr>
        <p:spPr>
          <a:xfrm>
            <a:off x="4043363" y="3490360"/>
            <a:ext cx="6557328"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入院医療費助成開始</a:t>
            </a:r>
            <a:endParaRPr lang="ja-JP" altLang="en-US" sz="1400" dirty="0"/>
          </a:p>
        </p:txBody>
      </p:sp>
      <p:sp>
        <p:nvSpPr>
          <p:cNvPr id="22" name="右矢印 21"/>
          <p:cNvSpPr/>
          <p:nvPr/>
        </p:nvSpPr>
        <p:spPr>
          <a:xfrm>
            <a:off x="2036240" y="3070146"/>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国と連携し、肝炎患者の治療を目的とした医療費助成による受療促進</a:t>
            </a:r>
            <a:endParaRPr lang="ja-JP" altLang="en-US" sz="1400" dirty="0"/>
          </a:p>
        </p:txBody>
      </p:sp>
      <p:sp>
        <p:nvSpPr>
          <p:cNvPr id="15" name="右矢印 14"/>
          <p:cNvSpPr/>
          <p:nvPr/>
        </p:nvSpPr>
        <p:spPr>
          <a:xfrm>
            <a:off x="4371975" y="4787642"/>
            <a:ext cx="6228712"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肝炎</a:t>
            </a:r>
            <a:r>
              <a:rPr kumimoji="1" lang="en-US" altLang="ja-JP" sz="1400" dirty="0" smtClean="0"/>
              <a:t>Co</a:t>
            </a:r>
            <a:r>
              <a:rPr kumimoji="1" lang="ja-JP" altLang="en-US" sz="1400" dirty="0" smtClean="0"/>
              <a:t>設置場所の拡大（協力医療機関など）</a:t>
            </a:r>
            <a:endParaRPr kumimoji="1" lang="ja-JP" altLang="en-US" sz="1400" dirty="0"/>
          </a:p>
        </p:txBody>
      </p:sp>
      <p:sp>
        <p:nvSpPr>
          <p:cNvPr id="18" name="右矢印 17"/>
          <p:cNvSpPr/>
          <p:nvPr/>
        </p:nvSpPr>
        <p:spPr>
          <a:xfrm>
            <a:off x="4371975" y="2195961"/>
            <a:ext cx="6228712" cy="552639"/>
          </a:xfrm>
          <a:prstGeom prst="rightArrow">
            <a:avLst>
              <a:gd name="adj1" fmla="val 53471"/>
              <a:gd name="adj2" fmla="val 48201"/>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100" dirty="0" smtClean="0"/>
              <a:t>初回精密検査費用助成対象の拡大（職域検診陽性者）、治療状況把握の実施</a:t>
            </a:r>
            <a:endParaRPr lang="ja-JP" altLang="en-US" sz="1100" dirty="0"/>
          </a:p>
        </p:txBody>
      </p:sp>
      <p:sp>
        <p:nvSpPr>
          <p:cNvPr id="19" name="右矢印 18"/>
          <p:cNvSpPr/>
          <p:nvPr/>
        </p:nvSpPr>
        <p:spPr>
          <a:xfrm>
            <a:off x="2036233" y="3490360"/>
            <a:ext cx="2007123"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900" dirty="0" smtClean="0"/>
              <a:t>肝がん・重度肝硬変患者入院医療費助成（準備）</a:t>
            </a:r>
            <a:endParaRPr lang="ja-JP" altLang="en-US" sz="900" dirty="0"/>
          </a:p>
        </p:txBody>
      </p:sp>
    </p:spTree>
    <p:extLst>
      <p:ext uri="{BB962C8B-B14F-4D97-AF65-F5344CB8AC3E}">
        <p14:creationId xmlns:p14="http://schemas.microsoft.com/office/powerpoint/2010/main" val="109035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69697"/>
          <a:ext cx="11732653" cy="5988681"/>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1163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27356">
                <a:tc>
                  <a:txBody>
                    <a:bodyPr/>
                    <a:lstStyle/>
                    <a:p>
                      <a:r>
                        <a:rPr kumimoji="1" lang="ja-JP" altLang="en-US" sz="1200" b="1" dirty="0" smtClean="0">
                          <a:latin typeface="Meiryo UI" panose="020B0604030504040204" pitchFamily="50" charset="-128"/>
                          <a:ea typeface="Meiryo UI" panose="020B0604030504040204" pitchFamily="50" charset="-128"/>
                        </a:rPr>
                        <a:t>４がん対策を社会全体で進める環境づくり</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19829">
                <a:tc>
                  <a:txBody>
                    <a:bodyPr/>
                    <a:lstStyle/>
                    <a:p>
                      <a:r>
                        <a:rPr kumimoji="1" lang="ja-JP" altLang="en-US" sz="1200" b="1" dirty="0" smtClean="0">
                          <a:latin typeface="Meiryo UI" panose="020B0604030504040204" pitchFamily="50" charset="-128"/>
                          <a:ea typeface="Meiryo UI" panose="020B0604030504040204" pitchFamily="50" charset="-128"/>
                        </a:rPr>
                        <a:t>（１）社会全体での</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機運づくり</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559799">
                <a:tc>
                  <a:txBody>
                    <a:bodyPr/>
                    <a:lstStyle/>
                    <a:p>
                      <a:r>
                        <a:rPr kumimoji="1" lang="ja-JP" altLang="en-US" sz="1200" b="1" dirty="0" smtClean="0">
                          <a:latin typeface="Meiryo UI" panose="020B0604030504040204" pitchFamily="50" charset="-128"/>
                          <a:ea typeface="Meiryo UI" panose="020B0604030504040204" pitchFamily="50" charset="-128"/>
                        </a:rPr>
                        <a:t>（２）大阪府がん対策基金</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870063">
                <a:tc>
                  <a:txBody>
                    <a:bodyPr/>
                    <a:lstStyle/>
                    <a:p>
                      <a:r>
                        <a:rPr kumimoji="1" lang="ja-JP" altLang="en-US" sz="1200" b="1" dirty="0" smtClean="0">
                          <a:latin typeface="Meiryo UI" panose="020B0604030504040204" pitchFamily="50" charset="-128"/>
                          <a:ea typeface="Meiryo UI" panose="020B0604030504040204" pitchFamily="50" charset="-128"/>
                        </a:rPr>
                        <a:t>（３）がん患者会等との連携促進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60613" y="2228634"/>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がん対策を進める機運の醸成</a:t>
            </a:r>
            <a:endParaRPr kumimoji="1" lang="ja-JP" altLang="en-US" dirty="0"/>
          </a:p>
        </p:txBody>
      </p:sp>
      <p:sp>
        <p:nvSpPr>
          <p:cNvPr id="6" name="右矢印 5"/>
          <p:cNvSpPr/>
          <p:nvPr/>
        </p:nvSpPr>
        <p:spPr>
          <a:xfrm>
            <a:off x="2060615" y="318495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企画提案公募による患者会等の活動に対する支援</a:t>
            </a:r>
            <a:endParaRPr kumimoji="1" lang="ja-JP" altLang="en-US" dirty="0"/>
          </a:p>
        </p:txBody>
      </p:sp>
      <p:sp>
        <p:nvSpPr>
          <p:cNvPr id="7" name="右矢印 6"/>
          <p:cNvSpPr/>
          <p:nvPr/>
        </p:nvSpPr>
        <p:spPr>
          <a:xfrm>
            <a:off x="2060614" y="402452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関係機関と連携した普及啓発活動・寄附促進</a:t>
            </a:r>
            <a:endParaRPr kumimoji="1" lang="ja-JP" altLang="en-US" dirty="0"/>
          </a:p>
        </p:txBody>
      </p:sp>
      <p:sp>
        <p:nvSpPr>
          <p:cNvPr id="8" name="右矢印 7"/>
          <p:cNvSpPr/>
          <p:nvPr/>
        </p:nvSpPr>
        <p:spPr>
          <a:xfrm>
            <a:off x="2060613" y="5819609"/>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がん拠点病院における患者サロン整備の促進</a:t>
            </a:r>
            <a:endParaRPr kumimoji="1" lang="ja-JP" altLang="en-US" dirty="0"/>
          </a:p>
        </p:txBody>
      </p:sp>
      <p:sp>
        <p:nvSpPr>
          <p:cNvPr id="9" name="右矢印 8"/>
          <p:cNvSpPr/>
          <p:nvPr/>
        </p:nvSpPr>
        <p:spPr>
          <a:xfrm>
            <a:off x="2060613" y="498084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がん患者会等との意見交換</a:t>
            </a:r>
            <a:endParaRPr kumimoji="1" lang="ja-JP" altLang="en-US" dirty="0"/>
          </a:p>
        </p:txBody>
      </p:sp>
    </p:spTree>
    <p:extLst>
      <p:ext uri="{BB962C8B-B14F-4D97-AF65-F5344CB8AC3E}">
        <p14:creationId xmlns:p14="http://schemas.microsoft.com/office/powerpoint/2010/main" val="4083054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TotalTime>
  <Words>564</Words>
  <Application>Microsoft Office PowerPoint</Application>
  <PresentationFormat>ワイド画面</PresentationFormat>
  <Paragraphs>67</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明朝</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健志</dc:creator>
  <cp:lastModifiedBy>柏木　良夫</cp:lastModifiedBy>
  <cp:revision>82</cp:revision>
  <cp:lastPrinted>2019-02-27T00:48:51Z</cp:lastPrinted>
  <dcterms:created xsi:type="dcterms:W3CDTF">2018-12-07T04:30:41Z</dcterms:created>
  <dcterms:modified xsi:type="dcterms:W3CDTF">2019-02-27T00:48:58Z</dcterms:modified>
</cp:coreProperties>
</file>