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2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58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8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98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95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17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4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96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77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73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3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5A5DB-6295-47E1-9DF6-8A0B1D705638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E18FE-CF44-4554-B55C-DE7A7C90F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34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550045" y="4581128"/>
            <a:ext cx="2664297" cy="10643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Ｃ型肝炎ウイルス検査</a:t>
            </a:r>
          </a:p>
          <a:p>
            <a:pPr algn="ctr"/>
            <a:r>
              <a:rPr kumimoji="1" lang="ja-JP" altLang="en-US" u="sng" dirty="0" smtClean="0"/>
              <a:t>非認識</a:t>
            </a:r>
            <a:r>
              <a:rPr kumimoji="1" lang="ja-JP" altLang="en-US" dirty="0" smtClean="0"/>
              <a:t>受検者　Ｂ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268.7</a:t>
            </a:r>
            <a:r>
              <a:rPr lang="ja-JP" altLang="en-US" dirty="0" smtClean="0"/>
              <a:t>万人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6456732" y="4600148"/>
            <a:ext cx="2304256" cy="10643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 smtClean="0"/>
              <a:t>未受診者</a:t>
            </a:r>
            <a:r>
              <a:rPr kumimoji="1" lang="ja-JP" altLang="en-US" dirty="0" smtClean="0"/>
              <a:t>　Ｃ</a:t>
            </a:r>
            <a:endParaRPr kumimoji="1"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459.7</a:t>
            </a:r>
            <a:r>
              <a:rPr kumimoji="1" lang="ja-JP" altLang="en-US" dirty="0" smtClean="0"/>
              <a:t>万人</a:t>
            </a:r>
            <a:endParaRPr kumimoji="1" lang="en-US" altLang="ja-JP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520898" y="4581128"/>
            <a:ext cx="2826314" cy="10643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Ｃ型肝炎ウイルス検査</a:t>
            </a:r>
            <a:endParaRPr lang="en-US" altLang="ja-JP" dirty="0" smtClean="0"/>
          </a:p>
          <a:p>
            <a:pPr algn="ctr"/>
            <a:r>
              <a:rPr lang="ja-JP" altLang="en-US" u="sng" dirty="0" smtClean="0"/>
              <a:t>認識</a:t>
            </a:r>
            <a:r>
              <a:rPr lang="ja-JP" altLang="en-US" dirty="0" smtClean="0"/>
              <a:t>受検者　Ａ</a:t>
            </a:r>
            <a:endParaRPr lang="en-US" altLang="ja-JP" sz="1200" dirty="0"/>
          </a:p>
          <a:p>
            <a:pPr algn="ctr"/>
            <a:r>
              <a:rPr lang="ja-JP" altLang="en-US" dirty="0" smtClean="0"/>
              <a:t>　</a:t>
            </a:r>
            <a:r>
              <a:rPr lang="en-US" altLang="ja-JP" dirty="0" smtClean="0"/>
              <a:t>155.6</a:t>
            </a:r>
            <a:r>
              <a:rPr lang="ja-JP" altLang="en-US" dirty="0" smtClean="0"/>
              <a:t>万人</a:t>
            </a:r>
            <a:endParaRPr lang="en-US" altLang="ja-JP" dirty="0" smtClean="0"/>
          </a:p>
        </p:txBody>
      </p:sp>
      <p:sp>
        <p:nvSpPr>
          <p:cNvPr id="27" name="角丸四角形 26"/>
          <p:cNvSpPr/>
          <p:nvPr/>
        </p:nvSpPr>
        <p:spPr>
          <a:xfrm>
            <a:off x="550560" y="1556792"/>
            <a:ext cx="8280920" cy="72008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2000" dirty="0" smtClean="0"/>
              <a:t>大阪府人口（</a:t>
            </a:r>
            <a:r>
              <a:rPr kumimoji="1" lang="en-US" altLang="ja-JP" sz="2000" dirty="0" smtClean="0"/>
              <a:t>H27</a:t>
            </a:r>
            <a:r>
              <a:rPr kumimoji="1" lang="ja-JP" altLang="en-US" sz="2000" dirty="0" smtClean="0"/>
              <a:t>国勢調査）　　　　 </a:t>
            </a:r>
            <a:r>
              <a:rPr kumimoji="1" lang="en-US" altLang="ja-JP" sz="2000" dirty="0" smtClean="0"/>
              <a:t>884.0</a:t>
            </a:r>
            <a:r>
              <a:rPr kumimoji="1" lang="ja-JP" altLang="en-US" sz="2000" dirty="0" smtClean="0"/>
              <a:t>万人</a:t>
            </a:r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0483" y="921624"/>
            <a:ext cx="8217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●大阪府における肝炎ウイルス検査受検者推計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Ｃ型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708" y="2794678"/>
            <a:ext cx="8160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『</a:t>
            </a:r>
            <a:r>
              <a:rPr kumimoji="1" lang="ja-JP" altLang="en-US" sz="1200" dirty="0" smtClean="0"/>
              <a:t>平成</a:t>
            </a:r>
            <a:r>
              <a:rPr kumimoji="1" lang="en-US" altLang="ja-JP" sz="1200" dirty="0" smtClean="0"/>
              <a:t>23</a:t>
            </a:r>
            <a:r>
              <a:rPr kumimoji="1" lang="ja-JP" altLang="en-US" sz="1200" dirty="0" smtClean="0"/>
              <a:t>年度肝炎検査受検状況実態把握事業」二次解析：都道府県別等検討</a:t>
            </a:r>
            <a:r>
              <a:rPr kumimoji="1" lang="en-US" altLang="ja-JP" sz="1200" dirty="0" smtClean="0"/>
              <a:t>』</a:t>
            </a:r>
            <a:r>
              <a:rPr kumimoji="1" lang="ja-JP" altLang="en-US" sz="1200" dirty="0" smtClean="0"/>
              <a:t>の研究結果による受検率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Ａ　肝炎ウイルス検査認識</a:t>
            </a:r>
            <a:r>
              <a:rPr lang="ja-JP" altLang="en-US" sz="1200" u="sng" dirty="0" smtClean="0"/>
              <a:t>受検率</a:t>
            </a:r>
            <a:r>
              <a:rPr lang="ja-JP" altLang="en-US" sz="1200" dirty="0" smtClean="0"/>
              <a:t>（自身が肝炎ウイルス検査を受け</a:t>
            </a:r>
            <a:r>
              <a:rPr lang="ja-JP" altLang="en-US" sz="1200" dirty="0"/>
              <a:t>たことを</a:t>
            </a:r>
            <a:r>
              <a:rPr lang="ja-JP" altLang="en-US" sz="1200" dirty="0" smtClean="0"/>
              <a:t>認識）・・・</a:t>
            </a:r>
            <a:r>
              <a:rPr lang="ja-JP" altLang="en-US" sz="1200" b="1" u="sng" dirty="0" smtClean="0"/>
              <a:t>１７．６％</a:t>
            </a:r>
            <a:endParaRPr lang="en-US" altLang="ja-JP" sz="1200" b="1" u="sng" dirty="0" smtClean="0"/>
          </a:p>
          <a:p>
            <a:pPr marL="177800" indent="-177800"/>
            <a:r>
              <a:rPr lang="ja-JP" altLang="en-US" sz="1200" dirty="0"/>
              <a:t>　</a:t>
            </a:r>
            <a:r>
              <a:rPr lang="ja-JP" altLang="en-US" sz="1200" dirty="0" smtClean="0"/>
              <a:t>Ｂ　肝炎ウイルス検査</a:t>
            </a:r>
            <a:r>
              <a:rPr lang="ja-JP" altLang="en-US" sz="1200" u="sng" dirty="0" smtClean="0"/>
              <a:t>非認識</a:t>
            </a:r>
            <a:r>
              <a:rPr lang="ja-JP" altLang="en-US" sz="1200" u="sng" dirty="0"/>
              <a:t>受検率</a:t>
            </a:r>
            <a:r>
              <a:rPr lang="ja-JP" altLang="en-US" sz="1200" dirty="0"/>
              <a:t>（（自身は献血・出産・手術等の機会に肝炎ウイルス検査を受検して</a:t>
            </a:r>
            <a:r>
              <a:rPr lang="ja-JP" altLang="en-US" sz="1200" dirty="0" smtClean="0"/>
              <a:t>いる（はず）が</a:t>
            </a:r>
            <a:r>
              <a:rPr lang="ja-JP" altLang="en-US" sz="1200" dirty="0"/>
              <a:t>、検査を受けたことを認識していない</a:t>
            </a:r>
            <a:r>
              <a:rPr lang="ja-JP" altLang="en-US" sz="1200" dirty="0" smtClean="0"/>
              <a:t>）・・・</a:t>
            </a:r>
            <a:r>
              <a:rPr lang="ja-JP" altLang="en-US" sz="12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３０．４％</a:t>
            </a:r>
            <a:endParaRPr lang="en-US" altLang="ja-JP" sz="1200" u="db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indent="-17780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（Ａ＋Ｂ　肝炎ウイルス検査受検率・・・４８．０％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/>
              <a:t>　Ｃ　肝炎ウイルス検査</a:t>
            </a:r>
            <a:r>
              <a:rPr lang="ja-JP" altLang="en-US" sz="1200" u="sng" dirty="0" smtClean="0"/>
              <a:t>未受検者</a:t>
            </a:r>
            <a:r>
              <a:rPr lang="ja-JP" altLang="en-US" sz="1200" dirty="0" smtClean="0"/>
              <a:t>　　・・・</a:t>
            </a:r>
            <a:r>
              <a:rPr lang="ja-JP" altLang="en-US" sz="12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５２．０％</a:t>
            </a:r>
            <a:r>
              <a:rPr lang="ja-JP" altLang="en-US" sz="1200" dirty="0" smtClean="0"/>
              <a:t>（＝１００％－４８．０％）</a:t>
            </a:r>
            <a:endParaRPr lang="en-US" altLang="ja-JP" sz="1200" dirty="0"/>
          </a:p>
          <a:p>
            <a:pPr marL="177800" indent="-177800"/>
            <a:endParaRPr lang="en-US" altLang="ja-JP" sz="1200" b="1" u="sng" dirty="0"/>
          </a:p>
          <a:p>
            <a:pPr indent="177800"/>
            <a:r>
              <a:rPr lang="ja-JP" altLang="en-US" sz="1400" b="1" dirty="0" smtClean="0"/>
              <a:t>研究結果の受診率を使用し、大阪府人口を基に受検者を推計したところ、各区分ごとの受検者は以下のとおり。</a:t>
            </a:r>
            <a:endParaRPr lang="ja-JP" altLang="en-US" sz="14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3154001" y="3356992"/>
            <a:ext cx="697919" cy="21602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154001" y="3702619"/>
            <a:ext cx="697919" cy="21602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08860" y="425569"/>
            <a:ext cx="115212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資料２－３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774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550045" y="4581128"/>
            <a:ext cx="2664297" cy="10643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Ｂ型</a:t>
            </a:r>
            <a:r>
              <a:rPr lang="ja-JP" altLang="en-US" dirty="0"/>
              <a:t>肝炎ウイルス検査</a:t>
            </a:r>
          </a:p>
          <a:p>
            <a:pPr algn="ctr"/>
            <a:r>
              <a:rPr kumimoji="1" lang="ja-JP" altLang="en-US" u="sng" dirty="0" smtClean="0"/>
              <a:t>非認識</a:t>
            </a:r>
            <a:r>
              <a:rPr kumimoji="1" lang="ja-JP" altLang="en-US" dirty="0" smtClean="0"/>
              <a:t>受検者　Ｂ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351.8</a:t>
            </a:r>
            <a:r>
              <a:rPr lang="ja-JP" altLang="en-US" dirty="0" smtClean="0"/>
              <a:t>万人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6456732" y="4600148"/>
            <a:ext cx="2304256" cy="10643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 smtClean="0"/>
              <a:t>未受検者</a:t>
            </a:r>
            <a:r>
              <a:rPr kumimoji="1" lang="ja-JP" altLang="en-US" dirty="0" smtClean="0"/>
              <a:t>　Ｃ</a:t>
            </a:r>
            <a:endParaRPr kumimoji="1"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376.6</a:t>
            </a:r>
            <a:r>
              <a:rPr kumimoji="1" lang="ja-JP" altLang="en-US" dirty="0" smtClean="0"/>
              <a:t>万人</a:t>
            </a:r>
            <a:endParaRPr kumimoji="1" lang="en-US" altLang="ja-JP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520898" y="4581128"/>
            <a:ext cx="2826314" cy="10643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Ｂ型肝炎ウイルス検査</a:t>
            </a:r>
            <a:endParaRPr lang="en-US" altLang="ja-JP" dirty="0" smtClean="0"/>
          </a:p>
          <a:p>
            <a:pPr algn="ctr"/>
            <a:r>
              <a:rPr lang="ja-JP" altLang="en-US" u="sng" dirty="0" smtClean="0"/>
              <a:t>認識</a:t>
            </a:r>
            <a:r>
              <a:rPr lang="ja-JP" altLang="en-US" dirty="0" smtClean="0"/>
              <a:t>受検者　Ａ</a:t>
            </a:r>
            <a:endParaRPr lang="en-US" altLang="ja-JP" sz="1200" dirty="0"/>
          </a:p>
          <a:p>
            <a:pPr algn="ctr"/>
            <a:r>
              <a:rPr lang="ja-JP" altLang="en-US" dirty="0" smtClean="0"/>
              <a:t>　</a:t>
            </a:r>
            <a:r>
              <a:rPr lang="en-US" altLang="ja-JP" dirty="0" smtClean="0"/>
              <a:t>155.6</a:t>
            </a:r>
            <a:r>
              <a:rPr lang="ja-JP" altLang="en-US" dirty="0" smtClean="0"/>
              <a:t>万人</a:t>
            </a:r>
            <a:endParaRPr lang="en-US" altLang="ja-JP" dirty="0" smtClean="0"/>
          </a:p>
        </p:txBody>
      </p:sp>
      <p:sp>
        <p:nvSpPr>
          <p:cNvPr id="27" name="角丸四角形 26"/>
          <p:cNvSpPr/>
          <p:nvPr/>
        </p:nvSpPr>
        <p:spPr>
          <a:xfrm>
            <a:off x="552822" y="1556793"/>
            <a:ext cx="8280920" cy="72008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2000" dirty="0" smtClean="0"/>
              <a:t>大阪府人口（</a:t>
            </a:r>
            <a:r>
              <a:rPr kumimoji="1" lang="en-US" altLang="ja-JP" sz="2000" dirty="0" smtClean="0"/>
              <a:t>H27</a:t>
            </a:r>
            <a:r>
              <a:rPr kumimoji="1" lang="ja-JP" altLang="en-US" sz="2000" dirty="0" smtClean="0"/>
              <a:t>国勢調査）　　　　 </a:t>
            </a:r>
            <a:r>
              <a:rPr kumimoji="1" lang="en-US" altLang="ja-JP" sz="2000" dirty="0" smtClean="0"/>
              <a:t>884.0</a:t>
            </a:r>
            <a:r>
              <a:rPr kumimoji="1" lang="ja-JP" altLang="en-US" sz="2000" dirty="0" smtClean="0"/>
              <a:t>万人</a:t>
            </a:r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3311" y="946399"/>
            <a:ext cx="8217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●大阪府における肝炎ウイルス検査受検者推計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Ｂ型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708" y="2794678"/>
            <a:ext cx="8160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『</a:t>
            </a:r>
            <a:r>
              <a:rPr kumimoji="1" lang="ja-JP" altLang="en-US" sz="1200" dirty="0" smtClean="0"/>
              <a:t>平成</a:t>
            </a:r>
            <a:r>
              <a:rPr kumimoji="1" lang="en-US" altLang="ja-JP" sz="1200" dirty="0" smtClean="0"/>
              <a:t>23</a:t>
            </a:r>
            <a:r>
              <a:rPr kumimoji="1" lang="ja-JP" altLang="en-US" sz="1200" dirty="0" smtClean="0"/>
              <a:t>年度肝炎検査受検状況実態把握事業」二次解析：都道府県別等検討</a:t>
            </a:r>
            <a:r>
              <a:rPr kumimoji="1" lang="en-US" altLang="ja-JP" sz="1200" dirty="0" smtClean="0"/>
              <a:t>』</a:t>
            </a:r>
            <a:r>
              <a:rPr kumimoji="1" lang="ja-JP" altLang="en-US" sz="1200" dirty="0" smtClean="0"/>
              <a:t>の研究結果による受検率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Ａ　肝炎ウイルス検査認識</a:t>
            </a:r>
            <a:r>
              <a:rPr lang="ja-JP" altLang="en-US" sz="1200" u="sng" dirty="0" smtClean="0"/>
              <a:t>受検率</a:t>
            </a:r>
            <a:r>
              <a:rPr lang="ja-JP" altLang="en-US" sz="1200" dirty="0" smtClean="0"/>
              <a:t>（自身が肝炎ウイルス検査を受け</a:t>
            </a:r>
            <a:r>
              <a:rPr lang="ja-JP" altLang="en-US" sz="1200" dirty="0"/>
              <a:t>たことを</a:t>
            </a:r>
            <a:r>
              <a:rPr lang="ja-JP" altLang="en-US" sz="1200" dirty="0" smtClean="0"/>
              <a:t>認識）・・・</a:t>
            </a:r>
            <a:r>
              <a:rPr lang="ja-JP" altLang="en-US" sz="1200" b="1" u="sng" dirty="0" smtClean="0"/>
              <a:t>１７．６％</a:t>
            </a:r>
            <a:endParaRPr lang="en-US" altLang="ja-JP" sz="1200" b="1" u="sng" dirty="0" smtClean="0"/>
          </a:p>
          <a:p>
            <a:pPr marL="177800" indent="-177800"/>
            <a:r>
              <a:rPr lang="ja-JP" altLang="en-US" sz="1200" dirty="0"/>
              <a:t>　</a:t>
            </a:r>
            <a:r>
              <a:rPr lang="ja-JP" altLang="en-US" sz="1200" dirty="0" smtClean="0"/>
              <a:t>Ｂ　肝炎ウイルス検査</a:t>
            </a:r>
            <a:r>
              <a:rPr lang="ja-JP" altLang="en-US" sz="1200" u="sng" dirty="0" smtClean="0"/>
              <a:t>非認識</a:t>
            </a:r>
            <a:r>
              <a:rPr lang="ja-JP" altLang="en-US" sz="1200" u="sng" dirty="0"/>
              <a:t>受検率</a:t>
            </a:r>
            <a:r>
              <a:rPr lang="ja-JP" altLang="en-US" sz="1200" dirty="0"/>
              <a:t>（（自身は献血・出産・手術等の機会に肝炎ウイルス検査を受検して</a:t>
            </a:r>
            <a:r>
              <a:rPr lang="ja-JP" altLang="en-US" sz="1200" dirty="0" smtClean="0"/>
              <a:t>いる（はず）が</a:t>
            </a:r>
            <a:r>
              <a:rPr lang="ja-JP" altLang="en-US" sz="1200" dirty="0"/>
              <a:t>、検査を受けたことを認識していない</a:t>
            </a:r>
            <a:r>
              <a:rPr lang="ja-JP" altLang="en-US" sz="1200" dirty="0" smtClean="0"/>
              <a:t>）・・・</a:t>
            </a:r>
            <a:r>
              <a:rPr lang="ja-JP" altLang="en-US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３９．８％</a:t>
            </a:r>
            <a:endParaRPr lang="en-US" altLang="ja-JP" sz="1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indent="-177800"/>
            <a:r>
              <a:rPr lang="ja-JP" altLang="en-US" sz="1200" dirty="0"/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（Ａ＋Ｂ　肝炎ウイルス検査受検率・・・５７．４％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7800" indent="-177800"/>
            <a:r>
              <a:rPr lang="ja-JP" altLang="en-US" sz="1200" dirty="0" smtClean="0"/>
              <a:t>　Ｃ　肝炎ウイルス検査</a:t>
            </a:r>
            <a:r>
              <a:rPr lang="ja-JP" altLang="en-US" sz="1200" u="sng" dirty="0" smtClean="0"/>
              <a:t>未受検者</a:t>
            </a:r>
            <a:r>
              <a:rPr lang="ja-JP" altLang="en-US" sz="1200" dirty="0" smtClean="0"/>
              <a:t>　　・・・</a:t>
            </a:r>
            <a:r>
              <a:rPr lang="ja-JP" altLang="en-US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４２．６％</a:t>
            </a:r>
            <a:r>
              <a:rPr lang="ja-JP" altLang="en-US" sz="1200" dirty="0"/>
              <a:t>（＝１００％</a:t>
            </a:r>
            <a:r>
              <a:rPr lang="ja-JP" altLang="en-US" sz="1200" dirty="0" smtClean="0"/>
              <a:t>－５７．４％）</a:t>
            </a:r>
            <a:endParaRPr lang="en-US" altLang="ja-JP" sz="1200" b="1" u="sng" dirty="0"/>
          </a:p>
          <a:p>
            <a:pPr marL="177800" indent="-177800"/>
            <a:endParaRPr lang="en-US" altLang="ja-JP" sz="1200" b="1" u="sng" dirty="0"/>
          </a:p>
          <a:p>
            <a:pPr indent="177800"/>
            <a:r>
              <a:rPr lang="ja-JP" altLang="en-US" sz="1400" b="1" dirty="0" smtClean="0"/>
              <a:t>研究結果の受診率を使用し、大阪府人口を基に受検者を推計したところ、各区分ごとの受検者は以下のとおり。</a:t>
            </a:r>
            <a:endParaRPr lang="ja-JP" altLang="en-US" sz="14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3154001" y="3356992"/>
            <a:ext cx="697919" cy="21602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154001" y="3702619"/>
            <a:ext cx="697919" cy="21602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600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画面に合わせる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2019-02-01T01:13:23Z</dcterms:created>
  <dcterms:modified xsi:type="dcterms:W3CDTF">2019-02-01T01:13:30Z</dcterms:modified>
</cp:coreProperties>
</file>