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18"/>
  </p:handoutMasterIdLst>
  <p:sldIdLst>
    <p:sldId id="261" r:id="rId2"/>
    <p:sldId id="266" r:id="rId3"/>
    <p:sldId id="267" r:id="rId4"/>
    <p:sldId id="259" r:id="rId5"/>
    <p:sldId id="264" r:id="rId6"/>
    <p:sldId id="265" r:id="rId7"/>
    <p:sldId id="268" r:id="rId8"/>
    <p:sldId id="257" r:id="rId9"/>
    <p:sldId id="260" r:id="rId10"/>
    <p:sldId id="262" r:id="rId11"/>
    <p:sldId id="271" r:id="rId12"/>
    <p:sldId id="272" r:id="rId13"/>
    <p:sldId id="273" r:id="rId14"/>
    <p:sldId id="274" r:id="rId15"/>
    <p:sldId id="275" r:id="rId16"/>
    <p:sldId id="276"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4660"/>
  </p:normalViewPr>
  <p:slideViewPr>
    <p:cSldViewPr>
      <p:cViewPr varScale="1">
        <p:scale>
          <a:sx n="67" d="100"/>
          <a:sy n="67" d="100"/>
        </p:scale>
        <p:origin x="129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B6D95F1-1314-4C5F-9950-3BC8E908346B}" type="datetimeFigureOut">
              <a:rPr kumimoji="1" lang="ja-JP" altLang="en-US" smtClean="0"/>
              <a:t>2019/2/1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68B8428-401D-4C56-BE43-02AF8E7DADDD}" type="slidenum">
              <a:rPr kumimoji="1" lang="ja-JP" altLang="en-US" smtClean="0"/>
              <a:t>‹#›</a:t>
            </a:fld>
            <a:endParaRPr kumimoji="1" lang="ja-JP" altLang="en-US"/>
          </a:p>
        </p:txBody>
      </p:sp>
    </p:spTree>
    <p:extLst>
      <p:ext uri="{BB962C8B-B14F-4D97-AF65-F5344CB8AC3E}">
        <p14:creationId xmlns:p14="http://schemas.microsoft.com/office/powerpoint/2010/main" val="34706597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2019/2/1</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__.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__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a:t>
            </a:r>
            <a:r>
              <a:rPr kumimoji="1" lang="en-US" altLang="ja-JP" dirty="0" smtClean="0"/>
              <a:t>3</a:t>
            </a:r>
            <a:r>
              <a:rPr kumimoji="1" lang="ja-JP" altLang="en-US" dirty="0" smtClean="0"/>
              <a:t>期大阪府がん対策推進計画</a:t>
            </a:r>
            <a:r>
              <a:rPr kumimoji="1" lang="en-US" altLang="ja-JP" dirty="0" smtClean="0"/>
              <a:t/>
            </a:r>
            <a:br>
              <a:rPr kumimoji="1" lang="en-US" altLang="ja-JP" dirty="0" smtClean="0"/>
            </a:br>
            <a:r>
              <a:rPr kumimoji="1" lang="ja-JP" altLang="en-US" dirty="0" smtClean="0"/>
              <a:t>肝炎肝がん対策</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8028385" y="187935"/>
            <a:ext cx="985411" cy="369332"/>
          </a:xfrm>
          <a:prstGeom prst="rect">
            <a:avLst/>
          </a:prstGeom>
          <a:noFill/>
          <a:ln>
            <a:solidFill>
              <a:schemeClr val="tx1"/>
            </a:solidFill>
          </a:ln>
        </p:spPr>
        <p:txBody>
          <a:bodyPr wrap="square" rtlCol="0">
            <a:spAutoFit/>
          </a:bodyP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1976571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dirty="0">
              <a:latin typeface="HG丸ｺﾞｼｯｸM-PRO" panose="020F0600000000000000" pitchFamily="50" charset="-128"/>
              <a:ea typeface="HG丸ｺﾞｼｯｸM-PRO" panose="020F0600000000000000" pitchFamily="50" charset="-128"/>
            </a:endParaRPr>
          </a:p>
          <a:p>
            <a:pPr indent="85725"/>
            <a:endParaRPr lang="en-US" altLang="ja-JP" sz="1600" dirty="0" smtClean="0">
              <a:latin typeface="HG丸ｺﾞｼｯｸM-PRO" panose="020F0600000000000000" pitchFamily="50" charset="-128"/>
              <a:ea typeface="HG丸ｺﾞｼｯｸM-PRO" panose="020F0600000000000000" pitchFamily="50" charset="-128"/>
            </a:endParaRPr>
          </a:p>
          <a:p>
            <a:pPr indent="85725"/>
            <a:r>
              <a:rPr lang="ja-JP" altLang="en-US" sz="1600" dirty="0" smtClean="0">
                <a:latin typeface="HG丸ｺﾞｼｯｸM-PRO" panose="020F0600000000000000" pitchFamily="50" charset="-128"/>
                <a:ea typeface="HG丸ｺﾞｼｯｸM-PRO" panose="020F0600000000000000" pitchFamily="50" charset="-128"/>
              </a:rPr>
              <a:t>④肝炎</a:t>
            </a:r>
            <a:r>
              <a:rPr lang="ja-JP" altLang="en-US" sz="1600" dirty="0">
                <a:latin typeface="HG丸ｺﾞｼｯｸM-PRO" panose="020F0600000000000000" pitchFamily="50" charset="-128"/>
                <a:ea typeface="HG丸ｺﾞｼｯｸM-PRO" panose="020F0600000000000000" pitchFamily="50" charset="-128"/>
              </a:rPr>
              <a:t>肝がんに関する普及啓発の推進</a:t>
            </a:r>
          </a:p>
          <a:p>
            <a:pPr marL="444500" indent="-258763"/>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a:r>
              <a:rPr lang="ja-JP" altLang="en-US" sz="1600" dirty="0" smtClean="0">
                <a:latin typeface="HG丸ｺﾞｼｯｸM-PRO" panose="020F0600000000000000" pitchFamily="50" charset="-128"/>
                <a:ea typeface="HG丸ｺﾞｼｯｸM-PRO" panose="020F0600000000000000" pitchFamily="50" charset="-128"/>
              </a:rPr>
              <a:t>○府</a:t>
            </a:r>
            <a:r>
              <a:rPr lang="ja-JP" altLang="en-US" sz="1600" dirty="0">
                <a:latin typeface="HG丸ｺﾞｼｯｸM-PRO" panose="020F0600000000000000" pitchFamily="50" charset="-128"/>
                <a:ea typeface="HG丸ｺﾞｼｯｸM-PRO" panose="020F0600000000000000" pitchFamily="50" charset="-128"/>
              </a:rPr>
              <a:t>は、肝炎肝がんに対する正しい知識及び人権の尊重に関する普及・啓発、肝炎ウイルス検診の周知を図るため、関係機関と連携し、医療従事者等保健医療関係者への研修会や府民向けの講演会を</a:t>
            </a:r>
            <a:r>
              <a:rPr lang="ja-JP" altLang="en-US" sz="1600" dirty="0" smtClean="0">
                <a:latin typeface="HG丸ｺﾞｼｯｸM-PRO" panose="020F0600000000000000" pitchFamily="50" charset="-128"/>
                <a:ea typeface="HG丸ｺﾞｼｯｸM-PRO" panose="020F0600000000000000" pitchFamily="50" charset="-128"/>
              </a:rPr>
              <a:t>開催する。</a:t>
            </a:r>
            <a:endParaRPr lang="ja-JP" altLang="en-US" sz="1600" dirty="0">
              <a:latin typeface="HG丸ｺﾞｼｯｸM-PRO" panose="020F0600000000000000" pitchFamily="50" charset="-128"/>
              <a:ea typeface="HG丸ｺﾞｼｯｸM-PRO" panose="020F0600000000000000" pitchFamily="50" charset="-128"/>
            </a:endParaRPr>
          </a:p>
          <a:p>
            <a:pPr marL="444500" indent="-258763"/>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肝疾患診療連携拠点病院において、ホームページや「健康手帳エル」等の紙面媒体を用いた肝炎肝がん情報の周知など、情報提供体制の整備や相談支援体制の充実に</a:t>
            </a:r>
            <a:r>
              <a:rPr lang="ja-JP" altLang="en-US" sz="1600" dirty="0" smtClean="0">
                <a:latin typeface="HG丸ｺﾞｼｯｸM-PRO" panose="020F0600000000000000" pitchFamily="50" charset="-128"/>
                <a:ea typeface="HG丸ｺﾞｼｯｸM-PRO" panose="020F0600000000000000" pitchFamily="50" charset="-128"/>
              </a:rPr>
              <a:t>努める。</a:t>
            </a:r>
            <a:r>
              <a:rPr lang="ja-JP" altLang="en-US" sz="1600" dirty="0">
                <a:latin typeface="HG丸ｺﾞｼｯｸM-PRO" panose="020F0600000000000000" pitchFamily="50" charset="-128"/>
                <a:ea typeface="HG丸ｺﾞｼｯｸM-PRO" panose="020F0600000000000000" pitchFamily="50" charset="-128"/>
              </a:rPr>
              <a:t>また、院外からも利用しやすいよう院内掲示等を行うよう努め、積極的に情報提供・相談支援を</a:t>
            </a:r>
            <a:r>
              <a:rPr lang="ja-JP" altLang="en-US" sz="1600" dirty="0" smtClean="0">
                <a:latin typeface="HG丸ｺﾞｼｯｸM-PRO" panose="020F0600000000000000" pitchFamily="50" charset="-128"/>
                <a:ea typeface="HG丸ｺﾞｼｯｸM-PRO" panose="020F0600000000000000" pitchFamily="50" charset="-128"/>
              </a:rPr>
              <a:t>行う。</a:t>
            </a:r>
            <a:endParaRPr lang="en-US" altLang="ja-JP" sz="16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endParaRPr lang="en-US" altLang="ja-JP" sz="1200" dirty="0">
              <a:latin typeface="HG丸ｺﾞｼｯｸM-PRO" panose="020F0600000000000000" pitchFamily="50" charset="-128"/>
              <a:ea typeface="HG丸ｺﾞｼｯｸM-PRO" panose="020F0600000000000000" pitchFamily="50" charset="-128"/>
            </a:endParaRPr>
          </a:p>
          <a:p>
            <a:pPr marL="444500" indent="-258763" algn="ctr"/>
            <a:r>
              <a:rPr lang="ja-JP" altLang="en-US" sz="1400" dirty="0" smtClean="0">
                <a:latin typeface="HGP創英角ｺﾞｼｯｸUB" panose="020B0900000000000000" pitchFamily="50" charset="-128"/>
                <a:ea typeface="HGP創英角ｺﾞｼｯｸUB" panose="020B0900000000000000" pitchFamily="50" charset="-128"/>
              </a:rPr>
              <a:t>－５－</a:t>
            </a:r>
            <a:endParaRPr lang="en-US" altLang="ja-JP" sz="1400" dirty="0">
              <a:latin typeface="HGP創英角ｺﾞｼｯｸUB" panose="020B0900000000000000" pitchFamily="50" charset="-128"/>
              <a:ea typeface="HGP創英角ｺﾞｼｯｸUB" panose="020B09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10</a:t>
            </a:fld>
            <a:endParaRPr kumimoji="1" lang="ja-JP" altLang="en-US" dirty="0"/>
          </a:p>
        </p:txBody>
      </p:sp>
    </p:spTree>
    <p:extLst>
      <p:ext uri="{BB962C8B-B14F-4D97-AF65-F5344CB8AC3E}">
        <p14:creationId xmlns:p14="http://schemas.microsoft.com/office/powerpoint/2010/main" val="294963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solidFill>
                  <a:prstClr val="black"/>
                </a:solidFill>
                <a:latin typeface="ＭＳ Ｐゴシック"/>
              </a:rPr>
              <a:t>第３章　大阪府におけるがんの現状と課題</a:t>
            </a:r>
            <a:endParaRPr lang="en-US" altLang="ja-JP" sz="3600" dirty="0" smtClean="0">
              <a:solidFill>
                <a:prstClr val="black"/>
              </a:solidFill>
              <a:latin typeface="ＭＳ Ｐゴシック"/>
            </a:endParaRPr>
          </a:p>
        </p:txBody>
      </p:sp>
      <p:sp>
        <p:nvSpPr>
          <p:cNvPr id="5" name="タイトル 1"/>
          <p:cNvSpPr txBox="1">
            <a:spLocks/>
          </p:cNvSpPr>
          <p:nvPr/>
        </p:nvSpPr>
        <p:spPr>
          <a:xfrm>
            <a:off x="189470" y="3140970"/>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prstClr val="black"/>
                </a:solidFill>
                <a:latin typeface="ＭＳ Ｐゴシック"/>
              </a:rPr>
              <a:t>　　</a:t>
            </a:r>
            <a:r>
              <a:rPr lang="ja-JP" altLang="en-US" sz="3600" dirty="0" smtClean="0">
                <a:solidFill>
                  <a:prstClr val="black"/>
                </a:solidFill>
                <a:latin typeface="ＭＳ Ｐゴシック"/>
              </a:rPr>
              <a:t>２</a:t>
            </a:r>
            <a:r>
              <a:rPr lang="ja-JP" altLang="en-US" sz="3600" dirty="0">
                <a:solidFill>
                  <a:prstClr val="black"/>
                </a:solidFill>
                <a:latin typeface="ＭＳ Ｐゴシック"/>
              </a:rPr>
              <a:t>　大阪府のがん対策の現状と課題</a:t>
            </a:r>
            <a:endParaRPr lang="en-US" altLang="ja-JP" sz="3600" dirty="0">
              <a:solidFill>
                <a:prstClr val="black"/>
              </a:solidFill>
              <a:latin typeface="ＭＳ Ｐゴシック"/>
            </a:endParaRPr>
          </a:p>
          <a:p>
            <a:pPr algn="l">
              <a:spcBef>
                <a:spcPts val="0"/>
              </a:spcBef>
            </a:pPr>
            <a:r>
              <a:rPr lang="ja-JP" altLang="en-US" sz="3600" dirty="0">
                <a:solidFill>
                  <a:prstClr val="black"/>
                </a:solidFill>
                <a:latin typeface="ＭＳ Ｐゴシック"/>
              </a:rPr>
              <a:t>　　</a:t>
            </a:r>
            <a:r>
              <a:rPr lang="ja-JP" altLang="en-US" sz="3600" dirty="0" smtClean="0">
                <a:solidFill>
                  <a:prstClr val="black"/>
                </a:solidFill>
                <a:latin typeface="ＭＳ Ｐゴシック"/>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cs typeface="+mn-cs"/>
              </a:rPr>
              <a:t> </a:t>
            </a:r>
            <a:r>
              <a:rPr lang="en-US" altLang="ja-JP" sz="3200" dirty="0">
                <a:solidFill>
                  <a:prstClr val="black"/>
                </a:solidFill>
                <a:latin typeface="+mn-ea"/>
                <a:ea typeface="+mn-ea"/>
                <a:cs typeface="+mn-cs"/>
              </a:rPr>
              <a:t>(4) </a:t>
            </a:r>
            <a:r>
              <a:rPr lang="ja-JP" altLang="en-US" sz="3200" dirty="0">
                <a:solidFill>
                  <a:prstClr val="black"/>
                </a:solidFill>
                <a:latin typeface="+mn-ea"/>
                <a:ea typeface="+mn-ea"/>
                <a:cs typeface="+mn-cs"/>
              </a:rPr>
              <a:t>がん対策を社会全体で進める環境づくり</a:t>
            </a:r>
            <a:endParaRPr lang="en-US" altLang="ja-JP" sz="16600" dirty="0" smtClean="0">
              <a:solidFill>
                <a:prstClr val="black"/>
              </a:solidFill>
              <a:latin typeface="+mn-ea"/>
              <a:ea typeface="+mn-ea"/>
            </a:endParaRPr>
          </a:p>
          <a:p>
            <a:endParaRPr lang="ja-JP" altLang="en-US" sz="3200" b="1" dirty="0">
              <a:solidFill>
                <a:prstClr val="black"/>
              </a:solidFill>
              <a:latin typeface="ＭＳ Ｐゴシック"/>
            </a:endParaRPr>
          </a:p>
        </p:txBody>
      </p:sp>
    </p:spTree>
    <p:extLst>
      <p:ext uri="{BB962C8B-B14F-4D97-AF65-F5344CB8AC3E}">
        <p14:creationId xmlns:p14="http://schemas.microsoft.com/office/powerpoint/2010/main" val="1983537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12</a:t>
            </a:fld>
            <a:endParaRPr kumimoji="1" lang="ja-JP" altLang="en-US" dirty="0"/>
          </a:p>
        </p:txBody>
      </p:sp>
      <p:sp>
        <p:nvSpPr>
          <p:cNvPr id="2" name="角丸四角形 1"/>
          <p:cNvSpPr/>
          <p:nvPr/>
        </p:nvSpPr>
        <p:spPr>
          <a:xfrm>
            <a:off x="350118" y="2969448"/>
            <a:ext cx="8424936" cy="348388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①社会全体での機運づくり</a:t>
            </a: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23</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健康</a:t>
            </a:r>
            <a:r>
              <a:rPr lang="ja-JP" altLang="en-US" sz="1600" dirty="0">
                <a:solidFill>
                  <a:schemeClr val="tx1"/>
                </a:solidFill>
                <a:latin typeface="HG丸ｺﾞｼｯｸM-PRO" panose="020F0600000000000000" pitchFamily="50" charset="-128"/>
                <a:ea typeface="HG丸ｺﾞｼｯｸM-PRO" panose="020F0600000000000000" pitchFamily="50" charset="-128"/>
              </a:rPr>
              <a:t>な生活を送ることができるよう努めるとともに、がんになっても社会での役割を果たすことができ、お互いに支えあい、安心して暮らしていける地域社会を実現すること」をめざすと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明記</a:t>
            </a:r>
            <a:r>
              <a:rPr lang="ja-JP" altLang="en-US" sz="1600" dirty="0">
                <a:solidFill>
                  <a:schemeClr val="tx1"/>
                </a:solidFill>
                <a:latin typeface="HG丸ｺﾞｼｯｸM-PRO" panose="020F0600000000000000" pitchFamily="50" charset="-128"/>
                <a:ea typeface="HG丸ｺﾞｼｯｸM-PRO" panose="020F0600000000000000" pitchFamily="50" charset="-128"/>
              </a:rPr>
              <a:t>している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○また、これまで民間企業と連携協定を締結し、がん検診受診率向上のためのイベントの開催や啓発資材の配布等に取り組んで</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323529" y="980728"/>
            <a:ext cx="8568952"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がん患者会等</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マスメディア</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など様々</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な</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主体</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と</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連携した取組みが</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である</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b="1" dirty="0">
                <a:solidFill>
                  <a:schemeClr val="tx1"/>
                </a:solidFill>
                <a:latin typeface="HG丸ｺﾞｼｯｸM-PRO" panose="020F0600000000000000" pitchFamily="50" charset="-128"/>
                <a:ea typeface="HG丸ｺﾞｼｯｸM-PRO" panose="020F0600000000000000" pitchFamily="50" charset="-128"/>
              </a:rPr>
              <a:t>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必要がある。</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4125948" y="6453338"/>
            <a:ext cx="720080" cy="307777"/>
          </a:xfrm>
          <a:prstGeom prst="rect">
            <a:avLst/>
          </a:prstGeom>
          <a:noFill/>
        </p:spPr>
        <p:txBody>
          <a:bodyPr wrap="square" rtlCol="0">
            <a:spAutoFit/>
          </a:bodyPr>
          <a:lstStyle/>
          <a:p>
            <a:r>
              <a:rPr kumimoji="1" lang="ja-JP" altLang="en-US" sz="1400" dirty="0" smtClean="0">
                <a:latin typeface="HGP創英角ｺﾞｼｯｸUB" panose="020B0900000000000000" pitchFamily="50" charset="-128"/>
                <a:ea typeface="HGP創英角ｺﾞｼｯｸUB" panose="020B0900000000000000" pitchFamily="50" charset="-128"/>
              </a:rPr>
              <a:t>－６－</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30896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13</a:t>
            </a:fld>
            <a:endParaRPr kumimoji="1" lang="ja-JP" altLang="en-US" dirty="0"/>
          </a:p>
        </p:txBody>
      </p:sp>
      <p:sp>
        <p:nvSpPr>
          <p:cNvPr id="2" name="角丸四角形 1"/>
          <p:cNvSpPr/>
          <p:nvPr/>
        </p:nvSpPr>
        <p:spPr>
          <a:xfrm>
            <a:off x="297762" y="980728"/>
            <a:ext cx="8424936" cy="56166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②大阪府がん対策基金</a:t>
            </a:r>
          </a:p>
          <a:p>
            <a:pPr marL="185738" indent="-185738"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がん対策基金は、がんの予防及び早期発見の推進その他がん対策の推進に資するため、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平成２４年度</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に大阪府がん対策基金条例を制定</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してきた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③がん患者会等との連携</a:t>
            </a:r>
          </a:p>
          <a:p>
            <a:pPr marL="185738" indent="-185738"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12</a:t>
            </a:r>
            <a:r>
              <a:rPr lang="ja-JP" altLang="en-US" sz="1600"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dirty="0">
              <a:solidFill>
                <a:schemeClr val="tx1"/>
              </a:solidFill>
            </a:endParaRPr>
          </a:p>
        </p:txBody>
      </p:sp>
      <p:sp>
        <p:nvSpPr>
          <p:cNvPr id="6" name="テキスト ボックス 5"/>
          <p:cNvSpPr txBox="1"/>
          <p:nvPr/>
        </p:nvSpPr>
        <p:spPr>
          <a:xfrm>
            <a:off x="175467"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37947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67944" y="6309322"/>
            <a:ext cx="720080" cy="307777"/>
          </a:xfrm>
          <a:prstGeom prst="rect">
            <a:avLst/>
          </a:prstGeom>
          <a:noFill/>
        </p:spPr>
        <p:txBody>
          <a:bodyPr wrap="square" rtlCol="0">
            <a:spAutoFit/>
          </a:bodyPr>
          <a:lstStyle/>
          <a:p>
            <a:r>
              <a:rPr kumimoji="1" lang="ja-JP" altLang="en-US" sz="1400" dirty="0" smtClean="0">
                <a:latin typeface="HGP創英角ｺﾞｼｯｸUB" panose="020B0900000000000000" pitchFamily="50" charset="-128"/>
                <a:ea typeface="HGP創英角ｺﾞｼｯｸUB" panose="020B0900000000000000" pitchFamily="50" charset="-128"/>
              </a:rPr>
              <a:t>－７－</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720916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0528" y="1440718"/>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第５章　個別の取組みと目標</a:t>
            </a:r>
            <a:endParaRPr lang="en-US" altLang="ja-JP" sz="3600" dirty="0" smtClean="0">
              <a:latin typeface="+mj-ea"/>
            </a:endParaRPr>
          </a:p>
        </p:txBody>
      </p:sp>
      <p:sp>
        <p:nvSpPr>
          <p:cNvPr id="5" name="タイトル 1"/>
          <p:cNvSpPr txBox="1">
            <a:spLocks/>
          </p:cNvSpPr>
          <p:nvPr/>
        </p:nvSpPr>
        <p:spPr>
          <a:xfrm>
            <a:off x="539552" y="2887056"/>
            <a:ext cx="8676456"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ja-JP" sz="3200" dirty="0" smtClean="0">
                <a:solidFill>
                  <a:prstClr val="black"/>
                </a:solidFill>
                <a:latin typeface="+mj-ea"/>
                <a:cs typeface="+mn-cs"/>
              </a:rPr>
              <a:t>４</a:t>
            </a:r>
            <a:r>
              <a:rPr lang="ja-JP" altLang="ja-JP" sz="3200" dirty="0">
                <a:solidFill>
                  <a:prstClr val="black"/>
                </a:solidFill>
                <a:latin typeface="+mj-ea"/>
                <a:cs typeface="+mn-cs"/>
              </a:rPr>
              <a:t>　がん対策を社会全体で進める環境づくり</a:t>
            </a:r>
            <a:endParaRPr lang="en-US" altLang="ja-JP" sz="3200" dirty="0" smtClean="0">
              <a:solidFill>
                <a:prstClr val="black"/>
              </a:solidFill>
              <a:latin typeface="+mj-ea"/>
              <a:cs typeface="+mn-cs"/>
            </a:endParaRPr>
          </a:p>
        </p:txBody>
      </p:sp>
    </p:spTree>
    <p:extLst>
      <p:ext uri="{BB962C8B-B14F-4D97-AF65-F5344CB8AC3E}">
        <p14:creationId xmlns:p14="http://schemas.microsoft.com/office/powerpoint/2010/main" val="229897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360040"/>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ja-JP" b="1" dirty="0" smtClean="0">
                <a:latin typeface="HG丸ｺﾞｼｯｸM-PRO" panose="020F0600000000000000" pitchFamily="50" charset="-128"/>
                <a:ea typeface="HG丸ｺﾞｼｯｸM-PRO" panose="020F0600000000000000" pitchFamily="50" charset="-128"/>
              </a:rPr>
              <a:t>４</a:t>
            </a:r>
            <a:r>
              <a:rPr lang="ja-JP" altLang="ja-JP" b="1" dirty="0">
                <a:latin typeface="HG丸ｺﾞｼｯｸM-PRO" panose="020F0600000000000000" pitchFamily="50" charset="-128"/>
                <a:ea typeface="HG丸ｺﾞｼｯｸM-PRO" panose="020F0600000000000000" pitchFamily="50" charset="-128"/>
              </a:rPr>
              <a:t>　がん対策を社会全体で進める環境づくり</a:t>
            </a: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6" name="正方形/長方形 5"/>
          <p:cNvSpPr/>
          <p:nvPr/>
        </p:nvSpPr>
        <p:spPr>
          <a:xfrm>
            <a:off x="297762" y="692696"/>
            <a:ext cx="8666726"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、様々</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な主体と連携した取り組みを</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大阪府がん対策基金の効果的な活用に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がん患者会等との連携促進に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41327" y="3356992"/>
            <a:ext cx="8666726" cy="331236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r>
              <a:rPr lang="ja-JP" altLang="en-US" sz="1600" dirty="0" smtClean="0">
                <a:solidFill>
                  <a:schemeClr val="tx1"/>
                </a:solidFill>
              </a:rPr>
              <a:t> </a:t>
            </a:r>
            <a:endParaRPr lang="en-US" altLang="ja-JP" sz="1600" dirty="0" smtClean="0">
              <a:solidFill>
                <a:schemeClr val="tx1"/>
              </a:solidFill>
            </a:endParaRPr>
          </a:p>
          <a:p>
            <a:pPr marL="342900" indent="-342900" fontAlgn="auto">
              <a:lnSpc>
                <a:spcPts val="1700"/>
              </a:lnSpc>
              <a:buAutoNum type="arabicParenBoth"/>
            </a:pP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など</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様々</a:t>
            </a:r>
            <a:r>
              <a:rPr lang="ja-JP" altLang="en-US" sz="1400" dirty="0">
                <a:solidFill>
                  <a:schemeClr val="tx1"/>
                </a:solidFill>
                <a:latin typeface="HG丸ｺﾞｼｯｸM-PRO" panose="020F0600000000000000" pitchFamily="50" charset="-128"/>
                <a:ea typeface="HG丸ｺﾞｼｯｸM-PRO" panose="020F0600000000000000" pitchFamily="50" charset="-128"/>
              </a:rPr>
              <a:t>な主体と連携し、世界禁煙デーに合わせたイベントやがん予防・がん検診に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関するイベント</a:t>
            </a:r>
            <a:r>
              <a:rPr lang="ja-JP" altLang="en-US" sz="1400" dirty="0">
                <a:solidFill>
                  <a:schemeClr val="tx1"/>
                </a:solidFill>
                <a:latin typeface="HG丸ｺﾞｼｯｸM-PRO" panose="020F0600000000000000" pitchFamily="50" charset="-128"/>
                <a:ea typeface="HG丸ｺﾞｼｯｸM-PRO" panose="020F0600000000000000" pitchFamily="50" charset="-128"/>
              </a:rPr>
              <a:t>等を通じた府民全体でがん対策を進める機運を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4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en-US" altLang="ja-JP" sz="1400" b="1" dirty="0">
                <a:solidFill>
                  <a:schemeClr val="tx1"/>
                </a:solidFill>
                <a:latin typeface="HG丸ｺﾞｼｯｸM-PRO" panose="020F0600000000000000" pitchFamily="50" charset="-128"/>
                <a:ea typeface="HG丸ｺﾞｼｯｸM-PRO" panose="020F0600000000000000" pitchFamily="50" charset="-128"/>
              </a:rPr>
              <a:t>(2)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400" dirty="0">
                <a:solidFill>
                  <a:schemeClr val="tx1"/>
                </a:solidFill>
                <a:latin typeface="HG丸ｺﾞｼｯｸM-PRO" panose="020F0600000000000000" pitchFamily="50" charset="-128"/>
                <a:ea typeface="HG丸ｺﾞｼｯｸM-PRO" panose="020F0600000000000000" pitchFamily="50" charset="-128"/>
              </a:rPr>
              <a:t>30</a:t>
            </a:r>
            <a:r>
              <a:rPr lang="ja-JP" altLang="en-US" sz="14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に検討する。</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つながる</a:t>
            </a:r>
            <a:r>
              <a:rPr lang="ja-JP" altLang="en-US" sz="1400" dirty="0">
                <a:solidFill>
                  <a:schemeClr val="tx1"/>
                </a:solidFill>
                <a:latin typeface="HG丸ｺﾞｼｯｸM-PRO" panose="020F0600000000000000" pitchFamily="50" charset="-128"/>
                <a:ea typeface="HG丸ｺﾞｼｯｸM-PRO" panose="020F0600000000000000" pitchFamily="50" charset="-128"/>
              </a:rPr>
              <a:t>取組みを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進め</a:t>
            </a:r>
            <a:r>
              <a:rPr lang="ja-JP" altLang="en-US" sz="1400" dirty="0">
                <a:solidFill>
                  <a:schemeClr val="tx1"/>
                </a:solidFill>
                <a:latin typeface="HG丸ｺﾞｼｯｸM-PRO" panose="020F0600000000000000" pitchFamily="50" charset="-128"/>
                <a:ea typeface="HG丸ｺﾞｼｯｸM-PRO" panose="020F0600000000000000" pitchFamily="50" charset="-128"/>
              </a:rPr>
              <a:t>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公民連携に</a:t>
            </a:r>
            <a:r>
              <a:rPr lang="ja-JP" altLang="en-US" sz="1400" dirty="0">
                <a:solidFill>
                  <a:schemeClr val="tx1"/>
                </a:solidFill>
                <a:latin typeface="HG丸ｺﾞｼｯｸM-PRO" panose="020F0600000000000000" pitchFamily="50" charset="-128"/>
                <a:ea typeface="HG丸ｺﾞｼｯｸM-PRO" panose="020F0600000000000000" pitchFamily="50" charset="-128"/>
              </a:rPr>
              <a:t>より、効果的な事業展開を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図る。</a:t>
            </a:r>
            <a:r>
              <a:rPr lang="ja-JP" altLang="en-US" sz="1400" dirty="0">
                <a:solidFill>
                  <a:schemeClr val="tx1"/>
                </a:solidFill>
                <a:latin typeface="HG丸ｺﾞｼｯｸM-PRO" panose="020F0600000000000000" pitchFamily="50" charset="-128"/>
                <a:ea typeface="HG丸ｺﾞｼｯｸM-PRO" panose="020F0600000000000000" pitchFamily="50" charset="-128"/>
              </a:rPr>
              <a:t>併せて、広く府民から寄附への協力を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得られるように努め</a:t>
            </a:r>
            <a:r>
              <a:rPr lang="ja-JP" altLang="en-US" sz="1400" dirty="0">
                <a:solidFill>
                  <a:schemeClr val="tx1"/>
                </a:solidFill>
                <a:latin typeface="HG丸ｺﾞｼｯｸM-PRO" panose="020F0600000000000000" pitchFamily="50" charset="-128"/>
                <a:ea typeface="HG丸ｺﾞｼｯｸM-PRO" panose="020F0600000000000000" pitchFamily="50" charset="-128"/>
              </a:rPr>
              <a:t>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en-US" altLang="ja-JP" sz="1400" b="1" dirty="0">
                <a:solidFill>
                  <a:schemeClr val="tx1"/>
                </a:solidFill>
                <a:latin typeface="HG丸ｺﾞｼｯｸM-PRO" panose="020F0600000000000000" pitchFamily="50" charset="-128"/>
                <a:ea typeface="HG丸ｺﾞｼｯｸM-PRO" panose="020F0600000000000000" pitchFamily="50" charset="-128"/>
              </a:rPr>
              <a:t>(3)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がん患者会等との連携促進</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おける</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がん対策</a:t>
            </a:r>
            <a:r>
              <a:rPr lang="ja-JP" altLang="en-US" sz="14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400" dirty="0">
                <a:solidFill>
                  <a:schemeClr val="tx1"/>
                </a:solidFill>
                <a:latin typeface="HG丸ｺﾞｼｯｸM-PRO" panose="020F0600000000000000" pitchFamily="50" charset="-128"/>
                <a:ea typeface="HG丸ｺﾞｼｯｸM-PRO" panose="020F0600000000000000" pitchFamily="50" charset="-128"/>
              </a:rPr>
              <a:t>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で</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公表</a:t>
            </a:r>
            <a:r>
              <a:rPr lang="ja-JP" altLang="en-US" sz="1400" dirty="0">
                <a:solidFill>
                  <a:schemeClr val="tx1"/>
                </a:solidFill>
                <a:latin typeface="HG丸ｺﾞｼｯｸM-PRO" panose="020F0600000000000000" pitchFamily="50" charset="-128"/>
                <a:ea typeface="HG丸ｺﾞｼｯｸM-PRO" panose="020F0600000000000000" pitchFamily="50" charset="-128"/>
              </a:rPr>
              <a:t>するとともに、がん診療拠点病院の相談支援センター等で情報提供を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4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848709073"/>
              </p:ext>
            </p:extLst>
          </p:nvPr>
        </p:nvGraphicFramePr>
        <p:xfrm>
          <a:off x="274641" y="1772816"/>
          <a:ext cx="8666726" cy="664965"/>
        </p:xfrm>
        <a:graphic>
          <a:graphicData uri="http://schemas.openxmlformats.org/drawingml/2006/table">
            <a:tbl>
              <a:tblPr firstRow="1" firstCol="1" bandRow="1"/>
              <a:tblGrid>
                <a:gridCol w="379658">
                  <a:extLst>
                    <a:ext uri="{9D8B030D-6E8A-4147-A177-3AD203B41FA5}">
                      <a16:colId xmlns:a16="http://schemas.microsoft.com/office/drawing/2014/main" val="20000"/>
                    </a:ext>
                  </a:extLst>
                </a:gridCol>
                <a:gridCol w="4214905">
                  <a:extLst>
                    <a:ext uri="{9D8B030D-6E8A-4147-A177-3AD203B41FA5}">
                      <a16:colId xmlns:a16="http://schemas.microsoft.com/office/drawing/2014/main" val="20001"/>
                    </a:ext>
                  </a:extLst>
                </a:gridCol>
                <a:gridCol w="1826922">
                  <a:extLst>
                    <a:ext uri="{9D8B030D-6E8A-4147-A177-3AD203B41FA5}">
                      <a16:colId xmlns:a16="http://schemas.microsoft.com/office/drawing/2014/main" val="20002"/>
                    </a:ext>
                  </a:extLst>
                </a:gridCol>
                <a:gridCol w="2245241">
                  <a:extLst>
                    <a:ext uri="{9D8B030D-6E8A-4147-A177-3AD203B41FA5}">
                      <a16:colId xmlns:a16="http://schemas.microsoft.com/office/drawing/2014/main" val="20003"/>
                    </a:ext>
                  </a:extLst>
                </a:gridCol>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extLst>
                  <a:ext uri="{0D108BD9-81ED-4DB2-BD59-A6C34878D82A}">
                    <a16:rowId xmlns:a16="http://schemas.microsoft.com/office/drawing/2014/main" val="10000"/>
                  </a:ext>
                </a:extLst>
              </a:tr>
              <a:tr h="434264">
                <a:tc>
                  <a:txBody>
                    <a:bodyPr/>
                    <a:lstStyle/>
                    <a:p>
                      <a:pPr algn="ctr" fontAlgn="auto">
                        <a:spcAft>
                          <a:spcPts val="0"/>
                        </a:spcAft>
                      </a:pPr>
                      <a:r>
                        <a:rPr lang="ja-JP" sz="10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公民連携によるがんに関するイベントの開催件数</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10" name="table"/>
          <p:cNvPicPr>
            <a:picLocks noChangeAspect="1"/>
          </p:cNvPicPr>
          <p:nvPr/>
        </p:nvPicPr>
        <p:blipFill>
          <a:blip r:embed="rId2"/>
          <a:stretch>
            <a:fillRect/>
          </a:stretch>
        </p:blipFill>
        <p:spPr>
          <a:xfrm>
            <a:off x="274641" y="2492896"/>
            <a:ext cx="8666726" cy="818733"/>
          </a:xfrm>
          <a:prstGeom prst="rect">
            <a:avLst/>
          </a:prstGeom>
        </p:spPr>
      </p:pic>
    </p:spTree>
    <p:extLst>
      <p:ext uri="{BB962C8B-B14F-4D97-AF65-F5344CB8AC3E}">
        <p14:creationId xmlns:p14="http://schemas.microsoft.com/office/powerpoint/2010/main" val="1315163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5" y="332656"/>
            <a:ext cx="4392487" cy="6120680"/>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第３章</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大阪府におけるがんの現状と課題</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　大阪府のがん対策の現状と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がん予防・早期発見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①がんの一次予防（避けられるがんを防ぐ</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たばこ対策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喫煙以外の生活習慣</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がん教育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　がんに関する感染症対策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②がんの早期発見、がん検診（２次予防）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検診受診率等</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がん検診の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精度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管理等</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職域におけるがん検診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③肝炎肝がん対策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P</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２</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肝炎の予防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肝炎ウイルス検査の受診勧奨</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肝炎肝がんの医療提供体制</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　肝炎肝がんに関する普及啓発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④</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登録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⑤</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緩和ケア</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患者支援の充実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がん患者への情報</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提供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就労支援などのサバイバーシップ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がん対策を社会全体で進める環境づくり</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P</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がん患者会等との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332656"/>
            <a:ext cx="4356484" cy="650487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200" b="1" dirty="0" smtClean="0">
                <a:solidFill>
                  <a:schemeClr val="tx1"/>
                </a:solidFill>
                <a:latin typeface="HG丸ｺﾞｼｯｸM-PRO" panose="020F0600000000000000" pitchFamily="50" charset="-128"/>
                <a:ea typeface="HG丸ｺﾞｼｯｸM-PRO" panose="020F0600000000000000" pitchFamily="50" charset="-128"/>
              </a:rPr>
              <a:t>第５章</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個</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別</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取組みと目標</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１</a:t>
            </a:r>
            <a:r>
              <a:rPr lang="ja-JP"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の予防・早期発見（がんを知り、がんを予防する）</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がんの１次予防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①たばこ対策（Ｐ）</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ア　たばこと健康に関する啓発・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喫煙者の禁煙の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サポート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受動喫煙のない環境</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整備</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②喫煙以外の生活習慣の改善</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③がん教育、がんに関する知識の普及啓発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④がんに関する感染症対策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がん検診によるがんの早期発見（２次予防）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①市町村におけるがん検診受診率</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②がん検診の精度管理の充実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③職域におけるがん検診の充実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肝炎肝がん対策の推進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①肝炎の予防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②肝炎ウイルス検査の受診促進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③肝炎医療の推進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④肝炎肝がんに関する普及啓発の推進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２　がん医療の充実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（府民誰もが適切な医療を受けられる体制整備）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医療提供体制の充実　</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対策</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の活用</a:t>
            </a:r>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(4)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がん登録の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推進</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(5) </a:t>
            </a:r>
            <a:r>
              <a:rPr lang="ja-JP" altLang="ja-JP" sz="1200" dirty="0">
                <a:solidFill>
                  <a:schemeClr val="tx1"/>
                </a:solidFill>
                <a:latin typeface="HG丸ｺﾞｼｯｸM-PRO" panose="020F0600000000000000" pitchFamily="50" charset="-128"/>
                <a:ea typeface="HG丸ｺﾞｼｯｸM-PRO" panose="020F0600000000000000" pitchFamily="50" charset="-128"/>
              </a:rPr>
              <a:t>緩和ケアの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推進</a:t>
            </a: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３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がん患者会等との連携促進</a:t>
            </a:r>
          </a:p>
          <a:p>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471732" y="5517232"/>
            <a:ext cx="3956252" cy="7920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3649852" y="3167273"/>
            <a:ext cx="1305838" cy="20998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967784" y="6086903"/>
            <a:ext cx="3708672" cy="6960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422211">
            <a:off x="4343378" y="6315401"/>
            <a:ext cx="651481" cy="20644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93104" y="2564904"/>
            <a:ext cx="3156748" cy="98418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955691" y="2927820"/>
            <a:ext cx="2988591" cy="93322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904293" y="6458405"/>
            <a:ext cx="850139" cy="307777"/>
          </a:xfrm>
          <a:prstGeom prst="rect">
            <a:avLst/>
          </a:prstGeom>
          <a:noFill/>
        </p:spPr>
        <p:txBody>
          <a:bodyPr wrap="square" rtlCol="0">
            <a:spAutoFit/>
          </a:bodyPr>
          <a:lstStyle/>
          <a:p>
            <a:r>
              <a:rPr kumimoji="1" lang="ja-JP" altLang="en-US" sz="1400" dirty="0" smtClean="0">
                <a:latin typeface="HGP創英角ｺﾞｼｯｸUB" panose="020B0900000000000000" pitchFamily="50" charset="-128"/>
                <a:ea typeface="HGP創英角ｺﾞｼｯｸUB" panose="020B0900000000000000" pitchFamily="50" charset="-128"/>
              </a:rPr>
              <a:t>－１－</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5" name="テキスト ボックス 4"/>
          <p:cNvSpPr txBox="1"/>
          <p:nvPr/>
        </p:nvSpPr>
        <p:spPr>
          <a:xfrm>
            <a:off x="7740352" y="6003011"/>
            <a:ext cx="1080120" cy="276999"/>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P8</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6876255" y="2927822"/>
            <a:ext cx="1080120" cy="276999"/>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P</a:t>
            </a:r>
            <a:r>
              <a:rPr kumimoji="1" lang="ja-JP" altLang="en-US" sz="1200" dirty="0" smtClean="0">
                <a:latin typeface="HG丸ｺﾞｼｯｸM-PRO" panose="020F0600000000000000" pitchFamily="50" charset="-128"/>
                <a:ea typeface="HG丸ｺﾞｼｯｸM-PRO" panose="020F0600000000000000" pitchFamily="50" charset="-128"/>
              </a:rPr>
              <a:t>４</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2916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第３章　大阪府におけるがんの現状と課題</a:t>
            </a:r>
            <a:endParaRPr lang="en-US" altLang="ja-JP" sz="3600" dirty="0" smtClean="0">
              <a:latin typeface="+mj-ea"/>
            </a:endParaRPr>
          </a:p>
        </p:txBody>
      </p:sp>
      <p:sp>
        <p:nvSpPr>
          <p:cNvPr id="5" name="タイトル 1"/>
          <p:cNvSpPr txBox="1">
            <a:spLocks/>
          </p:cNvSpPr>
          <p:nvPr/>
        </p:nvSpPr>
        <p:spPr>
          <a:xfrm>
            <a:off x="189470" y="3140970"/>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dirty="0" smtClean="0">
                <a:solidFill>
                  <a:prstClr val="black"/>
                </a:solidFill>
                <a:latin typeface="+mj-ea"/>
                <a:cs typeface="+mn-cs"/>
              </a:rPr>
              <a:t>２</a:t>
            </a:r>
            <a:r>
              <a:rPr lang="ja-JP" altLang="en-US" sz="3600" dirty="0">
                <a:solidFill>
                  <a:prstClr val="black"/>
                </a:solidFill>
                <a:latin typeface="+mj-ea"/>
                <a:cs typeface="+mn-cs"/>
              </a:rPr>
              <a:t>　大阪府のがん対策の現状と課題</a:t>
            </a:r>
            <a:endParaRPr lang="en-US" altLang="ja-JP" sz="3600" dirty="0">
              <a:solidFill>
                <a:prstClr val="black"/>
              </a:solidFill>
              <a:latin typeface="+mj-ea"/>
              <a:cs typeface="+mn-cs"/>
            </a:endParaRPr>
          </a:p>
          <a:p>
            <a:pPr lvl="0" algn="l">
              <a:spcBef>
                <a:spcPts val="0"/>
              </a:spcBef>
            </a:pPr>
            <a:r>
              <a:rPr lang="ja-JP" altLang="en-US" sz="3600" dirty="0">
                <a:solidFill>
                  <a:prstClr val="black"/>
                </a:solidFill>
                <a:latin typeface="+mj-ea"/>
                <a:cs typeface="+mn-cs"/>
              </a:rPr>
              <a:t>　　</a:t>
            </a:r>
            <a:r>
              <a:rPr lang="ja-JP" altLang="en-US" sz="3600" dirty="0" smtClean="0">
                <a:solidFill>
                  <a:prstClr val="black"/>
                </a:solidFill>
                <a:latin typeface="+mj-ea"/>
                <a:cs typeface="+mn-cs"/>
              </a:rPr>
              <a:t>　 </a:t>
            </a:r>
            <a:r>
              <a:rPr lang="en-US" altLang="ja-JP" sz="3600" dirty="0" smtClean="0">
                <a:solidFill>
                  <a:prstClr val="black"/>
                </a:solidFill>
                <a:latin typeface="+mj-ea"/>
                <a:cs typeface="+mn-cs"/>
              </a:rPr>
              <a:t>(</a:t>
            </a:r>
            <a:r>
              <a:rPr lang="ja-JP" altLang="en-US" sz="3600" dirty="0" smtClean="0">
                <a:solidFill>
                  <a:prstClr val="black"/>
                </a:solidFill>
                <a:latin typeface="+mj-ea"/>
                <a:cs typeface="+mn-cs"/>
              </a:rPr>
              <a:t>１</a:t>
            </a:r>
            <a:r>
              <a:rPr lang="en-US" altLang="ja-JP" sz="3600" dirty="0" smtClean="0">
                <a:solidFill>
                  <a:prstClr val="black"/>
                </a:solidFill>
                <a:latin typeface="+mj-ea"/>
                <a:cs typeface="+mn-cs"/>
              </a:rPr>
              <a:t>) </a:t>
            </a:r>
            <a:r>
              <a:rPr lang="ja-JP" altLang="en-US" sz="3600" dirty="0" smtClean="0">
                <a:solidFill>
                  <a:prstClr val="black"/>
                </a:solidFill>
                <a:latin typeface="+mj-ea"/>
                <a:cs typeface="+mn-cs"/>
              </a:rPr>
              <a:t>がん予防・早期発見</a:t>
            </a:r>
            <a:endParaRPr lang="en-US" altLang="ja-JP" sz="7200" dirty="0" smtClean="0">
              <a:latin typeface="+mj-ea"/>
            </a:endParaRPr>
          </a:p>
          <a:p>
            <a:endParaRPr lang="ja-JP" altLang="en-US" sz="3200" b="1" dirty="0">
              <a:latin typeface="+mj-ea"/>
            </a:endParaRPr>
          </a:p>
        </p:txBody>
      </p:sp>
    </p:spTree>
    <p:extLst>
      <p:ext uri="{BB962C8B-B14F-4D97-AF65-F5344CB8AC3E}">
        <p14:creationId xmlns:p14="http://schemas.microsoft.com/office/powerpoint/2010/main" val="1417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２　大阪府のがん対策の現状と課題</a:t>
            </a:r>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１</a:t>
            </a: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がん予防・早期発見</a:t>
            </a:r>
            <a:endParaRPr kumimoji="1"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kumimoji="1"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kumimoji="1"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a:latin typeface="HG丸ｺﾞｼｯｸM-PRO" panose="020F0600000000000000" pitchFamily="50" charset="-128"/>
                <a:ea typeface="HG丸ｺﾞｼｯｸM-PRO" panose="020F0600000000000000" pitchFamily="50" charset="-128"/>
              </a:rPr>
              <a:t> </a:t>
            </a:r>
            <a:r>
              <a:rPr lang="en-US" altLang="ja-JP" sz="1600" dirty="0" smtClean="0">
                <a:latin typeface="HG丸ｺﾞｼｯｸM-PRO" panose="020F0600000000000000" pitchFamily="50" charset="-128"/>
                <a:ea typeface="HG丸ｺﾞｼｯｸM-PRO" panose="020F0600000000000000" pitchFamily="50" charset="-128"/>
              </a:rPr>
              <a:t>  </a:t>
            </a:r>
          </a:p>
          <a:p>
            <a:r>
              <a:rPr lang="ja-JP" altLang="en-US" sz="1600" dirty="0" smtClean="0">
                <a:latin typeface="HG丸ｺﾞｼｯｸM-PRO" panose="020F0600000000000000" pitchFamily="50" charset="-128"/>
                <a:ea typeface="HG丸ｺﾞｼｯｸM-PRO" panose="020F0600000000000000" pitchFamily="50" charset="-128"/>
              </a:rPr>
              <a:t>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③肝炎肝がん対策 </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a:t>
            </a:r>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ア　肝炎の予防</a:t>
            </a:r>
            <a:endParaRPr lang="ja-JP" altLang="ja-JP" sz="1600" dirty="0"/>
          </a:p>
          <a:p>
            <a:pPr marL="444500" indent="-258763" fontAlgn="auto"/>
            <a:r>
              <a:rPr lang="ja-JP" altLang="ja-JP"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ウイルス性肝炎は国内最大級の感染症であり、感染を放置すると肝硬変や</a:t>
            </a:r>
            <a:r>
              <a:rPr lang="ja-JP" altLang="en-US" sz="1600" dirty="0" smtClean="0">
                <a:latin typeface="HG丸ｺﾞｼｯｸM-PRO" panose="020F0600000000000000" pitchFamily="50" charset="-128"/>
                <a:ea typeface="HG丸ｺﾞｼｯｸM-PRO" panose="020F0600000000000000" pitchFamily="50" charset="-128"/>
              </a:rPr>
              <a:t>肝がん</a:t>
            </a:r>
            <a:r>
              <a:rPr lang="ja-JP" altLang="en-US" sz="1600" dirty="0">
                <a:latin typeface="HG丸ｺﾞｼｯｸM-PRO" panose="020F0600000000000000" pitchFamily="50" charset="-128"/>
                <a:ea typeface="HG丸ｺﾞｼｯｸM-PRO" panose="020F0600000000000000" pitchFamily="50" charset="-128"/>
              </a:rPr>
              <a:t>といった重篤な病気に</a:t>
            </a:r>
            <a:r>
              <a:rPr lang="ja-JP" altLang="en-US" sz="1600" dirty="0" smtClean="0">
                <a:latin typeface="HG丸ｺﾞｼｯｸM-PRO" panose="020F0600000000000000" pitchFamily="50" charset="-128"/>
                <a:ea typeface="HG丸ｺﾞｼｯｸM-PRO" panose="020F0600000000000000" pitchFamily="50" charset="-128"/>
              </a:rPr>
              <a:t>進行する。また、</a:t>
            </a:r>
            <a:r>
              <a:rPr lang="ja-JP" altLang="en-US" sz="1600" dirty="0">
                <a:latin typeface="HG丸ｺﾞｼｯｸM-PRO" panose="020F0600000000000000" pitchFamily="50" charset="-128"/>
                <a:ea typeface="HG丸ｺﾞｼｯｸM-PRO" panose="020F0600000000000000" pitchFamily="50" charset="-128"/>
              </a:rPr>
              <a:t>感染しても自覚症状に乏しく、感染に気付きにくいため、府民一人ひとりが感染によるリスクを自覚した対応に基づき予防できるよう、肝炎についての正しい知識と理解を深めるための普及啓発が</a:t>
            </a:r>
            <a:r>
              <a:rPr lang="ja-JP" altLang="en-US" sz="1600" dirty="0" smtClean="0">
                <a:latin typeface="HG丸ｺﾞｼｯｸM-PRO" panose="020F0600000000000000" pitchFamily="50" charset="-128"/>
                <a:ea typeface="HG丸ｺﾞｼｯｸM-PRO" panose="020F0600000000000000" pitchFamily="50" charset="-128"/>
              </a:rPr>
              <a:t>重要である。</a:t>
            </a:r>
            <a:endParaRPr lang="en-US" altLang="ja-JP" sz="1600" dirty="0" smtClean="0">
              <a:latin typeface="HG丸ｺﾞｼｯｸM-PRO" panose="020F0600000000000000" pitchFamily="50" charset="-128"/>
              <a:ea typeface="HG丸ｺﾞｼｯｸM-PRO" panose="020F0600000000000000" pitchFamily="50" charset="-128"/>
            </a:endParaRPr>
          </a:p>
          <a:p>
            <a:pPr fontAlgn="auto"/>
            <a:endParaRPr lang="en-US" altLang="ja-JP" sz="1600" dirty="0" smtClean="0">
              <a:latin typeface="HG丸ｺﾞｼｯｸM-PRO" panose="020F0600000000000000" pitchFamily="50" charset="-128"/>
              <a:ea typeface="HG丸ｺﾞｼｯｸM-PRO" panose="020F0600000000000000" pitchFamily="50" charset="-128"/>
            </a:endParaRPr>
          </a:p>
          <a:p>
            <a:pPr fontAlgn="auto"/>
            <a:r>
              <a:rPr lang="ja-JP" altLang="en-US" sz="1600" dirty="0" smtClean="0">
                <a:latin typeface="HG丸ｺﾞｼｯｸM-PRO" panose="020F0600000000000000" pitchFamily="50" charset="-128"/>
                <a:ea typeface="HG丸ｺﾞｼｯｸM-PRO" panose="020F0600000000000000" pitchFamily="50" charset="-128"/>
              </a:rPr>
              <a:t> イ　肝炎ウイルス検査の受診勧奨</a:t>
            </a:r>
            <a:endParaRPr lang="en-US" altLang="ja-JP" sz="1600" dirty="0">
              <a:latin typeface="HG丸ｺﾞｼｯｸM-PRO" panose="020F0600000000000000" pitchFamily="50" charset="-128"/>
              <a:ea typeface="HG丸ｺﾞｼｯｸM-PRO" panose="020F0600000000000000" pitchFamily="50" charset="-128"/>
            </a:endParaRPr>
          </a:p>
          <a:p>
            <a:pPr fontAlgn="auto"/>
            <a:r>
              <a:rPr lang="en-US" altLang="ja-JP" sz="1600" dirty="0" smtClean="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肝がんの多くは、肝炎ウイルスの感染による慢性肝炎や肝硬変が原因と</a:t>
            </a:r>
            <a:r>
              <a:rPr lang="ja-JP" altLang="en-US" sz="1600" dirty="0" smtClean="0">
                <a:latin typeface="HG丸ｺﾞｼｯｸM-PRO" panose="020F0600000000000000" pitchFamily="50" charset="-128"/>
                <a:ea typeface="HG丸ｺﾞｼｯｸM-PRO" panose="020F0600000000000000" pitchFamily="50" charset="-128"/>
              </a:rPr>
              <a:t>言われて</a:t>
            </a:r>
            <a:endParaRPr lang="en-US" altLang="ja-JP" sz="1600" dirty="0" smtClean="0">
              <a:latin typeface="HG丸ｺﾞｼｯｸM-PRO" panose="020F0600000000000000" pitchFamily="50" charset="-128"/>
              <a:ea typeface="HG丸ｺﾞｼｯｸM-PRO" panose="020F0600000000000000" pitchFamily="50" charset="-128"/>
            </a:endParaRPr>
          </a:p>
          <a:p>
            <a:pPr fontAlgn="auto"/>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いる。</a:t>
            </a:r>
            <a:r>
              <a:rPr lang="ja-JP" altLang="en-US" sz="1600" dirty="0">
                <a:latin typeface="HG丸ｺﾞｼｯｸM-PRO" panose="020F0600000000000000" pitchFamily="50" charset="-128"/>
                <a:ea typeface="HG丸ｺﾞｼｯｸM-PRO" panose="020F0600000000000000" pitchFamily="50" charset="-128"/>
              </a:rPr>
              <a:t>大阪府と市町村では肝炎ウイルス検査を実施しており、平成</a:t>
            </a:r>
            <a:r>
              <a:rPr lang="en-US" altLang="ja-JP" sz="1600" dirty="0">
                <a:latin typeface="HG丸ｺﾞｼｯｸM-PRO" panose="020F0600000000000000" pitchFamily="50" charset="-128"/>
                <a:ea typeface="HG丸ｺﾞｼｯｸM-PRO" panose="020F0600000000000000" pitchFamily="50" charset="-128"/>
              </a:rPr>
              <a:t>20</a:t>
            </a:r>
            <a:r>
              <a:rPr lang="ja-JP" altLang="en-US" sz="1600" dirty="0">
                <a:latin typeface="HG丸ｺﾞｼｯｸM-PRO" panose="020F0600000000000000" pitchFamily="50" charset="-128"/>
                <a:ea typeface="HG丸ｺﾞｼｯｸM-PRO" panose="020F0600000000000000" pitchFamily="50" charset="-128"/>
              </a:rPr>
              <a:t>年度</a:t>
            </a:r>
            <a:r>
              <a:rPr lang="ja-JP" altLang="en-US" sz="1600" dirty="0" smtClean="0">
                <a:latin typeface="HG丸ｺﾞｼｯｸM-PRO" panose="020F0600000000000000" pitchFamily="50" charset="-128"/>
                <a:ea typeface="HG丸ｺﾞｼｯｸM-PRO" panose="020F0600000000000000" pitchFamily="50" charset="-128"/>
              </a:rPr>
              <a:t>から</a:t>
            </a:r>
            <a:endParaRPr lang="en-US" altLang="ja-JP" sz="1600" dirty="0" smtClean="0">
              <a:latin typeface="HG丸ｺﾞｼｯｸM-PRO" panose="020F0600000000000000" pitchFamily="50" charset="-128"/>
              <a:ea typeface="HG丸ｺﾞｼｯｸM-PRO" panose="020F0600000000000000" pitchFamily="50" charset="-128"/>
            </a:endParaRPr>
          </a:p>
          <a:p>
            <a:pPr fontAlgn="auto"/>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600" dirty="0" smtClean="0">
                <a:latin typeface="HG丸ｺﾞｼｯｸM-PRO" panose="020F0600000000000000" pitchFamily="50" charset="-128"/>
                <a:ea typeface="HG丸ｺﾞｼｯｸM-PRO" panose="020F0600000000000000" pitchFamily="50" charset="-128"/>
              </a:rPr>
              <a:t>27</a:t>
            </a:r>
            <a:r>
              <a:rPr lang="ja-JP" altLang="en-US" sz="1600" dirty="0">
                <a:latin typeface="HG丸ｺﾞｼｯｸM-PRO" panose="020F0600000000000000" pitchFamily="50" charset="-128"/>
                <a:ea typeface="HG丸ｺﾞｼｯｸM-PRO" panose="020F0600000000000000" pitchFamily="50" charset="-128"/>
              </a:rPr>
              <a:t>年度までの累積受診者数は、Ｂ型、Ｃ型あわせて約</a:t>
            </a:r>
            <a:r>
              <a:rPr lang="en-US" altLang="ja-JP" sz="1600" dirty="0">
                <a:latin typeface="HG丸ｺﾞｼｯｸM-PRO" panose="020F0600000000000000" pitchFamily="50" charset="-128"/>
                <a:ea typeface="HG丸ｺﾞｼｯｸM-PRO" panose="020F0600000000000000" pitchFamily="50" charset="-128"/>
              </a:rPr>
              <a:t>55</a:t>
            </a:r>
            <a:r>
              <a:rPr lang="ja-JP" altLang="en-US" sz="1600" dirty="0" smtClean="0">
                <a:latin typeface="HG丸ｺﾞｼｯｸM-PRO" panose="020F0600000000000000" pitchFamily="50" charset="-128"/>
                <a:ea typeface="HG丸ｺﾞｼｯｸM-PRO" panose="020F0600000000000000" pitchFamily="50" charset="-128"/>
              </a:rPr>
              <a:t>万人である。</a:t>
            </a:r>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fontAlgn="auto"/>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引き続き</a:t>
            </a:r>
            <a:r>
              <a:rPr lang="ja-JP" altLang="en-US" sz="1600" dirty="0">
                <a:latin typeface="HG丸ｺﾞｼｯｸM-PRO" panose="020F0600000000000000" pitchFamily="50" charset="-128"/>
                <a:ea typeface="HG丸ｺﾞｼｯｸM-PRO" panose="020F0600000000000000" pitchFamily="50" charset="-128"/>
              </a:rPr>
              <a:t>、肝炎・肝がんの予防・早期発見のため、受診者の増加が</a:t>
            </a:r>
            <a:r>
              <a:rPr lang="ja-JP" altLang="en-US" sz="1600" dirty="0" smtClean="0">
                <a:latin typeface="HG丸ｺﾞｼｯｸM-PRO" panose="020F0600000000000000" pitchFamily="50" charset="-128"/>
                <a:ea typeface="HG丸ｺﾞｼｯｸM-PRO" panose="020F0600000000000000" pitchFamily="50" charset="-128"/>
              </a:rPr>
              <a:t>重要である。</a:t>
            </a:r>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algn="ctr"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lgn="ctr" fontAlgn="auto"/>
            <a:r>
              <a:rPr lang="ja-JP" altLang="en-US" sz="1400" dirty="0" smtClean="0">
                <a:latin typeface="HGP創英角ｺﾞｼｯｸUB" panose="020B0900000000000000" pitchFamily="50" charset="-128"/>
                <a:ea typeface="HGP創英角ｺﾞｼｯｸUB" panose="020B0900000000000000" pitchFamily="50" charset="-128"/>
              </a:rPr>
              <a:t>－２－</a:t>
            </a:r>
            <a:endParaRPr lang="en-US" altLang="ja-JP" sz="1400" dirty="0" smtClean="0">
              <a:latin typeface="HGP創英角ｺﾞｼｯｸUB" panose="020B0900000000000000" pitchFamily="50" charset="-128"/>
              <a:ea typeface="HGP創英角ｺﾞｼｯｸUB" panose="020B09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6" name="正方形/長方形 5"/>
          <p:cNvSpPr/>
          <p:nvPr/>
        </p:nvSpPr>
        <p:spPr>
          <a:xfrm>
            <a:off x="337560" y="1196752"/>
            <a:ext cx="8594718"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▽肝がんの多くは、肝炎ウイルスの感染が</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原因</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であり、</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肝炎</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ウイルス陽性者</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の重症化を</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予防することが、肝がんの減少につながることから、肝炎</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ウイルス検査</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や陽性者への精密検査の受診勧奨、肝疾患診療連携拠点病院を中心と</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する</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医療提供体制の充実が</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必要である。</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2276309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ウ　肝炎肝がんの医療提供体制</a:t>
            </a:r>
            <a:endParaRPr lang="ja-JP" altLang="ja-JP" sz="1600" dirty="0"/>
          </a:p>
          <a:p>
            <a:pPr fontAlgn="auto"/>
            <a:r>
              <a:rPr lang="ja-JP" altLang="en-US" sz="1600" dirty="0" smtClean="0"/>
              <a:t>　 </a:t>
            </a:r>
            <a:endParaRPr lang="en-US" altLang="ja-JP" sz="1600" dirty="0" smtClean="0"/>
          </a:p>
          <a:p>
            <a:pPr marL="444500" indent="-258763" fontAlgn="auto"/>
            <a:r>
              <a:rPr lang="ja-JP"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肝炎</a:t>
            </a:r>
            <a:r>
              <a:rPr lang="ja-JP" altLang="en-US" sz="1600" dirty="0">
                <a:latin typeface="HG丸ｺﾞｼｯｸM-PRO" panose="020F0600000000000000" pitchFamily="50" charset="-128"/>
                <a:ea typeface="HG丸ｺﾞｼｯｸM-PRO" panose="020F0600000000000000" pitchFamily="50" charset="-128"/>
              </a:rPr>
              <a:t>の重症化予防には、「大阪府フォローアップ事業実施指針」に基づき、関係機関と連携して、肝炎ウイルス検診の陽性者に対し適切なフォローアップを行うとともに、陽性者が精密検査を速やかに受診し専門治療を受けることができるよう、さらなる医療体制の整備が</a:t>
            </a:r>
            <a:r>
              <a:rPr lang="ja-JP" altLang="en-US" sz="1600" dirty="0" smtClean="0">
                <a:latin typeface="HG丸ｺﾞｼｯｸM-PRO" panose="020F0600000000000000" pitchFamily="50" charset="-128"/>
                <a:ea typeface="HG丸ｺﾞｼｯｸM-PRO" panose="020F0600000000000000" pitchFamily="50" charset="-128"/>
              </a:rPr>
              <a:t>必要である。</a:t>
            </a:r>
            <a:endParaRPr lang="en-US" altLang="ja-JP" sz="1600" dirty="0" smtClean="0">
              <a:latin typeface="HG丸ｺﾞｼｯｸM-PRO" panose="020F0600000000000000" pitchFamily="50" charset="-128"/>
              <a:ea typeface="HG丸ｺﾞｼｯｸM-PRO" panose="020F0600000000000000" pitchFamily="50" charset="-128"/>
            </a:endParaRPr>
          </a:p>
          <a:p>
            <a:pPr fontAlgn="auto"/>
            <a:endParaRPr lang="en-US" altLang="ja-JP" sz="1600" dirty="0" smtClean="0">
              <a:latin typeface="HG丸ｺﾞｼｯｸM-PRO" panose="020F0600000000000000" pitchFamily="50" charset="-128"/>
              <a:ea typeface="HG丸ｺﾞｼｯｸM-PRO" panose="020F0600000000000000" pitchFamily="50" charset="-128"/>
            </a:endParaRPr>
          </a:p>
          <a:p>
            <a:pPr fontAlgn="auto"/>
            <a:r>
              <a:rPr lang="en-US" altLang="ja-JP" dirty="0" smtClean="0">
                <a:latin typeface="HG丸ｺﾞｼｯｸM-PRO" panose="020F0600000000000000" pitchFamily="50" charset="-128"/>
                <a:ea typeface="HG丸ｺﾞｼｯｸM-PRO" panose="020F0600000000000000" pitchFamily="50" charset="-128"/>
              </a:rPr>
              <a:t> </a:t>
            </a: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fontAlgn="auto"/>
            <a:r>
              <a:rPr lang="ja-JP" altLang="en-US" sz="1600" dirty="0" smtClean="0">
                <a:latin typeface="HG丸ｺﾞｼｯｸM-PRO" panose="020F0600000000000000" pitchFamily="50" charset="-128"/>
                <a:ea typeface="HG丸ｺﾞｼｯｸM-PRO" panose="020F0600000000000000" pitchFamily="50" charset="-128"/>
              </a:rPr>
              <a:t>○府</a:t>
            </a:r>
            <a:r>
              <a:rPr lang="ja-JP" altLang="en-US" sz="1600" dirty="0">
                <a:latin typeface="HG丸ｺﾞｼｯｸM-PRO" panose="020F0600000000000000" pitchFamily="50" charset="-128"/>
                <a:ea typeface="HG丸ｺﾞｼｯｸM-PRO" panose="020F0600000000000000" pitchFamily="50" charset="-128"/>
              </a:rPr>
              <a:t>では、国の通知に基づき、大阪府肝疾患診療連携拠点病院として府内５箇所の大学病院の指定を</a:t>
            </a:r>
            <a:r>
              <a:rPr lang="ja-JP" altLang="en-US" sz="1600" dirty="0" smtClean="0">
                <a:latin typeface="HG丸ｺﾞｼｯｸM-PRO" panose="020F0600000000000000" pitchFamily="50" charset="-128"/>
                <a:ea typeface="HG丸ｺﾞｼｯｸM-PRO" panose="020F0600000000000000" pitchFamily="50" charset="-128"/>
              </a:rPr>
              <a:t>、また、平成</a:t>
            </a:r>
            <a:r>
              <a:rPr lang="en-US" altLang="ja-JP" sz="1600" dirty="0">
                <a:latin typeface="HG丸ｺﾞｼｯｸM-PRO" panose="020F0600000000000000" pitchFamily="50" charset="-128"/>
                <a:ea typeface="HG丸ｺﾞｼｯｸM-PRO" panose="020F0600000000000000" pitchFamily="50" charset="-128"/>
              </a:rPr>
              <a:t>29</a:t>
            </a:r>
            <a:r>
              <a:rPr lang="ja-JP" altLang="en-US" sz="1600" dirty="0">
                <a:latin typeface="HG丸ｺﾞｼｯｸM-PRO" panose="020F0600000000000000" pitchFamily="50" charset="-128"/>
                <a:ea typeface="HG丸ｺﾞｼｯｸM-PRO" panose="020F0600000000000000" pitchFamily="50" charset="-128"/>
              </a:rPr>
              <a:t>年３月現在、専門医療機関</a:t>
            </a:r>
            <a:r>
              <a:rPr lang="en-US" altLang="ja-JP" sz="1600" dirty="0">
                <a:latin typeface="HG丸ｺﾞｼｯｸM-PRO" panose="020F0600000000000000" pitchFamily="50" charset="-128"/>
                <a:ea typeface="HG丸ｺﾞｼｯｸM-PRO" panose="020F0600000000000000" pitchFamily="50" charset="-128"/>
              </a:rPr>
              <a:t>169</a:t>
            </a:r>
            <a:r>
              <a:rPr lang="ja-JP" altLang="en-US" sz="1600" dirty="0">
                <a:latin typeface="HG丸ｺﾞｼｯｸM-PRO" panose="020F0600000000000000" pitchFamily="50" charset="-128"/>
                <a:ea typeface="HG丸ｺﾞｼｯｸM-PRO" panose="020F0600000000000000" pitchFamily="50" charset="-128"/>
              </a:rPr>
              <a:t>施設、協力医療機関</a:t>
            </a:r>
            <a:r>
              <a:rPr lang="en-US" altLang="ja-JP" sz="1600" dirty="0">
                <a:latin typeface="HG丸ｺﾞｼｯｸM-PRO" panose="020F0600000000000000" pitchFamily="50" charset="-128"/>
                <a:ea typeface="HG丸ｺﾞｼｯｸM-PRO" panose="020F0600000000000000" pitchFamily="50" charset="-128"/>
              </a:rPr>
              <a:t>644</a:t>
            </a:r>
            <a:r>
              <a:rPr lang="ja-JP" altLang="en-US" sz="1600" dirty="0">
                <a:latin typeface="HG丸ｺﾞｼｯｸM-PRO" panose="020F0600000000000000" pitchFamily="50" charset="-128"/>
                <a:ea typeface="HG丸ｺﾞｼｯｸM-PRO" panose="020F0600000000000000" pitchFamily="50" charset="-128"/>
              </a:rPr>
              <a:t>施設の指定をそれぞれ行い、医療提供体制を</a:t>
            </a:r>
            <a:r>
              <a:rPr lang="ja-JP" altLang="en-US" sz="1600" dirty="0" smtClean="0">
                <a:latin typeface="HG丸ｺﾞｼｯｸM-PRO" panose="020F0600000000000000" pitchFamily="50" charset="-128"/>
                <a:ea typeface="HG丸ｺﾞｼｯｸM-PRO" panose="020F0600000000000000" pitchFamily="50" charset="-128"/>
              </a:rPr>
              <a:t>整備。引き続き</a:t>
            </a:r>
            <a:r>
              <a:rPr lang="ja-JP" altLang="en-US" sz="1600" dirty="0">
                <a:latin typeface="HG丸ｺﾞｼｯｸM-PRO" panose="020F0600000000000000" pitchFamily="50" charset="-128"/>
                <a:ea typeface="HG丸ｺﾞｼｯｸM-PRO" panose="020F0600000000000000" pitchFamily="50" charset="-128"/>
              </a:rPr>
              <a:t>、肝疾患診療連携拠点病院を中心とした医療提供体制の充実を図る必要</a:t>
            </a:r>
            <a:r>
              <a:rPr lang="ja-JP" altLang="en-US" sz="1600" dirty="0" smtClean="0">
                <a:latin typeface="HG丸ｺﾞｼｯｸM-PRO" panose="020F0600000000000000" pitchFamily="50" charset="-128"/>
                <a:ea typeface="HG丸ｺﾞｼｯｸM-PRO" panose="020F0600000000000000" pitchFamily="50" charset="-128"/>
              </a:rPr>
              <a:t>がある。</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7"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5</a:t>
            </a:fld>
            <a:endParaRPr kumimoji="1" lang="ja-JP" altLang="en-US" dirty="0"/>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238476118"/>
              </p:ext>
            </p:extLst>
          </p:nvPr>
        </p:nvGraphicFramePr>
        <p:xfrm>
          <a:off x="1068388" y="2255838"/>
          <a:ext cx="7042150" cy="2755900"/>
        </p:xfrm>
        <a:graphic>
          <a:graphicData uri="http://schemas.openxmlformats.org/presentationml/2006/ole">
            <mc:AlternateContent xmlns:mc="http://schemas.openxmlformats.org/markup-compatibility/2006">
              <mc:Choice xmlns:v="urn:schemas-microsoft-com:vml" Requires="v">
                <p:oleObj spid="_x0000_s1057" name="文書" r:id="rId3" imgW="5034809" imgH="1972141" progId="Word.Document.12">
                  <p:embed/>
                </p:oleObj>
              </mc:Choice>
              <mc:Fallback>
                <p:oleObj name="文書" r:id="rId3" imgW="5034809" imgH="1972141" progId="Word.Document.12">
                  <p:embed/>
                  <p:pic>
                    <p:nvPicPr>
                      <p:cNvPr id="0" name=""/>
                      <p:cNvPicPr/>
                      <p:nvPr/>
                    </p:nvPicPr>
                    <p:blipFill>
                      <a:blip r:embed="rId4"/>
                      <a:stretch>
                        <a:fillRect/>
                      </a:stretch>
                    </p:blipFill>
                    <p:spPr>
                      <a:xfrm>
                        <a:off x="1068388" y="2255838"/>
                        <a:ext cx="7042150" cy="2755900"/>
                      </a:xfrm>
                      <a:prstGeom prst="rect">
                        <a:avLst/>
                      </a:prstGeom>
                      <a:noFill/>
                    </p:spPr>
                  </p:pic>
                </p:oleObj>
              </mc:Fallback>
            </mc:AlternateContent>
          </a:graphicData>
        </a:graphic>
      </p:graphicFrame>
    </p:spTree>
    <p:extLst>
      <p:ext uri="{BB962C8B-B14F-4D97-AF65-F5344CB8AC3E}">
        <p14:creationId xmlns:p14="http://schemas.microsoft.com/office/powerpoint/2010/main" val="3054856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p>
          <a:p>
            <a:pPr marL="444500" indent="-258763" fontAlgn="auto"/>
            <a:r>
              <a:rPr lang="ja-JP"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肝疾患診療連携拠点病院肝疾患相談支援センターでは、肝炎肝がんに対する情報を提供するとともに、不安や疑問に対する相談を実施している。</a:t>
            </a:r>
            <a:endParaRPr lang="en-US" altLang="ja-JP" sz="1600" dirty="0" smtClean="0">
              <a:latin typeface="HG丸ｺﾞｼｯｸM-PRO" panose="020F0600000000000000" pitchFamily="50" charset="-128"/>
              <a:ea typeface="HG丸ｺﾞｼｯｸM-PRO" panose="020F0600000000000000" pitchFamily="50" charset="-128"/>
            </a:endParaRPr>
          </a:p>
          <a:p>
            <a:pPr marL="444500" fontAlgn="auto"/>
            <a:r>
              <a:rPr lang="ja-JP" altLang="en-US" sz="1600" dirty="0" smtClean="0">
                <a:latin typeface="HG丸ｺﾞｼｯｸM-PRO" panose="020F0600000000000000" pitchFamily="50" charset="-128"/>
                <a:ea typeface="HG丸ｺﾞｼｯｸM-PRO" panose="020F0600000000000000" pitchFamily="50" charset="-128"/>
              </a:rPr>
              <a:t>患者</a:t>
            </a:r>
            <a:r>
              <a:rPr lang="ja-JP" altLang="en-US" sz="1600" dirty="0">
                <a:latin typeface="HG丸ｺﾞｼｯｸM-PRO" panose="020F0600000000000000" pitchFamily="50" charset="-128"/>
                <a:ea typeface="HG丸ｺﾞｼｯｸM-PRO" panose="020F0600000000000000" pitchFamily="50" charset="-128"/>
              </a:rPr>
              <a:t>や家族からの様々な相談に対応するため相談支援機能の充実が</a:t>
            </a:r>
            <a:r>
              <a:rPr lang="ja-JP" altLang="en-US" sz="1600" dirty="0" smtClean="0">
                <a:latin typeface="HG丸ｺﾞｼｯｸM-PRO" panose="020F0600000000000000" pitchFamily="50" charset="-128"/>
                <a:ea typeface="HG丸ｺﾞｼｯｸM-PRO" panose="020F0600000000000000" pitchFamily="50" charset="-128"/>
              </a:rPr>
              <a:t>必要である。</a:t>
            </a:r>
            <a:endParaRPr lang="en-US" altLang="ja-JP" sz="1600" dirty="0">
              <a:latin typeface="HG丸ｺﾞｼｯｸM-PRO" panose="020F0600000000000000" pitchFamily="50" charset="-128"/>
              <a:ea typeface="HG丸ｺﾞｼｯｸM-PRO" panose="020F0600000000000000" pitchFamily="50" charset="-128"/>
            </a:endParaRPr>
          </a:p>
          <a:p>
            <a:pPr fontAlgn="auto"/>
            <a:endParaRPr lang="en-US" altLang="ja-JP" sz="1600" dirty="0" smtClean="0">
              <a:latin typeface="HG丸ｺﾞｼｯｸM-PRO" panose="020F0600000000000000" pitchFamily="50" charset="-128"/>
              <a:ea typeface="HG丸ｺﾞｼｯｸM-PRO" panose="020F0600000000000000" pitchFamily="50" charset="-128"/>
            </a:endParaRPr>
          </a:p>
          <a:p>
            <a:pPr fontAlgn="auto"/>
            <a:endParaRPr lang="en-US" altLang="ja-JP" sz="1600" dirty="0">
              <a:latin typeface="HG丸ｺﾞｼｯｸM-PRO" panose="020F0600000000000000" pitchFamily="50" charset="-128"/>
              <a:ea typeface="HG丸ｺﾞｼｯｸM-PRO" panose="020F0600000000000000" pitchFamily="50" charset="-128"/>
            </a:endParaRPr>
          </a:p>
          <a:p>
            <a:pPr indent="85725" fontAlgn="auto"/>
            <a:r>
              <a:rPr lang="ja-JP" altLang="en-US" sz="1600" dirty="0" smtClean="0">
                <a:latin typeface="HG丸ｺﾞｼｯｸM-PRO" panose="020F0600000000000000" pitchFamily="50" charset="-128"/>
                <a:ea typeface="HG丸ｺﾞｼｯｸM-PRO" panose="020F0600000000000000" pitchFamily="50" charset="-128"/>
              </a:rPr>
              <a:t>エ　肝炎</a:t>
            </a:r>
            <a:r>
              <a:rPr lang="ja-JP" altLang="en-US" sz="1600" dirty="0">
                <a:latin typeface="HG丸ｺﾞｼｯｸM-PRO" panose="020F0600000000000000" pitchFamily="50" charset="-128"/>
                <a:ea typeface="HG丸ｺﾞｼｯｸM-PRO" panose="020F0600000000000000" pitchFamily="50" charset="-128"/>
              </a:rPr>
              <a:t>肝</a:t>
            </a:r>
            <a:r>
              <a:rPr lang="ja-JP" altLang="en-US" sz="1600" dirty="0" smtClean="0">
                <a:latin typeface="HG丸ｺﾞｼｯｸM-PRO" panose="020F0600000000000000" pitchFamily="50" charset="-128"/>
                <a:ea typeface="HG丸ｺﾞｼｯｸM-PRO" panose="020F0600000000000000" pitchFamily="50" charset="-128"/>
              </a:rPr>
              <a:t>がんに関する普及啓発</a:t>
            </a:r>
            <a:endParaRPr lang="en-US" altLang="ja-JP" sz="1600" dirty="0" smtClean="0">
              <a:latin typeface="HG丸ｺﾞｼｯｸM-PRO" panose="020F0600000000000000" pitchFamily="50" charset="-128"/>
              <a:ea typeface="HG丸ｺﾞｼｯｸM-PRO" panose="020F0600000000000000" pitchFamily="50" charset="-128"/>
            </a:endParaRPr>
          </a:p>
          <a:p>
            <a:pPr fontAlgn="auto"/>
            <a:endParaRPr lang="en-US" altLang="ja-JP" sz="1600" u="sng" dirty="0" smtClean="0">
              <a:latin typeface="HG丸ｺﾞｼｯｸM-PRO" panose="020F0600000000000000" pitchFamily="50" charset="-128"/>
              <a:ea typeface="HG丸ｺﾞｼｯｸM-PRO" panose="020F0600000000000000" pitchFamily="50" charset="-128"/>
            </a:endParaRPr>
          </a:p>
          <a:p>
            <a:pPr marL="444500" indent="-258763" fontAlgn="auto"/>
            <a:r>
              <a:rPr lang="ja-JP" altLang="en-US" sz="1600" dirty="0">
                <a:latin typeface="HG丸ｺﾞｼｯｸM-PRO" panose="020F0600000000000000" pitchFamily="50" charset="-128"/>
                <a:ea typeface="HG丸ｺﾞｼｯｸM-PRO" panose="020F0600000000000000" pitchFamily="50" charset="-128"/>
              </a:rPr>
              <a:t>○市町村や肝疾患拠点病院等と連携して、肝炎肝がんに対する正しい知識及び人権の尊重に関する普及・啓発を行って</a:t>
            </a:r>
            <a:r>
              <a:rPr lang="ja-JP" altLang="en-US" sz="1600" dirty="0" smtClean="0">
                <a:latin typeface="HG丸ｺﾞｼｯｸM-PRO" panose="020F0600000000000000" pitchFamily="50" charset="-128"/>
                <a:ea typeface="HG丸ｺﾞｼｯｸM-PRO" panose="020F0600000000000000" pitchFamily="50" charset="-128"/>
              </a:rPr>
              <a:t>いるが</a:t>
            </a:r>
            <a:r>
              <a:rPr lang="ja-JP" altLang="en-US" sz="1600" dirty="0">
                <a:latin typeface="HG丸ｺﾞｼｯｸM-PRO" panose="020F0600000000000000" pitchFamily="50" charset="-128"/>
                <a:ea typeface="HG丸ｺﾞｼｯｸM-PRO" panose="020F0600000000000000" pitchFamily="50" charset="-128"/>
              </a:rPr>
              <a:t>、さらなる充実が</a:t>
            </a:r>
            <a:r>
              <a:rPr lang="ja-JP" altLang="en-US" sz="1600" dirty="0" smtClean="0">
                <a:latin typeface="HG丸ｺﾞｼｯｸM-PRO" panose="020F0600000000000000" pitchFamily="50" charset="-128"/>
                <a:ea typeface="HG丸ｺﾞｼｯｸM-PRO" panose="020F0600000000000000" pitchFamily="50" charset="-128"/>
              </a:rPr>
              <a:t>必要である。</a:t>
            </a:r>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200" dirty="0" smtClean="0">
              <a:latin typeface="HG丸ｺﾞｼｯｸM-PRO" panose="020F0600000000000000" pitchFamily="50" charset="-128"/>
              <a:ea typeface="HG丸ｺﾞｼｯｸM-PRO" panose="020F0600000000000000" pitchFamily="50" charset="-128"/>
            </a:endParaRPr>
          </a:p>
          <a:p>
            <a:pPr marL="444500" indent="-258763" algn="ctr" fontAlgn="auto"/>
            <a:r>
              <a:rPr lang="ja-JP" altLang="en-US" sz="1400" dirty="0" smtClean="0">
                <a:latin typeface="HGP創英角ｺﾞｼｯｸUB" panose="020B0900000000000000" pitchFamily="50" charset="-128"/>
                <a:ea typeface="HGP創英角ｺﾞｼｯｸUB" panose="020B0900000000000000" pitchFamily="50" charset="-128"/>
              </a:rPr>
              <a:t>－３－</a:t>
            </a:r>
            <a:endParaRPr lang="en-US" altLang="ja-JP" sz="1400" dirty="0" smtClean="0">
              <a:latin typeface="HGP創英角ｺﾞｼｯｸUB" panose="020B0900000000000000" pitchFamily="50" charset="-128"/>
              <a:ea typeface="HGP創英角ｺﾞｼｯｸUB" panose="020B09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6</a:t>
            </a:fld>
            <a:endParaRPr kumimoji="1" lang="ja-JP" altLang="en-US" dirty="0"/>
          </a:p>
        </p:txBody>
      </p:sp>
    </p:spTree>
    <p:extLst>
      <p:ext uri="{BB962C8B-B14F-4D97-AF65-F5344CB8AC3E}">
        <p14:creationId xmlns:p14="http://schemas.microsoft.com/office/powerpoint/2010/main" val="3963859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j-ea"/>
              </a:rPr>
              <a:t>第５章　個別の取組みと目標</a:t>
            </a:r>
            <a:endParaRPr lang="en-US" altLang="ja-JP" sz="3600" dirty="0" smtClean="0">
              <a:latin typeface="+mj-ea"/>
            </a:endParaRPr>
          </a:p>
        </p:txBody>
      </p:sp>
      <p:sp>
        <p:nvSpPr>
          <p:cNvPr id="5" name="タイトル 1"/>
          <p:cNvSpPr txBox="1">
            <a:spLocks/>
          </p:cNvSpPr>
          <p:nvPr/>
        </p:nvSpPr>
        <p:spPr>
          <a:xfrm>
            <a:off x="189470" y="3140970"/>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200" dirty="0" smtClean="0">
                <a:solidFill>
                  <a:prstClr val="black"/>
                </a:solidFill>
                <a:latin typeface="+mj-ea"/>
                <a:cs typeface="+mn-cs"/>
              </a:rPr>
              <a:t>１</a:t>
            </a:r>
            <a:r>
              <a:rPr lang="ja-JP" altLang="en-US" sz="3600" dirty="0">
                <a:solidFill>
                  <a:prstClr val="black"/>
                </a:solidFill>
                <a:latin typeface="+mj-ea"/>
                <a:cs typeface="+mn-cs"/>
              </a:rPr>
              <a:t>　</a:t>
            </a:r>
            <a:r>
              <a:rPr lang="ja-JP" altLang="en-US" sz="3600" dirty="0" smtClean="0">
                <a:solidFill>
                  <a:prstClr val="black"/>
                </a:solidFill>
                <a:latin typeface="+mj-ea"/>
                <a:cs typeface="+mn-cs"/>
              </a:rPr>
              <a:t>がんの予防・早期発見</a:t>
            </a:r>
            <a:endParaRPr lang="en-US" altLang="ja-JP" sz="3600" dirty="0" smtClean="0">
              <a:solidFill>
                <a:prstClr val="black"/>
              </a:solidFill>
              <a:latin typeface="+mj-ea"/>
              <a:cs typeface="+mn-cs"/>
            </a:endParaRPr>
          </a:p>
          <a:p>
            <a:pPr indent="2335213" algn="l"/>
            <a:r>
              <a:rPr lang="ja-JP" altLang="ja-JP" sz="2400" dirty="0" smtClean="0">
                <a:latin typeface="+mj-ea"/>
              </a:rPr>
              <a:t>（</a:t>
            </a:r>
            <a:r>
              <a:rPr lang="ja-JP" altLang="en-US" sz="2400" dirty="0" smtClean="0">
                <a:latin typeface="+mj-ea"/>
              </a:rPr>
              <a:t>がんを知り、がんを予防する）</a:t>
            </a:r>
            <a:endParaRPr lang="ja-JP" altLang="ja-JP" sz="2400" dirty="0">
              <a:latin typeface="+mj-ea"/>
            </a:endParaRPr>
          </a:p>
        </p:txBody>
      </p:sp>
    </p:spTree>
    <p:extLst>
      <p:ext uri="{BB962C8B-B14F-4D97-AF65-F5344CB8AC3E}">
        <p14:creationId xmlns:p14="http://schemas.microsoft.com/office/powerpoint/2010/main" val="21675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dirty="0" smtClean="0">
                <a:latin typeface="HG丸ｺﾞｼｯｸM-PRO" panose="020F0600000000000000" pitchFamily="50" charset="-128"/>
                <a:ea typeface="HG丸ｺﾞｼｯｸM-PRO" panose="020F0600000000000000" pitchFamily="50" charset="-128"/>
              </a:rPr>
              <a:t>１　がんの予防・早期発見</a:t>
            </a:r>
            <a:r>
              <a:rPr kumimoji="1" lang="ja-JP" altLang="en-US" dirty="0" smtClean="0">
                <a:latin typeface="HG丸ｺﾞｼｯｸM-PRO" panose="020F0600000000000000" pitchFamily="50" charset="-128"/>
                <a:ea typeface="HG丸ｺﾞｼｯｸM-PRO" panose="020F0600000000000000" pitchFamily="50" charset="-128"/>
              </a:rPr>
              <a:t>（がんを知り、がんを予防する）</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3</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肝炎肝がん対策の推進</a:t>
            </a:r>
            <a:endParaRPr lang="en-US" altLang="ja-JP" sz="1600" dirty="0">
              <a:latin typeface="HG丸ｺﾞｼｯｸM-PRO" panose="020F0600000000000000" pitchFamily="50" charset="-128"/>
              <a:ea typeface="HG丸ｺﾞｼｯｸM-PRO" panose="020F0600000000000000" pitchFamily="50" charset="-128"/>
            </a:endParaRPr>
          </a:p>
          <a:p>
            <a:pPr indent="85725"/>
            <a:r>
              <a:rPr lang="ja-JP" altLang="en-US" sz="1600" dirty="0" smtClean="0">
                <a:latin typeface="HG丸ｺﾞｼｯｸM-PRO" panose="020F0600000000000000" pitchFamily="50" charset="-128"/>
                <a:ea typeface="HG丸ｺﾞｼｯｸM-PRO" panose="020F0600000000000000" pitchFamily="50" charset="-128"/>
              </a:rPr>
              <a:t>①肝炎</a:t>
            </a:r>
            <a:r>
              <a:rPr lang="ja-JP" altLang="en-US" sz="1600" dirty="0">
                <a:latin typeface="HG丸ｺﾞｼｯｸM-PRO" panose="020F0600000000000000" pitchFamily="50" charset="-128"/>
                <a:ea typeface="HG丸ｺﾞｼｯｸM-PRO" panose="020F0600000000000000" pitchFamily="50" charset="-128"/>
              </a:rPr>
              <a:t>の予防</a:t>
            </a:r>
          </a:p>
          <a:p>
            <a:pPr marL="444500" indent="-258763"/>
            <a:r>
              <a:rPr lang="ja-JP" altLang="en-US" sz="1600" dirty="0" smtClean="0">
                <a:latin typeface="HG丸ｺﾞｼｯｸM-PRO" panose="020F0600000000000000" pitchFamily="50" charset="-128"/>
                <a:ea typeface="HG丸ｺﾞｼｯｸM-PRO" panose="020F0600000000000000" pitchFamily="50" charset="-128"/>
              </a:rPr>
              <a:t>○府</a:t>
            </a:r>
            <a:r>
              <a:rPr lang="ja-JP" altLang="en-US" sz="1600" dirty="0">
                <a:latin typeface="HG丸ｺﾞｼｯｸM-PRO" panose="020F0600000000000000" pitchFamily="50" charset="-128"/>
                <a:ea typeface="HG丸ｺﾞｼｯｸM-PRO" panose="020F0600000000000000" pitchFamily="50" charset="-128"/>
              </a:rPr>
              <a:t>は、感染経路を含め、肝炎肝がんについての正しい知識と理解を深めるための普及啓発を</a:t>
            </a:r>
            <a:r>
              <a:rPr lang="ja-JP" altLang="en-US" sz="1600" dirty="0" smtClean="0">
                <a:latin typeface="HG丸ｺﾞｼｯｸM-PRO" panose="020F0600000000000000" pitchFamily="50" charset="-128"/>
                <a:ea typeface="HG丸ｺﾞｼｯｸM-PRO" panose="020F0600000000000000" pitchFamily="50" charset="-128"/>
              </a:rPr>
              <a:t>進める。</a:t>
            </a:r>
            <a:endParaRPr lang="ja-JP" altLang="en-US" sz="1600" dirty="0">
              <a:latin typeface="HG丸ｺﾞｼｯｸM-PRO" panose="020F0600000000000000" pitchFamily="50" charset="-128"/>
              <a:ea typeface="HG丸ｺﾞｼｯｸM-PRO" panose="020F0600000000000000" pitchFamily="50" charset="-128"/>
            </a:endParaRPr>
          </a:p>
          <a:p>
            <a:endParaRPr lang="ja-JP" altLang="en-US" sz="1600" dirty="0">
              <a:latin typeface="HG丸ｺﾞｼｯｸM-PRO" panose="020F0600000000000000" pitchFamily="50" charset="-128"/>
              <a:ea typeface="HG丸ｺﾞｼｯｸM-PRO" panose="020F0600000000000000" pitchFamily="50" charset="-128"/>
            </a:endParaRPr>
          </a:p>
          <a:p>
            <a:pPr indent="85725"/>
            <a:r>
              <a:rPr lang="ja-JP" altLang="en-US" sz="1600" dirty="0" smtClean="0">
                <a:latin typeface="HG丸ｺﾞｼｯｸM-PRO" panose="020F0600000000000000" pitchFamily="50" charset="-128"/>
                <a:ea typeface="HG丸ｺﾞｼｯｸM-PRO" panose="020F0600000000000000" pitchFamily="50" charset="-128"/>
              </a:rPr>
              <a:t>②肝炎</a:t>
            </a:r>
            <a:r>
              <a:rPr lang="ja-JP" altLang="en-US" sz="1600" dirty="0">
                <a:latin typeface="HG丸ｺﾞｼｯｸM-PRO" panose="020F0600000000000000" pitchFamily="50" charset="-128"/>
                <a:ea typeface="HG丸ｺﾞｼｯｸM-PRO" panose="020F0600000000000000" pitchFamily="50" charset="-128"/>
              </a:rPr>
              <a:t>ウイルス検査の受診促進</a:t>
            </a:r>
          </a:p>
          <a:p>
            <a:pPr marL="444500" indent="-258763"/>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今後もホームページ等を通じて肝炎ウイルス検査を受けていない府民に対して受検勧奨</a:t>
            </a:r>
            <a:r>
              <a:rPr lang="ja-JP" altLang="en-US" sz="1600" dirty="0" smtClean="0">
                <a:latin typeface="HG丸ｺﾞｼｯｸM-PRO" panose="020F0600000000000000" pitchFamily="50" charset="-128"/>
                <a:ea typeface="HG丸ｺﾞｼｯｸM-PRO" panose="020F0600000000000000" pitchFamily="50" charset="-128"/>
              </a:rPr>
              <a:t>を実施する。</a:t>
            </a:r>
            <a:r>
              <a:rPr lang="ja-JP" altLang="en-US" sz="1600" dirty="0">
                <a:latin typeface="HG丸ｺﾞｼｯｸM-PRO" panose="020F0600000000000000" pitchFamily="50" charset="-128"/>
                <a:ea typeface="HG丸ｺﾞｼｯｸM-PRO" panose="020F0600000000000000" pitchFamily="50" charset="-128"/>
              </a:rPr>
              <a:t>さらに、職域との連携を強化し、受検勧奨に</a:t>
            </a:r>
            <a:r>
              <a:rPr lang="ja-JP" altLang="en-US" sz="1600" dirty="0" smtClean="0">
                <a:latin typeface="HG丸ｺﾞｼｯｸM-PRO" panose="020F0600000000000000" pitchFamily="50" charset="-128"/>
                <a:ea typeface="HG丸ｺﾞｼｯｸM-PRO" panose="020F0600000000000000" pitchFamily="50" charset="-128"/>
              </a:rPr>
              <a:t>取り組む。</a:t>
            </a:r>
            <a:endParaRPr lang="ja-JP" altLang="en-US" sz="1600" dirty="0">
              <a:latin typeface="HG丸ｺﾞｼｯｸM-PRO" panose="020F0600000000000000" pitchFamily="50" charset="-128"/>
              <a:ea typeface="HG丸ｺﾞｼｯｸM-PRO" panose="020F0600000000000000" pitchFamily="50" charset="-128"/>
            </a:endParaRPr>
          </a:p>
          <a:p>
            <a:pPr marL="444500" indent="-258763"/>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肝炎無料ウイルス検査（委託医療機関分）における実施医療機関の公表方法及び内容についても、府民がアクセスしやすい方策や、検診希望者が希望する地域で検診を受診できるよう、医療圏別での公表を行う等、効果的な情報発信の方策について、</a:t>
            </a:r>
            <a:r>
              <a:rPr lang="ja-JP" altLang="en-US" sz="1600" dirty="0" smtClean="0">
                <a:latin typeface="HG丸ｺﾞｼｯｸM-PRO" panose="020F0600000000000000" pitchFamily="50" charset="-128"/>
                <a:ea typeface="HG丸ｺﾞｼｯｸM-PRO" panose="020F0600000000000000" pitchFamily="50" charset="-128"/>
              </a:rPr>
              <a:t>検討する。</a:t>
            </a:r>
            <a:endParaRPr lang="ja-JP" altLang="en-US" sz="16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8</a:t>
            </a:fld>
            <a:endParaRPr kumimoji="1" lang="ja-JP" altLang="en-US" dirty="0"/>
          </a:p>
        </p:txBody>
      </p:sp>
      <p:sp>
        <p:nvSpPr>
          <p:cNvPr id="6" name="正方形/長方形 5"/>
          <p:cNvSpPr/>
          <p:nvPr/>
        </p:nvSpPr>
        <p:spPr>
          <a:xfrm>
            <a:off x="469243" y="908720"/>
            <a:ext cx="8352928" cy="10801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spcAft>
                <a:spcPts val="0"/>
              </a:spcAft>
            </a:pPr>
            <a:r>
              <a:rPr lang="ja-JP" altLang="en-US"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▽肝炎ウイルス陽性者の重症化予防のため、肝炎ウイルス検査の受診勧奨と、陽性者に対する精密検査受診勧奨、肝疾患神慮連携拠点病院を中心に医療提供体制の充実に努める</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3365489949"/>
              </p:ext>
            </p:extLst>
          </p:nvPr>
        </p:nvGraphicFramePr>
        <p:xfrm>
          <a:off x="487363" y="2136775"/>
          <a:ext cx="7588250" cy="1295400"/>
        </p:xfrm>
        <a:graphic>
          <a:graphicData uri="http://schemas.openxmlformats.org/presentationml/2006/ole">
            <mc:AlternateContent xmlns:mc="http://schemas.openxmlformats.org/markup-compatibility/2006">
              <mc:Choice xmlns:v="urn:schemas-microsoft-com:vml" Requires="v">
                <p:oleObj spid="_x0000_s2071" name="文書" r:id="rId3" imgW="5854005" imgH="1002619" progId="Word.Document.12">
                  <p:embed/>
                </p:oleObj>
              </mc:Choice>
              <mc:Fallback>
                <p:oleObj name="文書" r:id="rId3" imgW="5854005" imgH="1002619" progId="Word.Document.12">
                  <p:embed/>
                  <p:pic>
                    <p:nvPicPr>
                      <p:cNvPr id="0" name=""/>
                      <p:cNvPicPr/>
                      <p:nvPr/>
                    </p:nvPicPr>
                    <p:blipFill>
                      <a:blip r:embed="rId4"/>
                      <a:stretch>
                        <a:fillRect/>
                      </a:stretch>
                    </p:blipFill>
                    <p:spPr>
                      <a:xfrm>
                        <a:off x="487363" y="2136775"/>
                        <a:ext cx="7588250" cy="1295400"/>
                      </a:xfrm>
                      <a:prstGeom prst="rect">
                        <a:avLst/>
                      </a:prstGeom>
                    </p:spPr>
                  </p:pic>
                </p:oleObj>
              </mc:Fallback>
            </mc:AlternateContent>
          </a:graphicData>
        </a:graphic>
      </p:graphicFrame>
      <p:sp>
        <p:nvSpPr>
          <p:cNvPr id="2" name="テキスト ボックス 1"/>
          <p:cNvSpPr txBox="1"/>
          <p:nvPr/>
        </p:nvSpPr>
        <p:spPr>
          <a:xfrm>
            <a:off x="4321670" y="6383676"/>
            <a:ext cx="826394" cy="307777"/>
          </a:xfrm>
          <a:prstGeom prst="rect">
            <a:avLst/>
          </a:prstGeom>
          <a:noFill/>
        </p:spPr>
        <p:txBody>
          <a:bodyPr wrap="square" rtlCol="0">
            <a:spAutoFit/>
          </a:bodyPr>
          <a:lstStyle/>
          <a:p>
            <a:r>
              <a:rPr kumimoji="1" lang="ja-JP" altLang="en-US" sz="1400" dirty="0" smtClean="0">
                <a:latin typeface="HGP創英角ｺﾞｼｯｸUB" panose="020B0900000000000000" pitchFamily="50" charset="-128"/>
                <a:ea typeface="HGP創英角ｺﾞｼｯｸUB" panose="020B0900000000000000" pitchFamily="50" charset="-128"/>
              </a:rPr>
              <a:t>－４－</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9"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indent="85725"/>
            <a:endParaRPr lang="en-US" altLang="ja-JP" dirty="0" smtClean="0">
              <a:latin typeface="HG丸ｺﾞｼｯｸM-PRO" panose="020F0600000000000000" pitchFamily="50" charset="-128"/>
              <a:ea typeface="HG丸ｺﾞｼｯｸM-PRO" panose="020F0600000000000000" pitchFamily="50" charset="-128"/>
            </a:endParaRPr>
          </a:p>
          <a:p>
            <a:pPr indent="85725"/>
            <a:r>
              <a:rPr lang="ja-JP" altLang="en-US" sz="1600" dirty="0" smtClean="0">
                <a:latin typeface="HG丸ｺﾞｼｯｸM-PRO" panose="020F0600000000000000" pitchFamily="50" charset="-128"/>
                <a:ea typeface="HG丸ｺﾞｼｯｸM-PRO" panose="020F0600000000000000" pitchFamily="50" charset="-128"/>
              </a:rPr>
              <a:t>③肝炎</a:t>
            </a:r>
            <a:r>
              <a:rPr lang="ja-JP" altLang="en-US" sz="1600" dirty="0">
                <a:latin typeface="HG丸ｺﾞｼｯｸM-PRO" panose="020F0600000000000000" pitchFamily="50" charset="-128"/>
                <a:ea typeface="HG丸ｺﾞｼｯｸM-PRO" panose="020F0600000000000000" pitchFamily="50" charset="-128"/>
              </a:rPr>
              <a:t>医療の推進</a:t>
            </a:r>
          </a:p>
          <a:p>
            <a:pPr marL="444500" indent="-258763"/>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肝炎ウイルス検査（検診）の結果が陽性である者に対し精密検査の受診勧奨を実施し、</a:t>
            </a:r>
            <a:r>
              <a:rPr lang="ja-JP" altLang="en-US" sz="1600" dirty="0" smtClean="0">
                <a:latin typeface="HG丸ｺﾞｼｯｸM-PRO" panose="020F0600000000000000" pitchFamily="50" charset="-128"/>
                <a:ea typeface="HG丸ｺﾞｼｯｸM-PRO" panose="020F0600000000000000" pitchFamily="50" charset="-128"/>
              </a:rPr>
              <a:t>精密検査</a:t>
            </a:r>
            <a:r>
              <a:rPr lang="ja-JP" altLang="en-US" sz="1600" dirty="0">
                <a:latin typeface="HG丸ｺﾞｼｯｸM-PRO" panose="020F0600000000000000" pitchFamily="50" charset="-128"/>
                <a:ea typeface="HG丸ｺﾞｼｯｸM-PRO" panose="020F0600000000000000" pitchFamily="50" charset="-128"/>
              </a:rPr>
              <a:t>のさらなる受診率向上を</a:t>
            </a:r>
            <a:r>
              <a:rPr lang="ja-JP" altLang="en-US" sz="1600" dirty="0" smtClean="0">
                <a:latin typeface="HG丸ｺﾞｼｯｸM-PRO" panose="020F0600000000000000" pitchFamily="50" charset="-128"/>
                <a:ea typeface="HG丸ｺﾞｼｯｸM-PRO" panose="020F0600000000000000" pitchFamily="50" charset="-128"/>
              </a:rPr>
              <a:t>図る。</a:t>
            </a:r>
            <a:endParaRPr lang="en-US" altLang="ja-JP" sz="1600" dirty="0">
              <a:latin typeface="HG丸ｺﾞｼｯｸM-PRO" panose="020F0600000000000000" pitchFamily="50" charset="-128"/>
              <a:ea typeface="HG丸ｺﾞｼｯｸM-PRO" panose="020F0600000000000000" pitchFamily="50" charset="-128"/>
            </a:endParaRPr>
          </a:p>
          <a:p>
            <a:pPr marL="444500" indent="-258763"/>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ウイルス性肝炎患者の重症化予防推進事業に基づく、陽性者のフォローアップ事業（追跡調査）を実施し、医療機関の受診状況や診療状況を確認し、未受診の場合は受診を勧奨するように</a:t>
            </a:r>
            <a:r>
              <a:rPr lang="ja-JP" altLang="en-US" sz="1600" dirty="0" smtClean="0">
                <a:latin typeface="HG丸ｺﾞｼｯｸM-PRO" panose="020F0600000000000000" pitchFamily="50" charset="-128"/>
                <a:ea typeface="HG丸ｺﾞｼｯｸM-PRO" panose="020F0600000000000000" pitchFamily="50" charset="-128"/>
              </a:rPr>
              <a:t>努め</a:t>
            </a:r>
            <a:r>
              <a:rPr lang="ja-JP" altLang="en-US" sz="1600" dirty="0">
                <a:latin typeface="HG丸ｺﾞｼｯｸM-PRO" panose="020F0600000000000000" pitchFamily="50" charset="-128"/>
                <a:ea typeface="HG丸ｺﾞｼｯｸM-PRO" panose="020F0600000000000000" pitchFamily="50" charset="-128"/>
              </a:rPr>
              <a:t>る</a:t>
            </a:r>
            <a:r>
              <a:rPr lang="ja-JP" altLang="en-US" sz="1600" dirty="0" smtClean="0">
                <a:latin typeface="HG丸ｺﾞｼｯｸM-PRO" panose="020F0600000000000000" pitchFamily="50" charset="-128"/>
                <a:ea typeface="HG丸ｺﾞｼｯｸM-PRO" panose="020F0600000000000000" pitchFamily="50" charset="-128"/>
              </a:rPr>
              <a:t>。</a:t>
            </a:r>
            <a:endParaRPr lang="ja-JP" altLang="en-US" sz="16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fontAlgn="auto"/>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大阪府は、専門医療機関及び協力医療機関を指定するにあたっては、専門医療機関の評価を行い、必要に応じて、指定基準や専門・協力医療機関の評価の見直しについて</a:t>
            </a:r>
            <a:r>
              <a:rPr lang="ja-JP" altLang="en-US" sz="1600" dirty="0" smtClean="0">
                <a:latin typeface="HG丸ｺﾞｼｯｸM-PRO" panose="020F0600000000000000" pitchFamily="50" charset="-128"/>
                <a:ea typeface="HG丸ｺﾞｼｯｸM-PRO" panose="020F0600000000000000" pitchFamily="50" charset="-128"/>
              </a:rPr>
              <a:t>検討する。</a:t>
            </a:r>
            <a:endParaRPr lang="ja-JP" altLang="en-US" sz="16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fontAlgn="auto"/>
            <a:r>
              <a:rPr lang="ja-JP" altLang="en-US" sz="1600" dirty="0" smtClean="0">
                <a:latin typeface="HG丸ｺﾞｼｯｸM-PRO" panose="020F0600000000000000" pitchFamily="50" charset="-128"/>
                <a:ea typeface="HG丸ｺﾞｼｯｸM-PRO" panose="020F0600000000000000" pitchFamily="50" charset="-128"/>
              </a:rPr>
              <a:t>○府内</a:t>
            </a:r>
            <a:r>
              <a:rPr lang="ja-JP" altLang="en-US" sz="1600" dirty="0">
                <a:latin typeface="HG丸ｺﾞｼｯｸM-PRO" panose="020F0600000000000000" pitchFamily="50" charset="-128"/>
                <a:ea typeface="HG丸ｺﾞｼｯｸM-PRO" panose="020F0600000000000000" pitchFamily="50" charset="-128"/>
              </a:rPr>
              <a:t>の肝疾患診療連携拠点病院が、他の専門医療機関及びかかりつけ医と連携しながら患者に良質な医療を提供するためのネットワーク構築を</a:t>
            </a:r>
            <a:r>
              <a:rPr lang="ja-JP" altLang="en-US" sz="1600" dirty="0" smtClean="0">
                <a:latin typeface="HG丸ｺﾞｼｯｸM-PRO" panose="020F0600000000000000" pitchFamily="50" charset="-128"/>
                <a:ea typeface="HG丸ｺﾞｼｯｸM-PRO" panose="020F0600000000000000" pitchFamily="50" charset="-128"/>
              </a:rPr>
              <a:t>推進する。</a:t>
            </a:r>
            <a:endParaRPr lang="ja-JP" altLang="en-US" sz="1600" dirty="0">
              <a:latin typeface="HG丸ｺﾞｼｯｸM-PRO" panose="020F0600000000000000" pitchFamily="50" charset="-128"/>
              <a:ea typeface="HG丸ｺﾞｼｯｸM-PRO" panose="020F0600000000000000" pitchFamily="50" charset="-128"/>
            </a:endParaRPr>
          </a:p>
          <a:p>
            <a:pPr marL="444500" indent="-258763" fontAlgn="auto"/>
            <a:endParaRPr lang="en-US" altLang="ja-JP" sz="1600" dirty="0" smtClean="0">
              <a:latin typeface="HG丸ｺﾞｼｯｸM-PRO" panose="020F0600000000000000" pitchFamily="50" charset="-128"/>
              <a:ea typeface="HG丸ｺﾞｼｯｸM-PRO" panose="020F0600000000000000" pitchFamily="50" charset="-128"/>
            </a:endParaRPr>
          </a:p>
          <a:p>
            <a:pPr marL="444500" indent="-258763" fontAlgn="auto"/>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平成</a:t>
            </a:r>
            <a:r>
              <a:rPr lang="en-US" altLang="ja-JP" sz="1600" dirty="0">
                <a:latin typeface="HG丸ｺﾞｼｯｸM-PRO" panose="020F0600000000000000" pitchFamily="50" charset="-128"/>
                <a:ea typeface="HG丸ｺﾞｼｯｸM-PRO" panose="020F0600000000000000" pitchFamily="50" charset="-128"/>
              </a:rPr>
              <a:t>20</a:t>
            </a:r>
            <a:r>
              <a:rPr lang="ja-JP" altLang="en-US" sz="1600" dirty="0">
                <a:latin typeface="HG丸ｺﾞｼｯｸM-PRO" panose="020F0600000000000000" pitchFamily="50" charset="-128"/>
                <a:ea typeface="HG丸ｺﾞｼｯｸM-PRO" panose="020F0600000000000000" pitchFamily="50" charset="-128"/>
              </a:rPr>
              <a:t>年度より、国において肝炎治療に対する医療費の助成制度が創設されたことに伴い、実施機関となる府において、Ｂ型及びＣ型ウイルス性肝炎、Ｃ型代償性肝硬変の治療を目的とした治療費の一部を助成して</a:t>
            </a:r>
            <a:r>
              <a:rPr lang="ja-JP" altLang="en-US" sz="1600" dirty="0" smtClean="0">
                <a:latin typeface="HG丸ｺﾞｼｯｸM-PRO" panose="020F0600000000000000" pitchFamily="50" charset="-128"/>
                <a:ea typeface="HG丸ｺﾞｼｯｸM-PRO" panose="020F0600000000000000" pitchFamily="50" charset="-128"/>
              </a:rPr>
              <a:t>おり、順次</a:t>
            </a:r>
            <a:r>
              <a:rPr lang="ja-JP" altLang="en-US" sz="1600" dirty="0">
                <a:latin typeface="HG丸ｺﾞｼｯｸM-PRO" panose="020F0600000000000000" pitchFamily="50" charset="-128"/>
                <a:ea typeface="HG丸ｺﾞｼｯｸM-PRO" panose="020F0600000000000000" pitchFamily="50" charset="-128"/>
              </a:rPr>
              <a:t>助成対象を拡充して</a:t>
            </a:r>
            <a:r>
              <a:rPr lang="ja-JP" altLang="en-US" sz="1600" dirty="0" smtClean="0">
                <a:latin typeface="HG丸ｺﾞｼｯｸM-PRO" panose="020F0600000000000000" pitchFamily="50" charset="-128"/>
                <a:ea typeface="HG丸ｺﾞｼｯｸM-PRO" panose="020F0600000000000000" pitchFamily="50" charset="-128"/>
              </a:rPr>
              <a:t>きた。府</a:t>
            </a:r>
            <a:r>
              <a:rPr lang="ja-JP" altLang="en-US" sz="1600" dirty="0">
                <a:latin typeface="HG丸ｺﾞｼｯｸM-PRO" panose="020F0600000000000000" pitchFamily="50" charset="-128"/>
                <a:ea typeface="HG丸ｺﾞｼｯｸM-PRO" panose="020F0600000000000000" pitchFamily="50" charset="-128"/>
              </a:rPr>
              <a:t>としては、国と連携し、肝炎患者の治療促進を図るため、この医療費助成を活用し受療を促進することにより、肝がんへの進行予防、肝炎治療の効果的促進を</a:t>
            </a:r>
            <a:r>
              <a:rPr lang="ja-JP" altLang="en-US" sz="1600" dirty="0" smtClean="0">
                <a:latin typeface="HG丸ｺﾞｼｯｸM-PRO" panose="020F0600000000000000" pitchFamily="50" charset="-128"/>
                <a:ea typeface="HG丸ｺﾞｼｯｸM-PRO" panose="020F0600000000000000" pitchFamily="50" charset="-128"/>
              </a:rPr>
              <a:t>図る。</a:t>
            </a:r>
            <a:endParaRPr lang="ja-JP" altLang="en-US" sz="1600" dirty="0">
              <a:latin typeface="HG丸ｺﾞｼｯｸM-PRO" panose="020F0600000000000000" pitchFamily="50" charset="-128"/>
              <a:ea typeface="HG丸ｺﾞｼｯｸM-PRO" panose="020F0600000000000000" pitchFamily="50" charset="-128"/>
            </a:endParaRP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p>
        </p:txBody>
      </p:sp>
      <p:sp>
        <p:nvSpPr>
          <p:cNvPr id="20" name="テキスト ボックス 19"/>
          <p:cNvSpPr txBox="1"/>
          <p:nvPr/>
        </p:nvSpPr>
        <p:spPr>
          <a:xfrm>
            <a:off x="175467" y="26359"/>
            <a:ext cx="6412757" cy="400110"/>
          </a:xfrm>
          <a:prstGeom prst="rect">
            <a:avLst/>
          </a:prstGeom>
          <a:noFill/>
        </p:spPr>
        <p:txBody>
          <a:bodyPr wrap="square" rtlCol="0">
            <a:spAutoFit/>
          </a:bodyPr>
          <a:lstStyle/>
          <a:p>
            <a:r>
              <a:rPr lang="ja-JP" altLang="en-US" sz="2000" dirty="0">
                <a:latin typeface="HG丸ｺﾞｼｯｸM-PRO" panose="020F0600000000000000" pitchFamily="50" charset="-128"/>
                <a:ea typeface="HG丸ｺﾞｼｯｸM-PRO" panose="020F0600000000000000" pitchFamily="50" charset="-128"/>
              </a:rPr>
              <a:t>第５章　個別の取組と目標</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4"/>
            <a:ext cx="2133600" cy="365125"/>
          </a:xfrm>
        </p:spPr>
        <p:txBody>
          <a:bodyPr anchor="b" anchorCtr="0"/>
          <a:lstStyle/>
          <a:p>
            <a:fld id="{D2D8002D-B5B0-4BAC-B1F6-782DDCCE6D9C}" type="slidenum">
              <a:rPr kumimoji="1" lang="ja-JP" altLang="en-US" smtClean="0"/>
              <a:t>9</a:t>
            </a:fld>
            <a:endParaRPr kumimoji="1" lang="ja-JP" altLang="en-US" dirty="0"/>
          </a:p>
        </p:txBody>
      </p:sp>
    </p:spTree>
    <p:extLst>
      <p:ext uri="{BB962C8B-B14F-4D97-AF65-F5344CB8AC3E}">
        <p14:creationId xmlns:p14="http://schemas.microsoft.com/office/powerpoint/2010/main" val="535002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1178</Words>
  <Application>Microsoft Office PowerPoint</Application>
  <PresentationFormat>画面に合わせる (4:3)</PresentationFormat>
  <Paragraphs>287</Paragraphs>
  <Slides>16</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5" baseType="lpstr">
      <vt:lpstr>HGP創英角ｺﾞｼｯｸUB</vt:lpstr>
      <vt:lpstr>HGS創英角ﾎﾟｯﾌﾟ体</vt:lpstr>
      <vt:lpstr>HG丸ｺﾞｼｯｸM-PRO</vt:lpstr>
      <vt:lpstr>ＭＳ Ｐゴシック</vt:lpstr>
      <vt:lpstr>Arial</vt:lpstr>
      <vt:lpstr>Calibri</vt:lpstr>
      <vt:lpstr>Times New Roman</vt:lpstr>
      <vt:lpstr>Office ​​テーマ</vt:lpstr>
      <vt:lpstr>文書</vt:lpstr>
      <vt:lpstr>第3期大阪府がん対策推進計画 肝炎肝がん対策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2019-02-01T00:58:28Z</dcterms:created>
  <dcterms:modified xsi:type="dcterms:W3CDTF">2019-02-01T00:59:02Z</dcterms:modified>
</cp:coreProperties>
</file>