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13">
  <p:sldMasterIdLst>
    <p:sldMasterId id="2147483648" r:id="rId1"/>
  </p:sldMasterIdLst>
  <p:notesMasterIdLst>
    <p:notesMasterId r:id="rId17"/>
  </p:notesMasterIdLst>
  <p:sldIdLst>
    <p:sldId id="256" r:id="rId2"/>
    <p:sldId id="436" r:id="rId3"/>
    <p:sldId id="424" r:id="rId4"/>
    <p:sldId id="434" r:id="rId5"/>
    <p:sldId id="403" r:id="rId6"/>
    <p:sldId id="405" r:id="rId7"/>
    <p:sldId id="428" r:id="rId8"/>
    <p:sldId id="429" r:id="rId9"/>
    <p:sldId id="430" r:id="rId10"/>
    <p:sldId id="433" r:id="rId11"/>
    <p:sldId id="435" r:id="rId12"/>
    <p:sldId id="437" r:id="rId13"/>
    <p:sldId id="408" r:id="rId14"/>
    <p:sldId id="422" r:id="rId15"/>
    <p:sldId id="427" r:id="rId16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85866" autoAdjust="0"/>
  </p:normalViewPr>
  <p:slideViewPr>
    <p:cSldViewPr>
      <p:cViewPr varScale="1">
        <p:scale>
          <a:sx n="60" d="100"/>
          <a:sy n="60" d="100"/>
        </p:scale>
        <p:origin x="161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144AA3-1F4A-4825-8866-A949E62AAC52}" type="datetimeFigureOut">
              <a:rPr kumimoji="1" lang="ja-JP" altLang="en-US" smtClean="0"/>
              <a:t>2019/2/1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25E741-48D8-480C-881D-F55919E937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4124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25E741-48D8-480C-881D-F55919E937F2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183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25E741-48D8-480C-881D-F55919E937F2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5349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B647-88E6-4ABD-9410-BF44E8287639}" type="datetimeFigureOut">
              <a:rPr kumimoji="1" lang="ja-JP" altLang="en-US" smtClean="0"/>
              <a:t>2019/2/1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2777-2752-4504-B376-FD08FFDF91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7123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B647-88E6-4ABD-9410-BF44E8287639}" type="datetimeFigureOut">
              <a:rPr kumimoji="1" lang="ja-JP" altLang="en-US" smtClean="0"/>
              <a:t>2019/2/1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2777-2752-4504-B376-FD08FFDF91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1618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B647-88E6-4ABD-9410-BF44E8287639}" type="datetimeFigureOut">
              <a:rPr kumimoji="1" lang="ja-JP" altLang="en-US" smtClean="0"/>
              <a:t>2019/2/1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2777-2752-4504-B376-FD08FFDF91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34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B647-88E6-4ABD-9410-BF44E8287639}" type="datetimeFigureOut">
              <a:rPr kumimoji="1" lang="ja-JP" altLang="en-US" smtClean="0"/>
              <a:t>2019/2/1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2777-2752-4504-B376-FD08FFDF91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435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B647-88E6-4ABD-9410-BF44E8287639}" type="datetimeFigureOut">
              <a:rPr kumimoji="1" lang="ja-JP" altLang="en-US" smtClean="0"/>
              <a:t>2019/2/1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2777-2752-4504-B376-FD08FFDF91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2697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B647-88E6-4ABD-9410-BF44E8287639}" type="datetimeFigureOut">
              <a:rPr kumimoji="1" lang="ja-JP" altLang="en-US" smtClean="0"/>
              <a:t>2019/2/1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2777-2752-4504-B376-FD08FFDF91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5010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B647-88E6-4ABD-9410-BF44E8287639}" type="datetimeFigureOut">
              <a:rPr kumimoji="1" lang="ja-JP" altLang="en-US" smtClean="0"/>
              <a:t>2019/2/1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2777-2752-4504-B376-FD08FFDF91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592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B647-88E6-4ABD-9410-BF44E8287639}" type="datetimeFigureOut">
              <a:rPr kumimoji="1" lang="ja-JP" altLang="en-US" smtClean="0"/>
              <a:t>2019/2/1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2777-2752-4504-B376-FD08FFDF91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4072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B647-88E6-4ABD-9410-BF44E8287639}" type="datetimeFigureOut">
              <a:rPr kumimoji="1" lang="ja-JP" altLang="en-US" smtClean="0"/>
              <a:t>2019/2/1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2777-2752-4504-B376-FD08FFDF91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8700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B647-88E6-4ABD-9410-BF44E8287639}" type="datetimeFigureOut">
              <a:rPr kumimoji="1" lang="ja-JP" altLang="en-US" smtClean="0"/>
              <a:t>2019/2/1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2777-2752-4504-B376-FD08FFDF91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1963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B647-88E6-4ABD-9410-BF44E8287639}" type="datetimeFigureOut">
              <a:rPr kumimoji="1" lang="ja-JP" altLang="en-US" smtClean="0"/>
              <a:t>2019/2/1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2777-2752-4504-B376-FD08FFDF91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3263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8B647-88E6-4ABD-9410-BF44E8287639}" type="datetimeFigureOut">
              <a:rPr kumimoji="1" lang="ja-JP" altLang="en-US" smtClean="0"/>
              <a:t>2019/2/1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D2777-2752-4504-B376-FD08FFDF91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7159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51520" y="2130425"/>
            <a:ext cx="8568952" cy="1470025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第</a:t>
            </a:r>
            <a:r>
              <a:rPr lang="ja-JP" altLang="en-US" dirty="0"/>
              <a:t>３</a:t>
            </a:r>
            <a:r>
              <a:rPr lang="ja-JP" altLang="en-US" dirty="0" smtClean="0"/>
              <a:t>期大阪府がん対策推進計画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（素案）　</a:t>
            </a:r>
            <a:endParaRPr kumimoji="1" lang="ja-JP" altLang="en-US" dirty="0"/>
          </a:p>
        </p:txBody>
      </p:sp>
      <p:sp>
        <p:nvSpPr>
          <p:cNvPr id="3" name="テキスト ボックス 3"/>
          <p:cNvSpPr txBox="1"/>
          <p:nvPr/>
        </p:nvSpPr>
        <p:spPr>
          <a:xfrm>
            <a:off x="8028384" y="188640"/>
            <a:ext cx="86409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dirty="0" smtClean="0"/>
              <a:t>資料１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3275856" y="3589963"/>
            <a:ext cx="268582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ja-JP" altLang="en-US" sz="4400" dirty="0">
                <a:solidFill>
                  <a:prstClr val="black"/>
                </a:solidFill>
                <a:cs typeface="+mj-cs"/>
              </a:rPr>
              <a:t>＜概要＞</a:t>
            </a:r>
          </a:p>
        </p:txBody>
      </p:sp>
    </p:spTree>
    <p:extLst>
      <p:ext uri="{BB962C8B-B14F-4D97-AF65-F5344CB8AC3E}">
        <p14:creationId xmlns:p14="http://schemas.microsoft.com/office/powerpoint/2010/main" val="32651852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51028" y="432048"/>
            <a:ext cx="8880176" cy="6381328"/>
          </a:xfrm>
          <a:prstGeom prst="rect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  <a:ln w="50800" cmpd="dbl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endParaRPr lang="en-US" altLang="ja-JP" sz="600" dirty="0" smtClean="0">
              <a:latin typeface="HGS創英角ﾎﾟｯﾌﾟ体" pitchFamily="50" charset="-128"/>
              <a:ea typeface="HGS創英角ﾎﾟｯﾌﾟ体" pitchFamily="50" charset="-128"/>
            </a:endParaRPr>
          </a:p>
          <a:p>
            <a:r>
              <a:rPr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(4) 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二次医療圏別、年齢調整り患率と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死亡率</a:t>
            </a:r>
            <a:r>
              <a:rPr lang="ja-JP" altLang="en-US" sz="20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（全がん・</a:t>
            </a:r>
            <a:r>
              <a:rPr lang="en-US" altLang="ja-JP" sz="20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75</a:t>
            </a:r>
            <a:r>
              <a:rPr lang="ja-JP" altLang="en-US" sz="20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歳未満）</a:t>
            </a:r>
            <a:endParaRPr lang="en-US" altLang="ja-JP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</a:t>
            </a:r>
            <a:endParaRPr lang="en-US" altLang="ja-JP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21" name="カギ線コネクタ 20"/>
          <p:cNvCxnSpPr/>
          <p:nvPr/>
        </p:nvCxnSpPr>
        <p:spPr>
          <a:xfrm flipV="1">
            <a:off x="179512" y="116632"/>
            <a:ext cx="8856984" cy="279059"/>
          </a:xfrm>
          <a:prstGeom prst="bentConnector3">
            <a:avLst>
              <a:gd name="adj1" fmla="val 8848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7010400" y="6470342"/>
            <a:ext cx="2133600" cy="365125"/>
          </a:xfrm>
        </p:spPr>
        <p:txBody>
          <a:bodyPr anchor="b" anchorCtr="0"/>
          <a:lstStyle/>
          <a:p>
            <a:fld id="{D2D8002D-B5B0-4BAC-B1F6-782DDCCE6D9C}" type="slidenum">
              <a:rPr kumimoji="1" lang="ja-JP" altLang="en-US" smtClean="0"/>
              <a:t>10</a:t>
            </a:fld>
            <a:endParaRPr kumimoji="1" lang="ja-JP" altLang="en-US" dirty="0"/>
          </a:p>
        </p:txBody>
      </p:sp>
      <p:sp>
        <p:nvSpPr>
          <p:cNvPr id="9" name="タイトル 3"/>
          <p:cNvSpPr>
            <a:spLocks noGrp="1"/>
          </p:cNvSpPr>
          <p:nvPr/>
        </p:nvSpPr>
        <p:spPr>
          <a:xfrm>
            <a:off x="5634795" y="6492541"/>
            <a:ext cx="3303265" cy="3270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marL="342900" indent="-342900">
              <a:spcAft>
                <a:spcPts val="0"/>
              </a:spcAft>
            </a:pPr>
            <a:r>
              <a:rPr lang="ja-JP" sz="1050" kern="1200" dirty="0">
                <a:solidFill>
                  <a:srgbClr val="000000"/>
                </a:solidFill>
                <a:effectLst/>
                <a:latin typeface="Arial"/>
                <a:ea typeface="ＭＳ ゴシック"/>
                <a:cs typeface="Times New Roman"/>
              </a:rPr>
              <a:t>出典：人口動態統計、大阪府におけるがん登録</a:t>
            </a:r>
            <a:endParaRPr lang="ja-JP" sz="1600" dirty="0">
              <a:effectLst/>
              <a:latin typeface="ＭＳ Ｐゴシック"/>
              <a:cs typeface="ＭＳ Ｐゴシック"/>
            </a:endParaRPr>
          </a:p>
        </p:txBody>
      </p:sp>
      <p:pic>
        <p:nvPicPr>
          <p:cNvPr id="11" name="図 10" descr="C:\Users\kimurakaz\AppData\Local\Microsoft\Windows\Temporary Internet Files\Content.Word\75歳未満二次医療圏別年齢調整罹患死亡率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664" y="980729"/>
            <a:ext cx="8306800" cy="551181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テキスト ボックス 1"/>
          <p:cNvSpPr txBox="1"/>
          <p:nvPr/>
        </p:nvSpPr>
        <p:spPr>
          <a:xfrm>
            <a:off x="7164288" y="6002757"/>
            <a:ext cx="1512168" cy="4308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100" dirty="0" smtClean="0"/>
              <a:t>り患 ：  </a:t>
            </a:r>
            <a:r>
              <a:rPr lang="en-US" altLang="ja-JP" sz="1100" dirty="0" smtClean="0"/>
              <a:t>2008-2012</a:t>
            </a:r>
            <a:r>
              <a:rPr lang="ja-JP" altLang="en-US" sz="1100" dirty="0" smtClean="0"/>
              <a:t>年</a:t>
            </a:r>
            <a:endParaRPr lang="en-US" altLang="ja-JP" sz="1100" dirty="0" smtClean="0"/>
          </a:p>
          <a:p>
            <a:r>
              <a:rPr kumimoji="1" lang="ja-JP" altLang="en-US" sz="1100" dirty="0" smtClean="0"/>
              <a:t>死亡 ： </a:t>
            </a:r>
            <a:r>
              <a:rPr kumimoji="1" lang="en-US" altLang="ja-JP" sz="1100" dirty="0" smtClean="0"/>
              <a:t>2011-2015</a:t>
            </a:r>
            <a:r>
              <a:rPr kumimoji="1" lang="ja-JP" altLang="en-US" sz="1100" dirty="0" smtClean="0"/>
              <a:t>年</a:t>
            </a:r>
            <a:endParaRPr kumimoji="1" lang="ja-JP" altLang="en-US" sz="1100" dirty="0"/>
          </a:p>
        </p:txBody>
      </p:sp>
    </p:spTree>
    <p:extLst>
      <p:ext uri="{BB962C8B-B14F-4D97-AF65-F5344CB8AC3E}">
        <p14:creationId xmlns:p14="http://schemas.microsoft.com/office/powerpoint/2010/main" val="7037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51028" y="432048"/>
            <a:ext cx="8880176" cy="6381328"/>
          </a:xfrm>
          <a:prstGeom prst="rect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  <a:ln w="50800" cmpd="dbl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endParaRPr lang="en-US" altLang="ja-JP" sz="600" dirty="0" smtClean="0">
              <a:latin typeface="HGS創英角ﾎﾟｯﾌﾟ体" pitchFamily="50" charset="-128"/>
              <a:ea typeface="HGS創英角ﾎﾟｯﾌﾟ体" pitchFamily="50" charset="-128"/>
            </a:endParaRPr>
          </a:p>
          <a:p>
            <a:r>
              <a:rPr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(5) 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ライフステージ別でみた、り患と死亡が多いがん</a:t>
            </a: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75466" y="26359"/>
            <a:ext cx="64127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第３章</a:t>
            </a:r>
            <a:r>
              <a:rPr lang="ja-JP" altLang="en-US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大阪府におけるがんの現状と課題</a:t>
            </a:r>
            <a:endParaRPr kumimoji="1" lang="ja-JP" altLang="en-US" sz="2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21" name="カギ線コネクタ 20"/>
          <p:cNvCxnSpPr/>
          <p:nvPr/>
        </p:nvCxnSpPr>
        <p:spPr>
          <a:xfrm flipV="1">
            <a:off x="179512" y="116632"/>
            <a:ext cx="8856984" cy="279059"/>
          </a:xfrm>
          <a:prstGeom prst="bentConnector3">
            <a:avLst>
              <a:gd name="adj1" fmla="val 8848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7010400" y="6470342"/>
            <a:ext cx="2133600" cy="365125"/>
          </a:xfrm>
        </p:spPr>
        <p:txBody>
          <a:bodyPr anchor="b" anchorCtr="0"/>
          <a:lstStyle/>
          <a:p>
            <a:fld id="{D2D8002D-B5B0-4BAC-B1F6-782DDCCE6D9C}" type="slidenum">
              <a:rPr kumimoji="1" lang="ja-JP" altLang="en-US" smtClean="0"/>
              <a:t>11</a:t>
            </a:fld>
            <a:endParaRPr kumimoji="1" lang="ja-JP" altLang="en-US" dirty="0"/>
          </a:p>
        </p:txBody>
      </p:sp>
      <p:sp>
        <p:nvSpPr>
          <p:cNvPr id="9" name="タイトル 3"/>
          <p:cNvSpPr>
            <a:spLocks noGrp="1"/>
          </p:cNvSpPr>
          <p:nvPr/>
        </p:nvSpPr>
        <p:spPr>
          <a:xfrm>
            <a:off x="5634795" y="6492541"/>
            <a:ext cx="3303265" cy="3270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marL="342900" indent="-342900">
              <a:spcAft>
                <a:spcPts val="0"/>
              </a:spcAft>
            </a:pPr>
            <a:r>
              <a:rPr lang="ja-JP" sz="1050" kern="1200" dirty="0">
                <a:solidFill>
                  <a:srgbClr val="00000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出典：人口動態統計、大阪府におけるがん登録</a:t>
            </a:r>
            <a:endParaRPr lang="ja-JP" sz="1600" dirty="0"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ＭＳ Ｐゴシック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89730" y="6510977"/>
            <a:ext cx="51090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　）は全がん罹患数・死亡数に</a:t>
            </a:r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占める各がん</a:t>
            </a:r>
            <a:r>
              <a:rPr kumimoji="1"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種罹患数・死亡数</a:t>
            </a:r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の割合</a:t>
            </a: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950182"/>
            <a:ext cx="7923601" cy="5569070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7584757" y="3743473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年齢</a:t>
            </a:r>
            <a:endParaRPr kumimoji="1"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8755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754460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67916" y="410754"/>
            <a:ext cx="8880176" cy="6447246"/>
          </a:xfrm>
          <a:prstGeom prst="rect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  <a:ln w="50800" cmpd="dbl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endParaRPr lang="en-US" altLang="ja-JP" sz="600" dirty="0" smtClean="0">
              <a:solidFill>
                <a:schemeClr val="tx1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  <a:p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75466" y="26359"/>
            <a:ext cx="64127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latin typeface="HGP創英角ｺﾞｼｯｸUB" pitchFamily="50" charset="-128"/>
                <a:ea typeface="HGP創英角ｺﾞｼｯｸUB" pitchFamily="50" charset="-128"/>
              </a:rPr>
              <a:t>第３章　大阪府におけるがんの現状と課題</a:t>
            </a:r>
            <a:r>
              <a:rPr lang="ja-JP" altLang="en-US" dirty="0"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endParaRPr kumimoji="1" lang="ja-JP" altLang="en-US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cxnSp>
        <p:nvCxnSpPr>
          <p:cNvPr id="21" name="カギ線コネクタ 20"/>
          <p:cNvCxnSpPr/>
          <p:nvPr/>
        </p:nvCxnSpPr>
        <p:spPr>
          <a:xfrm flipV="1">
            <a:off x="179512" y="116632"/>
            <a:ext cx="8856984" cy="279059"/>
          </a:xfrm>
          <a:prstGeom prst="bentConnector3">
            <a:avLst>
              <a:gd name="adj1" fmla="val 8848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7010400" y="6470342"/>
            <a:ext cx="2133600" cy="365125"/>
          </a:xfrm>
        </p:spPr>
        <p:txBody>
          <a:bodyPr anchor="b" anchorCtr="0"/>
          <a:lstStyle/>
          <a:p>
            <a:fld id="{D2D8002D-B5B0-4BAC-B1F6-782DDCCE6D9C}" type="slidenum">
              <a:rPr kumimoji="1" lang="ja-JP" altLang="en-US" smtClean="0"/>
              <a:t>13</a:t>
            </a:fld>
            <a:endParaRPr kumimoji="1" lang="ja-JP" altLang="en-US" dirty="0"/>
          </a:p>
        </p:txBody>
      </p:sp>
      <p:grpSp>
        <p:nvGrpSpPr>
          <p:cNvPr id="10" name="グループ化 9"/>
          <p:cNvGrpSpPr/>
          <p:nvPr/>
        </p:nvGrpSpPr>
        <p:grpSpPr>
          <a:xfrm>
            <a:off x="346353" y="548680"/>
            <a:ext cx="8587871" cy="6192688"/>
            <a:chOff x="325388" y="2079020"/>
            <a:chExt cx="8557508" cy="4600962"/>
          </a:xfrm>
        </p:grpSpPr>
        <p:sp>
          <p:nvSpPr>
            <p:cNvPr id="11" name="正方形/長方形 10"/>
            <p:cNvSpPr/>
            <p:nvPr/>
          </p:nvSpPr>
          <p:spPr>
            <a:xfrm>
              <a:off x="325388" y="2079020"/>
              <a:ext cx="8557508" cy="4600962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marL="323850" indent="-323850">
                <a:spcAft>
                  <a:spcPts val="0"/>
                </a:spcAft>
                <a:tabLst>
                  <a:tab pos="727075" algn="l"/>
                  <a:tab pos="533400" algn="l"/>
                </a:tabLst>
              </a:pPr>
              <a:r>
                <a:rPr lang="ja-JP" altLang="en-US" sz="1600" b="1" u="sng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/>
                </a:rPr>
                <a:t>２　大阪府</a:t>
              </a:r>
              <a:r>
                <a:rPr lang="ja-JP" altLang="en-US" sz="1600" b="1" u="sng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/>
                </a:rPr>
                <a:t>のがん対策の現状と課題</a:t>
              </a:r>
              <a:endParaRPr lang="en-US" altLang="ja-JP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>
                <a:spcAft>
                  <a:spcPts val="0"/>
                </a:spcAft>
                <a:tabLst>
                  <a:tab pos="727075" algn="l"/>
                  <a:tab pos="533400" algn="l"/>
                </a:tabLst>
              </a:pPr>
              <a:r>
                <a:rPr lang="ja-JP" altLang="en-US" sz="1600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（１）</a:t>
              </a:r>
              <a:r>
                <a:rPr lang="ja-JP" altLang="ja-JP" sz="1600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がん予防・早期発見</a:t>
              </a:r>
              <a:endPara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>
                <a:spcAft>
                  <a:spcPts val="0"/>
                </a:spcAft>
                <a:tabLst>
                  <a:tab pos="727075" algn="l"/>
                  <a:tab pos="533400" algn="l"/>
                </a:tabLst>
              </a:pPr>
              <a:r>
                <a:rPr lang="ja-JP" altLang="en-US" sz="1600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（２）がん医療</a:t>
              </a:r>
              <a:endPara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  <a:p>
              <a:pPr>
                <a:spcAft>
                  <a:spcPts val="0"/>
                </a:spcAft>
                <a:tabLst>
                  <a:tab pos="727075" algn="l"/>
                  <a:tab pos="533400" algn="l"/>
                </a:tabLst>
              </a:pPr>
              <a:endParaRPr lang="en-US" altLang="ja-JP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  <a:p>
              <a:pPr>
                <a:spcAft>
                  <a:spcPts val="0"/>
                </a:spcAft>
                <a:tabLst>
                  <a:tab pos="727075" algn="l"/>
                  <a:tab pos="533400" algn="l"/>
                </a:tabLst>
              </a:pPr>
              <a:endParaRPr lang="en-US" altLang="ja-JP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  <a:p>
              <a:pPr>
                <a:spcAft>
                  <a:spcPts val="0"/>
                </a:spcAft>
                <a:tabLst>
                  <a:tab pos="727075" algn="l"/>
                  <a:tab pos="533400" algn="l"/>
                </a:tabLst>
              </a:pPr>
              <a:endParaRPr lang="en-US" altLang="ja-JP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  <a:p>
              <a:pPr marL="323850" indent="-323850">
                <a:spcAft>
                  <a:spcPts val="0"/>
                </a:spcAft>
                <a:tabLst>
                  <a:tab pos="727075" algn="l"/>
                  <a:tab pos="533400" algn="l"/>
                </a:tabLst>
              </a:pPr>
              <a:endPara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  <a:p>
              <a:pPr marL="323850" indent="-323850">
                <a:spcAft>
                  <a:spcPts val="0"/>
                </a:spcAft>
                <a:tabLst>
                  <a:tab pos="727075" algn="l"/>
                  <a:tab pos="533400" algn="l"/>
                </a:tabLst>
              </a:pPr>
              <a:endPara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  <a:p>
              <a:pPr marL="323850" indent="-323850">
                <a:spcAft>
                  <a:spcPts val="0"/>
                </a:spcAft>
                <a:tabLst>
                  <a:tab pos="727075" algn="l"/>
                  <a:tab pos="533400" algn="l"/>
                </a:tabLst>
              </a:pPr>
              <a:endPara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  <a:p>
              <a:pPr marL="323850" indent="-323850">
                <a:spcAft>
                  <a:spcPts val="0"/>
                </a:spcAft>
                <a:tabLst>
                  <a:tab pos="727075" algn="l"/>
                  <a:tab pos="533400" algn="l"/>
                </a:tabLst>
              </a:pPr>
              <a:endParaRPr lang="ja-JP" altLang="en-US" sz="1200" dirty="0">
                <a:solidFill>
                  <a:schemeClr val="tx1"/>
                </a:solidFill>
                <a:latin typeface="+mn-ea"/>
                <a:cs typeface="Times New Roman"/>
              </a:endParaRPr>
            </a:p>
            <a:p>
              <a:pPr marL="323850" indent="-323850">
                <a:spcAft>
                  <a:spcPts val="0"/>
                </a:spcAft>
                <a:tabLst>
                  <a:tab pos="727075" algn="l"/>
                  <a:tab pos="533400" algn="l"/>
                </a:tabLst>
              </a:pPr>
              <a:endParaRPr lang="ja-JP" altLang="en-US" sz="1200" dirty="0">
                <a:solidFill>
                  <a:schemeClr val="tx1"/>
                </a:solidFill>
                <a:latin typeface="+mn-ea"/>
                <a:cs typeface="Times New Roman"/>
              </a:endParaRPr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464089" y="2774514"/>
              <a:ext cx="8305457" cy="1864575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ja-JP" altLang="en-US" sz="14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▽ 喫煙、飲酒、野菜摂取、塩分摂取などの生活習慣を改善することにより、避けられるがんを</a:t>
              </a:r>
              <a:r>
                <a:rPr lang="ja-JP" altLang="en-US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防ぐ　</a:t>
              </a:r>
              <a:endParaRPr lang="en-US" altLang="ja-JP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endParaRPr>
            </a:p>
            <a:p>
              <a:r>
                <a:rPr lang="en-US" altLang="ja-JP" sz="14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 </a:t>
              </a:r>
              <a:r>
                <a:rPr lang="en-US" altLang="ja-JP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   </a:t>
              </a:r>
              <a:r>
                <a:rPr lang="ja-JP" altLang="en-US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こと</a:t>
              </a:r>
              <a:r>
                <a:rPr lang="ja-JP" altLang="en-US" sz="14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が</a:t>
              </a:r>
              <a:r>
                <a:rPr lang="ja-JP" altLang="en-US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重要である。</a:t>
              </a:r>
              <a:r>
                <a:rPr lang="ja-JP" altLang="en-US" sz="14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特に、子どもの頃からがんに対する正しい知識などを学ぶ、がん教育の充実</a:t>
              </a:r>
              <a:r>
                <a:rPr lang="ja-JP" altLang="en-US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が</a:t>
              </a:r>
              <a:endParaRPr lang="en-US" altLang="ja-JP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endParaRPr>
            </a:p>
            <a:p>
              <a:r>
                <a:rPr lang="ja-JP" altLang="en-US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    求められる。</a:t>
              </a:r>
              <a:endParaRPr lang="en-US" altLang="ja-JP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endParaRPr>
            </a:p>
            <a:p>
              <a:endParaRPr lang="ja-JP" altLang="en-US" sz="1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endParaRPr>
            </a:p>
            <a:p>
              <a:r>
                <a:rPr lang="ja-JP" altLang="en-US" sz="14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▽ 大阪府のがん検診受診率は年々向上</a:t>
              </a:r>
              <a:r>
                <a:rPr lang="ja-JP" altLang="en-US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して</a:t>
              </a:r>
              <a:r>
                <a:rPr lang="ja-JP" altLang="en-US" sz="14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いる</a:t>
              </a:r>
              <a:r>
                <a:rPr lang="ja-JP" altLang="en-US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が</a:t>
              </a:r>
              <a:r>
                <a:rPr lang="ja-JP" altLang="en-US" sz="14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、依然として全国最低レベルにあり、受診率向上</a:t>
              </a:r>
              <a:r>
                <a:rPr lang="ja-JP" altLang="en-US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に  </a:t>
              </a:r>
              <a:endParaRPr lang="en-US" altLang="ja-JP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endParaRPr>
            </a:p>
            <a:p>
              <a:r>
                <a:rPr lang="en-US" altLang="ja-JP" sz="14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 </a:t>
              </a:r>
              <a:r>
                <a:rPr lang="en-US" altLang="ja-JP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   </a:t>
              </a:r>
              <a:r>
                <a:rPr lang="ja-JP" altLang="en-US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向けた</a:t>
              </a:r>
              <a:r>
                <a:rPr lang="ja-JP" altLang="en-US" sz="14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取組みが</a:t>
              </a:r>
              <a:r>
                <a:rPr lang="ja-JP" altLang="en-US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必要である。</a:t>
              </a:r>
              <a:r>
                <a:rPr lang="ja-JP" altLang="en-US" sz="14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また、早期発見につながるよう精密検査受診率の向上など、検診</a:t>
              </a:r>
              <a:r>
                <a:rPr lang="ja-JP" altLang="en-US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精度</a:t>
              </a:r>
              <a:endParaRPr lang="en-US" altLang="ja-JP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endParaRPr>
            </a:p>
            <a:p>
              <a:r>
                <a:rPr lang="ja-JP" altLang="en-US" sz="14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　 </a:t>
              </a:r>
              <a:r>
                <a:rPr lang="ja-JP" altLang="en-US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の維持向上</a:t>
              </a:r>
              <a:r>
                <a:rPr lang="ja-JP" altLang="en-US" sz="14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が</a:t>
              </a:r>
              <a:r>
                <a:rPr lang="ja-JP" altLang="en-US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必要である。</a:t>
              </a:r>
              <a:endParaRPr lang="en-US" altLang="ja-JP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endParaRPr>
            </a:p>
            <a:p>
              <a:endParaRPr lang="ja-JP" altLang="en-US" sz="1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endParaRPr>
            </a:p>
            <a:p>
              <a:r>
                <a:rPr lang="ja-JP" altLang="en-US" sz="14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▽ </a:t>
              </a:r>
              <a:r>
                <a:rPr lang="ja-JP" altLang="en-US" sz="1400" u="sng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肝がんの多くは、肝炎ウイルスの感染が原因であり、肝炎ウイルス陽性者の重症化を予防</a:t>
              </a:r>
              <a:r>
                <a:rPr lang="ja-JP" altLang="en-US" sz="1400" u="sng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すること</a:t>
              </a:r>
              <a:endParaRPr lang="en-US" altLang="ja-JP" sz="1400" u="sng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endParaRPr>
            </a:p>
            <a:p>
              <a:r>
                <a:rPr lang="en-US" altLang="ja-JP" sz="14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 </a:t>
              </a:r>
              <a:r>
                <a:rPr lang="en-US" altLang="ja-JP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   </a:t>
              </a:r>
              <a:r>
                <a:rPr lang="ja-JP" altLang="en-US" sz="1400" u="sng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が</a:t>
              </a:r>
              <a:r>
                <a:rPr lang="ja-JP" altLang="en-US" sz="1400" u="sng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、肝がんの減少につながることから、肝炎ウイルス検査や陽性者への精密検査の受診勧奨、</a:t>
              </a:r>
              <a:r>
                <a:rPr lang="ja-JP" altLang="en-US" sz="1400" u="sng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肝疾</a:t>
              </a:r>
              <a:endParaRPr lang="en-US" altLang="ja-JP" sz="1400" u="sng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endParaRPr>
            </a:p>
            <a:p>
              <a:r>
                <a:rPr lang="en-US" altLang="ja-JP" sz="14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 </a:t>
              </a:r>
              <a:r>
                <a:rPr lang="en-US" altLang="ja-JP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   </a:t>
              </a:r>
              <a:r>
                <a:rPr lang="ja-JP" altLang="en-US" sz="1400" u="sng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患</a:t>
              </a:r>
              <a:r>
                <a:rPr lang="ja-JP" altLang="en-US" sz="1400" u="sng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診療連携拠点病院を中心とする医療提供体制の充実が</a:t>
              </a:r>
              <a:r>
                <a:rPr lang="ja-JP" altLang="en-US" sz="1400" u="sng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必要である。</a:t>
              </a:r>
              <a:endParaRPr lang="ja-JP" altLang="en-US" sz="1400" u="sng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endParaRPr>
            </a:p>
          </p:txBody>
        </p:sp>
      </p:grpSp>
      <p:sp>
        <p:nvSpPr>
          <p:cNvPr id="12" name="正方形/長方形 11"/>
          <p:cNvSpPr/>
          <p:nvPr/>
        </p:nvSpPr>
        <p:spPr>
          <a:xfrm>
            <a:off x="504739" y="4581128"/>
            <a:ext cx="8334926" cy="2016224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52400" indent="-152400"/>
            <a:r>
              <a:rPr lang="ja-JP" altLang="en-US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▽がん</a:t>
            </a:r>
            <a:r>
              <a:rPr lang="ja-JP" altLang="en-US" sz="1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診療拠点病院を通じて、がん医療の均</a:t>
            </a:r>
            <a:r>
              <a:rPr lang="ja-JP" altLang="en-US" sz="1400" dirty="0" err="1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てん化を</a:t>
            </a:r>
            <a:r>
              <a:rPr lang="ja-JP" altLang="en-US" sz="1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進めるとともに、二次医療圏毎に地域の実情に応じて、地域連携の一層の充実を図る必要が</a:t>
            </a:r>
            <a:r>
              <a:rPr lang="ja-JP" altLang="en-US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ある。</a:t>
            </a:r>
            <a:endParaRPr lang="en-US" altLang="ja-JP" sz="1400" dirty="0" smtClean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HG丸ｺﾞｼｯｸM-PRO"/>
            </a:endParaRPr>
          </a:p>
          <a:p>
            <a:pPr marL="152400" indent="-152400"/>
            <a:endParaRPr lang="ja-JP" altLang="en-US" sz="14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HG丸ｺﾞｼｯｸM-PRO"/>
            </a:endParaRPr>
          </a:p>
          <a:p>
            <a:pPr marL="152400" indent="-152400"/>
            <a:r>
              <a:rPr lang="ja-JP" altLang="en-US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▽小児</a:t>
            </a:r>
            <a:r>
              <a:rPr lang="ja-JP" altLang="en-US" sz="1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・</a:t>
            </a:r>
            <a:r>
              <a:rPr lang="en-US" altLang="ja-JP" sz="1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AYA</a:t>
            </a:r>
            <a:r>
              <a:rPr lang="ja-JP" altLang="en-US" sz="1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世代のがん、希少がん、難治性がん、高齢者のがんについては、それぞれの特性に応じた対策が</a:t>
            </a:r>
            <a:r>
              <a:rPr lang="ja-JP" altLang="en-US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必要である。</a:t>
            </a:r>
            <a:endParaRPr lang="en-US" altLang="ja-JP" sz="1400" dirty="0" smtClean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HG丸ｺﾞｼｯｸM-PRO"/>
            </a:endParaRPr>
          </a:p>
          <a:p>
            <a:pPr marL="152400" indent="-152400"/>
            <a:endParaRPr lang="ja-JP" altLang="en-US" sz="1400" u="sng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HG丸ｺﾞｼｯｸM-PRO"/>
            </a:endParaRPr>
          </a:p>
          <a:p>
            <a:pPr marL="152400" indent="-152400"/>
            <a:r>
              <a:rPr lang="ja-JP" altLang="en-US" sz="1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▽ 大阪において、重粒子</a:t>
            </a:r>
            <a:r>
              <a:rPr lang="ja-JP" altLang="en-US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治療線施設</a:t>
            </a:r>
            <a:r>
              <a:rPr lang="ja-JP" altLang="en-US" sz="1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や</a:t>
            </a:r>
            <a:r>
              <a:rPr lang="en-US" altLang="ja-JP" sz="1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BNCT</a:t>
            </a:r>
            <a:r>
              <a:rPr lang="ja-JP" altLang="en-US" sz="1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治療施設が開設される予定であり、最先端のがん治療の提供が期待</a:t>
            </a:r>
            <a:r>
              <a:rPr lang="ja-JP" altLang="en-US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される。</a:t>
            </a:r>
            <a:endParaRPr lang="en-US" altLang="ja-JP" sz="1400" dirty="0" smtClean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HG丸ｺﾞｼｯｸM-PRO"/>
            </a:endParaRPr>
          </a:p>
          <a:p>
            <a:pPr marL="152400" indent="-152400"/>
            <a:endParaRPr lang="ja-JP" altLang="en-US" sz="14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HG丸ｺﾞｼｯｸM-PRO"/>
            </a:endParaRPr>
          </a:p>
        </p:txBody>
      </p:sp>
    </p:spTree>
    <p:extLst>
      <p:ext uri="{BB962C8B-B14F-4D97-AF65-F5344CB8AC3E}">
        <p14:creationId xmlns:p14="http://schemas.microsoft.com/office/powerpoint/2010/main" val="188929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67916" y="410754"/>
            <a:ext cx="8880176" cy="6447246"/>
          </a:xfrm>
          <a:prstGeom prst="rect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  <a:ln w="50800" cmpd="dbl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endParaRPr lang="en-US" altLang="ja-JP" sz="600" dirty="0" smtClean="0">
              <a:solidFill>
                <a:schemeClr val="tx1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  <a:p>
            <a:endParaRPr kumimoji="1" lang="ja-JP" altLang="en-US" sz="1200" dirty="0">
              <a:solidFill>
                <a:schemeClr val="tx1"/>
              </a:solidFill>
            </a:endParaRPr>
          </a:p>
        </p:txBody>
      </p:sp>
      <p:cxnSp>
        <p:nvCxnSpPr>
          <p:cNvPr id="21" name="カギ線コネクタ 20"/>
          <p:cNvCxnSpPr/>
          <p:nvPr/>
        </p:nvCxnSpPr>
        <p:spPr>
          <a:xfrm flipV="1">
            <a:off x="179512" y="116632"/>
            <a:ext cx="8856984" cy="279059"/>
          </a:xfrm>
          <a:prstGeom prst="bentConnector3">
            <a:avLst>
              <a:gd name="adj1" fmla="val 8848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7010400" y="6470342"/>
            <a:ext cx="2133600" cy="365125"/>
          </a:xfrm>
        </p:spPr>
        <p:txBody>
          <a:bodyPr anchor="b" anchorCtr="0"/>
          <a:lstStyle/>
          <a:p>
            <a:fld id="{D2D8002D-B5B0-4BAC-B1F6-782DDCCE6D9C}" type="slidenum">
              <a:rPr kumimoji="1" lang="ja-JP" altLang="en-US" smtClean="0"/>
              <a:t>14</a:t>
            </a:fld>
            <a:endParaRPr kumimoji="1"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293264" y="669836"/>
            <a:ext cx="8671224" cy="60715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600" b="1" u="sng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２　大阪府</a:t>
            </a:r>
            <a:r>
              <a:rPr lang="ja-JP" altLang="en-US" sz="1600" b="1" u="sng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のがん対策の現状と</a:t>
            </a:r>
            <a:r>
              <a:rPr lang="ja-JP" altLang="en-US" sz="1600" b="1" u="sng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課題</a:t>
            </a:r>
            <a:endParaRPr lang="en-US" altLang="ja-JP" sz="1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（２）がん医療（続き）</a:t>
            </a:r>
            <a:endParaRPr lang="en-US" altLang="ja-JP" sz="1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endParaRPr lang="en-US" altLang="ja-JP" sz="1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endParaRPr lang="en-US" altLang="ja-JP" sz="1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endParaRPr lang="en-US" altLang="ja-JP" sz="1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endParaRPr lang="en-US" altLang="ja-JP" sz="1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endParaRPr lang="en-US" altLang="ja-JP" sz="1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（３）患者支援の充実</a:t>
            </a:r>
            <a:endParaRPr lang="en-US" altLang="ja-JP" sz="1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342900" indent="-342900">
              <a:spcAft>
                <a:spcPts val="0"/>
              </a:spcAft>
              <a:buAutoNum type="arabicParenBoth"/>
              <a:tabLst>
                <a:tab pos="727075" algn="l"/>
                <a:tab pos="533400" algn="l"/>
              </a:tabLst>
            </a:pPr>
            <a:endParaRPr lang="en-US" altLang="ja-JP" b="1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42900" indent="-342900">
              <a:spcAft>
                <a:spcPts val="0"/>
              </a:spcAft>
              <a:buAutoNum type="arabicParenBoth"/>
              <a:tabLst>
                <a:tab pos="727075" algn="l"/>
                <a:tab pos="533400" algn="l"/>
              </a:tabLst>
            </a:pPr>
            <a:endParaRPr lang="en-US" altLang="ja-JP" b="1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42900" indent="-342900">
              <a:spcAft>
                <a:spcPts val="0"/>
              </a:spcAft>
              <a:buAutoNum type="arabicParenBoth"/>
              <a:tabLst>
                <a:tab pos="727075" algn="l"/>
                <a:tab pos="533400" algn="l"/>
              </a:tabLst>
            </a:pPr>
            <a:endParaRPr lang="en-US" altLang="ja-JP" b="1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>
              <a:tabLst>
                <a:tab pos="727075" algn="l"/>
                <a:tab pos="533400" algn="l"/>
              </a:tabLst>
            </a:pPr>
            <a:endParaRPr lang="en-US" altLang="ja-JP" sz="1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tabLst>
                <a:tab pos="727075" algn="l"/>
                <a:tab pos="533400" algn="l"/>
              </a:tabLst>
            </a:pPr>
            <a:endParaRPr lang="en-US" altLang="ja-JP" sz="1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tabLst>
                <a:tab pos="727075" algn="l"/>
                <a:tab pos="533400" algn="l"/>
              </a:tabLst>
            </a:pPr>
            <a:endParaRPr lang="en-US" altLang="ja-JP" sz="1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tabLst>
                <a:tab pos="727075" algn="l"/>
                <a:tab pos="533400" algn="l"/>
              </a:tabLst>
            </a:pPr>
            <a:endParaRPr lang="en-US" altLang="ja-JP" sz="1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tabLst>
                <a:tab pos="727075" algn="l"/>
                <a:tab pos="533400" algn="l"/>
              </a:tabLst>
            </a:pPr>
            <a:endParaRPr lang="en-US" altLang="ja-JP" sz="1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tabLst>
                <a:tab pos="727075" algn="l"/>
                <a:tab pos="533400" algn="l"/>
              </a:tabLst>
            </a:pPr>
            <a:endParaRPr lang="en-US" altLang="ja-JP" sz="1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tabLst>
                <a:tab pos="727075" algn="l"/>
                <a:tab pos="533400" algn="l"/>
              </a:tabLst>
            </a:pPr>
            <a:endParaRPr lang="en-US" altLang="ja-JP" sz="1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tabLst>
                <a:tab pos="727075" algn="l"/>
                <a:tab pos="533400" algn="l"/>
              </a:tabLst>
            </a:pPr>
            <a:r>
              <a:rPr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（４）がん</a:t>
            </a:r>
            <a:r>
              <a:rPr lang="ja-JP" altLang="en-US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対策を社会全体で進める環境づくり</a:t>
            </a:r>
            <a:endParaRPr lang="en-US" altLang="ja-JP" sz="1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Aft>
                <a:spcPts val="0"/>
              </a:spcAft>
              <a:tabLst>
                <a:tab pos="727075" algn="l"/>
                <a:tab pos="533400" algn="l"/>
              </a:tabLst>
            </a:pPr>
            <a:endParaRPr lang="en-US" altLang="ja-JP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endParaRPr lang="ja-JP" altLang="en-US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endParaRPr lang="ja-JP" altLang="en-US" sz="1200" dirty="0">
              <a:solidFill>
                <a:schemeClr val="tx1"/>
              </a:solidFill>
              <a:latin typeface="+mn-ea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endParaRPr lang="ja-JP" altLang="en-US" sz="1200" dirty="0">
              <a:solidFill>
                <a:schemeClr val="tx1"/>
              </a:solidFill>
              <a:latin typeface="+mn-ea"/>
              <a:cs typeface="Times New Roman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374741" y="2708920"/>
            <a:ext cx="8494611" cy="246221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▽ がん診療拠点病院のがん相談支援センターの利用促進につながる取組みが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必要である。</a:t>
            </a:r>
            <a:endParaRPr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▽ がんに関する情報があふれる中で、その地域において、がん患者と家族が確実に必要とする情報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</a:t>
            </a:r>
            <a:endParaRPr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アクセス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できる環境整備が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求められて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いる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▽ 小児・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AYA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世代のがんは、幅広いライフステージに応じた多様なニーズに沿った支援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</a:t>
            </a:r>
            <a:endParaRPr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求められて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いる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ja-JP" altLang="en-US" sz="1400" u="sng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▽ 働く世代では、がん治療と仕事の両立など就労支援が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求められている。</a:t>
            </a:r>
            <a:endParaRPr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▽ 高齢者世代においては、人生の最終段階における医療に係る意思決定支援などが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必要である。</a:t>
            </a:r>
            <a:endParaRPr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374741" y="5517232"/>
            <a:ext cx="8494611" cy="108012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▽ がん対策を社会全体で推進するためには、企業、医療関係団体、がん患者会等、マスメディア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など </a:t>
            </a:r>
            <a:endParaRPr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様々な主体と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連携した取組みが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必要である。</a:t>
            </a:r>
            <a:endParaRPr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▽ 大阪府がん対策基金の効果的な活用や、がん患者団体等との連携を図る必要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ある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67527" y="1268760"/>
            <a:ext cx="8522698" cy="108012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52400" indent="-152400"/>
            <a:r>
              <a:rPr lang="ja-JP" altLang="en-US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▽ </a:t>
            </a:r>
            <a:r>
              <a:rPr lang="ja-JP" altLang="en-US" sz="1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全国がん登録の実施に伴い精度維持・向上や、得られたデータの活用が</a:t>
            </a:r>
            <a:r>
              <a:rPr lang="ja-JP" altLang="en-US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求められる。</a:t>
            </a:r>
            <a:endParaRPr lang="ja-JP" altLang="en-US" sz="14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HG丸ｺﾞｼｯｸM-PRO"/>
            </a:endParaRPr>
          </a:p>
          <a:p>
            <a:pPr marL="152400" indent="-152400"/>
            <a:endParaRPr lang="en-US" altLang="ja-JP" sz="1400" dirty="0" smtClean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HG丸ｺﾞｼｯｸM-PRO"/>
            </a:endParaRPr>
          </a:p>
          <a:p>
            <a:pPr marL="152400" indent="-152400"/>
            <a:r>
              <a:rPr lang="ja-JP" altLang="en-US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▽ </a:t>
            </a:r>
            <a:r>
              <a:rPr lang="ja-JP" altLang="en-US" sz="1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緩和ケアについて広く府民に対する普及啓発を図るとともに、提供体制の充実、緩和ケア研修会の受講促進等に努める必要</a:t>
            </a:r>
            <a:r>
              <a:rPr lang="ja-JP" altLang="en-US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が</a:t>
            </a:r>
            <a:r>
              <a:rPr lang="ja-JP" altLang="en-US" sz="1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ある</a:t>
            </a:r>
            <a:r>
              <a:rPr lang="ja-JP" altLang="en-US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。</a:t>
            </a:r>
            <a:endParaRPr lang="ja-JP" altLang="en-US" sz="14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HG丸ｺﾞｼｯｸM-PRO"/>
            </a:endParaRPr>
          </a:p>
        </p:txBody>
      </p:sp>
    </p:spTree>
    <p:extLst>
      <p:ext uri="{BB962C8B-B14F-4D97-AF65-F5344CB8AC3E}">
        <p14:creationId xmlns:p14="http://schemas.microsoft.com/office/powerpoint/2010/main" val="1449595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正方形/長方形 25"/>
          <p:cNvSpPr/>
          <p:nvPr/>
        </p:nvSpPr>
        <p:spPr>
          <a:xfrm>
            <a:off x="-18256" y="15794"/>
            <a:ext cx="28711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dirty="0" smtClean="0">
                <a:latin typeface="HGP創英角ｺﾞｼｯｸUB" pitchFamily="50" charset="-128"/>
                <a:ea typeface="HGP創英角ｺﾞｼｯｸUB" pitchFamily="50" charset="-128"/>
              </a:rPr>
              <a:t>第４章</a:t>
            </a:r>
            <a:r>
              <a:rPr lang="ja-JP" altLang="en-US" sz="2000" dirty="0"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r>
              <a:rPr lang="ja-JP" altLang="en-US" sz="2000" dirty="0" smtClean="0">
                <a:latin typeface="HGP創英角ｺﾞｼｯｸUB" pitchFamily="50" charset="-128"/>
                <a:ea typeface="HGP創英角ｺﾞｼｯｸUB" pitchFamily="50" charset="-128"/>
              </a:rPr>
              <a:t>基本的な考え方</a:t>
            </a:r>
            <a:endParaRPr lang="ja-JP" altLang="en-US" sz="2000" dirty="0"/>
          </a:p>
        </p:txBody>
      </p:sp>
      <p:cxnSp>
        <p:nvCxnSpPr>
          <p:cNvPr id="29" name="カギ線コネクタ 28"/>
          <p:cNvCxnSpPr/>
          <p:nvPr/>
        </p:nvCxnSpPr>
        <p:spPr>
          <a:xfrm flipV="1">
            <a:off x="179512" y="116632"/>
            <a:ext cx="8856984" cy="279059"/>
          </a:xfrm>
          <a:prstGeom prst="bentConnector3">
            <a:avLst>
              <a:gd name="adj1" fmla="val 8848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グループ化 6"/>
          <p:cNvGrpSpPr/>
          <p:nvPr/>
        </p:nvGrpSpPr>
        <p:grpSpPr>
          <a:xfrm>
            <a:off x="948684" y="509702"/>
            <a:ext cx="7871788" cy="753041"/>
            <a:chOff x="0" y="0"/>
            <a:chExt cx="5304155" cy="879379"/>
          </a:xfrm>
        </p:grpSpPr>
        <p:sp>
          <p:nvSpPr>
            <p:cNvPr id="8" name="角丸四角形 7"/>
            <p:cNvSpPr/>
            <p:nvPr/>
          </p:nvSpPr>
          <p:spPr>
            <a:xfrm>
              <a:off x="0" y="0"/>
              <a:ext cx="5304155" cy="879379"/>
            </a:xfrm>
            <a:prstGeom prst="roundRect">
              <a:avLst>
                <a:gd name="adj" fmla="val 12189"/>
              </a:avLst>
            </a:prstGeom>
            <a:solidFill>
              <a:srgbClr val="4F81BD">
                <a:lumMod val="20000"/>
                <a:lumOff val="80000"/>
              </a:srgbClr>
            </a:solidFill>
            <a:ln w="127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indent="153035" algn="l">
                <a:lnSpc>
                  <a:spcPts val="1600"/>
                </a:lnSpc>
                <a:spcAft>
                  <a:spcPts val="0"/>
                </a:spcAft>
              </a:pPr>
              <a:r>
                <a:rPr lang="ja-JP" sz="1200" b="1" dirty="0">
                  <a:solidFill>
                    <a:srgbClr val="000000"/>
                  </a:solidFill>
                  <a:effectLst/>
                  <a:latin typeface="+mn-ea"/>
                  <a:cs typeface="HG丸ｺﾞｼｯｸM-PRO"/>
                </a:rPr>
                <a:t>＜基本理念＞</a:t>
              </a:r>
              <a:endParaRPr lang="ja-JP" sz="1200" dirty="0">
                <a:solidFill>
                  <a:srgbClr val="000000"/>
                </a:solidFill>
                <a:effectLst/>
                <a:latin typeface="+mn-ea"/>
                <a:cs typeface="HG丸ｺﾞｼｯｸM-PRO"/>
              </a:endParaRPr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139700" y="330200"/>
              <a:ext cx="4962525" cy="451869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1500"/>
                </a:lnSpc>
                <a:spcAft>
                  <a:spcPts val="0"/>
                </a:spcAft>
              </a:pPr>
              <a:r>
                <a:rPr lang="ja-JP" sz="1400" b="1" dirty="0">
                  <a:solidFill>
                    <a:srgbClr val="FFFFFF"/>
                  </a:solidFill>
                  <a:effectLst/>
                  <a:latin typeface="HG丸ｺﾞｼｯｸM-PRO"/>
                  <a:cs typeface="HG丸ｺﾞｼｯｸM-PRO"/>
                </a:rPr>
                <a:t>全ての府民が健やかで心豊かに生活できる活力ある社会</a:t>
              </a:r>
              <a:endParaRPr lang="ja-JP" sz="1200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endParaRPr>
            </a:p>
            <a:p>
              <a:pPr algn="ctr">
                <a:lnSpc>
                  <a:spcPts val="1500"/>
                </a:lnSpc>
                <a:spcAft>
                  <a:spcPts val="0"/>
                </a:spcAft>
              </a:pPr>
              <a:r>
                <a:rPr lang="ja-JP" sz="1200" b="1" dirty="0">
                  <a:solidFill>
                    <a:srgbClr val="FFFFFF"/>
                  </a:solidFill>
                  <a:effectLst/>
                  <a:latin typeface="HG丸ｺﾞｼｯｸM-PRO"/>
                  <a:cs typeface="HG丸ｺﾞｼｯｸM-PRO"/>
                </a:rPr>
                <a:t>～いのち輝く未来社会大阪の実現～</a:t>
              </a:r>
              <a:endParaRPr lang="ja-JP" sz="1200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endParaRPr>
            </a:p>
          </p:txBody>
        </p:sp>
      </p:grpSp>
      <p:grpSp>
        <p:nvGrpSpPr>
          <p:cNvPr id="13" name="グループ化 12"/>
          <p:cNvGrpSpPr/>
          <p:nvPr/>
        </p:nvGrpSpPr>
        <p:grpSpPr>
          <a:xfrm>
            <a:off x="948684" y="1484784"/>
            <a:ext cx="7871787" cy="1656184"/>
            <a:chOff x="0" y="0"/>
            <a:chExt cx="5304155" cy="1990725"/>
          </a:xfrm>
        </p:grpSpPr>
        <p:sp>
          <p:nvSpPr>
            <p:cNvPr id="14" name="角丸四角形 13"/>
            <p:cNvSpPr/>
            <p:nvPr/>
          </p:nvSpPr>
          <p:spPr>
            <a:xfrm>
              <a:off x="0" y="0"/>
              <a:ext cx="5304155" cy="1990725"/>
            </a:xfrm>
            <a:prstGeom prst="roundRect">
              <a:avLst>
                <a:gd name="adj" fmla="val 12189"/>
              </a:avLst>
            </a:prstGeom>
            <a:solidFill>
              <a:srgbClr val="4F81BD">
                <a:lumMod val="20000"/>
                <a:lumOff val="80000"/>
              </a:srgbClr>
            </a:solidFill>
            <a:ln w="127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72000" tIns="36000" rIns="72000" bIns="3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indent="153035" algn="l">
                <a:spcAft>
                  <a:spcPts val="0"/>
                </a:spcAft>
              </a:pPr>
              <a:r>
                <a:rPr lang="en-US" sz="1200" b="1">
                  <a:solidFill>
                    <a:srgbClr val="000000"/>
                  </a:solidFill>
                  <a:effectLst/>
                  <a:latin typeface="ＭＳ ゴシック"/>
                  <a:cs typeface="HG丸ｺﾞｼｯｸM-PRO"/>
                </a:rPr>
                <a:t> </a:t>
              </a:r>
              <a:endParaRPr lang="ja-JP" sz="120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endParaRPr>
            </a:p>
          </p:txBody>
        </p:sp>
        <p:sp>
          <p:nvSpPr>
            <p:cNvPr id="15" name="角丸四角形 14"/>
            <p:cNvSpPr/>
            <p:nvPr/>
          </p:nvSpPr>
          <p:spPr>
            <a:xfrm>
              <a:off x="139700" y="50800"/>
              <a:ext cx="5038725" cy="1885950"/>
            </a:xfrm>
            <a:prstGeom prst="roundRect">
              <a:avLst>
                <a:gd name="adj" fmla="val 11455"/>
              </a:avLst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36000" tIns="36000" rIns="36000" bIns="3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ts val="1400"/>
                </a:lnSpc>
                <a:spcAft>
                  <a:spcPts val="0"/>
                </a:spcAft>
              </a:pPr>
              <a:r>
                <a:rPr lang="ja-JP" sz="1400" b="1" spc="100" dirty="0">
                  <a:solidFill>
                    <a:srgbClr val="FFFFFF"/>
                  </a:solidFill>
                  <a:effectLst/>
                  <a:latin typeface="HG丸ｺﾞｼｯｸM-PRO"/>
                  <a:cs typeface="HG丸ｺﾞｼｯｸM-PRO"/>
                </a:rPr>
                <a:t>がん対策による健康寿命の延伸・健康格差の縮小</a:t>
              </a:r>
              <a:endParaRPr lang="ja-JP" sz="1200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endParaRPr>
            </a:p>
            <a:p>
              <a:pPr algn="l">
                <a:lnSpc>
                  <a:spcPts val="1100"/>
                </a:lnSpc>
                <a:spcAft>
                  <a:spcPts val="0"/>
                </a:spcAft>
              </a:pPr>
              <a:endParaRPr lang="ja-JP" sz="1200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endParaRPr>
            </a:p>
            <a:p>
              <a:pPr algn="l">
                <a:lnSpc>
                  <a:spcPts val="1100"/>
                </a:lnSpc>
                <a:spcAft>
                  <a:spcPts val="0"/>
                </a:spcAft>
              </a:pPr>
              <a:r>
                <a:rPr lang="en-US" sz="1100" b="1" spc="100" dirty="0">
                  <a:solidFill>
                    <a:srgbClr val="FFFFFF"/>
                  </a:solidFill>
                  <a:effectLst/>
                  <a:latin typeface="HG丸ｺﾞｼｯｸM-PRO"/>
                  <a:cs typeface="HG丸ｺﾞｼｯｸM-PRO"/>
                </a:rPr>
                <a:t/>
              </a:r>
              <a:br>
                <a:rPr lang="en-US" sz="1100" b="1" spc="100" dirty="0">
                  <a:solidFill>
                    <a:srgbClr val="FFFFFF"/>
                  </a:solidFill>
                  <a:effectLst/>
                  <a:latin typeface="HG丸ｺﾞｼｯｸM-PRO"/>
                  <a:cs typeface="HG丸ｺﾞｼｯｸM-PRO"/>
                </a:rPr>
              </a:br>
              <a:endParaRPr lang="ja-JP" sz="1200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endParaRPr>
            </a:p>
            <a:p>
              <a:pPr algn="l">
                <a:lnSpc>
                  <a:spcPts val="1100"/>
                </a:lnSpc>
                <a:spcAft>
                  <a:spcPts val="0"/>
                </a:spcAft>
              </a:pPr>
              <a:r>
                <a:rPr lang="en-US" sz="1100" b="1" spc="100" dirty="0" smtClean="0">
                  <a:solidFill>
                    <a:srgbClr val="FFFFFF"/>
                  </a:solidFill>
                  <a:effectLst/>
                  <a:latin typeface="HG丸ｺﾞｼｯｸM-PRO"/>
                  <a:cs typeface="HG丸ｺﾞｼｯｸM-PRO"/>
                </a:rPr>
                <a:t> </a:t>
              </a:r>
              <a:endParaRPr lang="ja-JP" sz="1200" dirty="0" smtClean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endParaRPr>
            </a:p>
            <a:p>
              <a:pPr algn="l">
                <a:lnSpc>
                  <a:spcPts val="1100"/>
                </a:lnSpc>
                <a:spcAft>
                  <a:spcPts val="0"/>
                </a:spcAft>
              </a:pPr>
              <a:r>
                <a:rPr lang="en-US" sz="1100" b="1" spc="100" dirty="0">
                  <a:solidFill>
                    <a:srgbClr val="FFFFFF"/>
                  </a:solidFill>
                  <a:effectLst/>
                  <a:latin typeface="HG丸ｺﾞｼｯｸM-PRO"/>
                  <a:cs typeface="HG丸ｺﾞｼｯｸM-PRO"/>
                </a:rPr>
                <a:t> </a:t>
              </a:r>
              <a:endParaRPr lang="ja-JP" sz="1200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endParaRPr>
            </a:p>
            <a:p>
              <a:pPr indent="165100" algn="l">
                <a:lnSpc>
                  <a:spcPts val="1100"/>
                </a:lnSpc>
                <a:spcAft>
                  <a:spcPts val="0"/>
                </a:spcAft>
              </a:pPr>
              <a:r>
                <a:rPr lang="en-US" sz="1100" spc="100" dirty="0">
                  <a:solidFill>
                    <a:srgbClr val="FFFFFF"/>
                  </a:solidFill>
                  <a:effectLst/>
                  <a:latin typeface="HG丸ｺﾞｼｯｸM-PRO"/>
                  <a:cs typeface="HG丸ｺﾞｼｯｸM-PRO"/>
                </a:rPr>
                <a:t> </a:t>
              </a:r>
              <a:endParaRPr lang="ja-JP" sz="1200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endParaRPr>
            </a:p>
            <a:p>
              <a:pPr indent="165100" algn="l">
                <a:lnSpc>
                  <a:spcPts val="1100"/>
                </a:lnSpc>
                <a:spcAft>
                  <a:spcPts val="0"/>
                </a:spcAft>
              </a:pPr>
              <a:r>
                <a:rPr lang="en-US" sz="1100" spc="100" dirty="0">
                  <a:solidFill>
                    <a:srgbClr val="FFFFFF"/>
                  </a:solidFill>
                  <a:effectLst/>
                  <a:latin typeface="HG丸ｺﾞｼｯｸM-PRO"/>
                  <a:cs typeface="HG丸ｺﾞｼｯｸM-PRO"/>
                </a:rPr>
                <a:t> </a:t>
              </a:r>
              <a:endParaRPr lang="ja-JP" sz="1200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endParaRPr>
            </a:p>
          </p:txBody>
        </p:sp>
      </p:grpSp>
      <p:sp>
        <p:nvSpPr>
          <p:cNvPr id="16" name="テキスト ボックス 2"/>
          <p:cNvSpPr txBox="1">
            <a:spLocks noChangeArrowheads="1"/>
          </p:cNvSpPr>
          <p:nvPr/>
        </p:nvSpPr>
        <p:spPr bwMode="auto">
          <a:xfrm>
            <a:off x="2279873" y="1944000"/>
            <a:ext cx="4524375" cy="252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indent="210185" algn="just">
              <a:lnSpc>
                <a:spcPts val="2000"/>
              </a:lnSpc>
              <a:spcAft>
                <a:spcPts val="0"/>
              </a:spcAft>
            </a:pPr>
            <a:r>
              <a:rPr lang="ja-JP" sz="1100" b="1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○がんによる死亡者の減少</a:t>
            </a:r>
            <a:endParaRPr lang="ja-JP" sz="1200" dirty="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</p:txBody>
      </p:sp>
      <p:sp>
        <p:nvSpPr>
          <p:cNvPr id="17" name="テキスト ボックス 2"/>
          <p:cNvSpPr txBox="1">
            <a:spLocks noChangeArrowheads="1"/>
          </p:cNvSpPr>
          <p:nvPr/>
        </p:nvSpPr>
        <p:spPr bwMode="auto">
          <a:xfrm>
            <a:off x="2279873" y="2247899"/>
            <a:ext cx="4524375" cy="252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indent="210185" algn="just">
              <a:lnSpc>
                <a:spcPts val="2000"/>
              </a:lnSpc>
              <a:spcAft>
                <a:spcPts val="0"/>
              </a:spcAft>
            </a:pPr>
            <a:r>
              <a:rPr lang="ja-JP" sz="1100" b="1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○科学的根拠に基づくがん予防・がん検診の充実</a:t>
            </a:r>
            <a:endParaRPr lang="ja-JP" sz="1200" dirty="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</p:txBody>
      </p:sp>
      <p:sp>
        <p:nvSpPr>
          <p:cNvPr id="18" name="テキスト ボックス 2"/>
          <p:cNvSpPr txBox="1">
            <a:spLocks noChangeArrowheads="1"/>
          </p:cNvSpPr>
          <p:nvPr/>
        </p:nvSpPr>
        <p:spPr bwMode="auto">
          <a:xfrm>
            <a:off x="2279872" y="2528928"/>
            <a:ext cx="4524375" cy="252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indent="210185" algn="just">
              <a:lnSpc>
                <a:spcPts val="2000"/>
              </a:lnSpc>
              <a:spcAft>
                <a:spcPts val="0"/>
              </a:spcAft>
            </a:pPr>
            <a:r>
              <a:rPr lang="ja-JP" sz="1100" b="1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○患者本位のがん医療の実現</a:t>
            </a:r>
            <a:endParaRPr lang="ja-JP" sz="1200" dirty="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</p:txBody>
      </p:sp>
      <p:sp>
        <p:nvSpPr>
          <p:cNvPr id="19" name="テキスト ボックス 2"/>
          <p:cNvSpPr txBox="1">
            <a:spLocks noChangeArrowheads="1"/>
          </p:cNvSpPr>
          <p:nvPr/>
        </p:nvSpPr>
        <p:spPr bwMode="auto">
          <a:xfrm>
            <a:off x="2279873" y="2816960"/>
            <a:ext cx="4524375" cy="252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indent="210185" algn="just">
              <a:lnSpc>
                <a:spcPts val="2000"/>
              </a:lnSpc>
              <a:spcAft>
                <a:spcPts val="0"/>
              </a:spcAft>
            </a:pPr>
            <a:r>
              <a:rPr lang="ja-JP" sz="1100" b="1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○尊厳を持って安心して暮らせる社会の構築</a:t>
            </a:r>
            <a:endParaRPr lang="ja-JP" sz="1200" dirty="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1017429" y="1196752"/>
            <a:ext cx="1250315" cy="3505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200" b="1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＜基本目標＞</a:t>
            </a:r>
            <a:endParaRPr lang="ja-JP" sz="1200" dirty="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948684" y="3212977"/>
            <a:ext cx="7871787" cy="3600399"/>
          </a:xfrm>
          <a:prstGeom prst="roundRect">
            <a:avLst>
              <a:gd name="adj" fmla="val 7559"/>
            </a:avLst>
          </a:prstGeom>
          <a:solidFill>
            <a:srgbClr val="4F81BD">
              <a:lumMod val="20000"/>
              <a:lumOff val="80000"/>
            </a:srgbClr>
          </a:solidFill>
          <a:ln w="127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72000" tIns="36000" rIns="72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indent="153035" algn="l">
              <a:spcAft>
                <a:spcPts val="0"/>
              </a:spcAft>
            </a:pPr>
            <a:r>
              <a:rPr lang="en-US" sz="1200" b="1">
                <a:solidFill>
                  <a:srgbClr val="000000"/>
                </a:solidFill>
                <a:effectLst/>
                <a:latin typeface="ＭＳ ゴシック"/>
                <a:cs typeface="HG丸ｺﾞｼｯｸM-PRO"/>
              </a:rPr>
              <a:t> </a:t>
            </a:r>
            <a:endParaRPr lang="ja-JP" sz="120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1115616" y="3249166"/>
            <a:ext cx="1562735" cy="32385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1200" b="1" dirty="0" smtClean="0">
                <a:solidFill>
                  <a:srgbClr val="000000"/>
                </a:solidFill>
                <a:latin typeface="+mn-ea"/>
                <a:cs typeface="HG丸ｺﾞｼｯｸM-PRO"/>
              </a:rPr>
              <a:t>基本的</a:t>
            </a:r>
            <a:r>
              <a:rPr lang="ja-JP" altLang="en-US" sz="1200" b="1" smtClean="0">
                <a:solidFill>
                  <a:srgbClr val="000000"/>
                </a:solidFill>
                <a:latin typeface="+mn-ea"/>
                <a:cs typeface="HG丸ｺﾞｼｯｸM-PRO"/>
              </a:rPr>
              <a:t>な取組み</a:t>
            </a:r>
            <a:endParaRPr lang="ja-JP" sz="1200" dirty="0">
              <a:solidFill>
                <a:srgbClr val="000000"/>
              </a:solidFill>
              <a:effectLst/>
              <a:latin typeface="+mn-ea"/>
              <a:cs typeface="HG丸ｺﾞｼｯｸM-PRO"/>
            </a:endParaRPr>
          </a:p>
        </p:txBody>
      </p:sp>
      <p:sp>
        <p:nvSpPr>
          <p:cNvPr id="32" name="テキスト ボックス 2"/>
          <p:cNvSpPr txBox="1">
            <a:spLocks noChangeArrowheads="1"/>
          </p:cNvSpPr>
          <p:nvPr/>
        </p:nvSpPr>
        <p:spPr bwMode="auto">
          <a:xfrm>
            <a:off x="1115616" y="3645024"/>
            <a:ext cx="7560840" cy="311924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indent="89535" algn="r">
              <a:lnSpc>
                <a:spcPts val="1600"/>
              </a:lnSpc>
              <a:spcAft>
                <a:spcPts val="0"/>
              </a:spcAft>
            </a:pPr>
            <a:r>
              <a:rPr lang="en-US" sz="1400" b="1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 </a:t>
            </a:r>
            <a:endParaRPr lang="ja-JP" sz="120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  <a:p>
            <a:pPr indent="89535" algn="r">
              <a:lnSpc>
                <a:spcPts val="1600"/>
              </a:lnSpc>
              <a:spcAft>
                <a:spcPts val="0"/>
              </a:spcAft>
            </a:pPr>
            <a:r>
              <a:rPr lang="en-US" sz="1400" b="1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 </a:t>
            </a:r>
            <a:endParaRPr lang="ja-JP" sz="120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  <a:p>
            <a:pPr indent="89535" algn="r">
              <a:lnSpc>
                <a:spcPts val="1600"/>
              </a:lnSpc>
              <a:spcAft>
                <a:spcPts val="0"/>
              </a:spcAft>
            </a:pPr>
            <a:r>
              <a:rPr lang="en-US" sz="1400" b="1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 </a:t>
            </a:r>
            <a:endParaRPr lang="ja-JP" sz="120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  <a:p>
            <a:pPr indent="89535" algn="r">
              <a:lnSpc>
                <a:spcPts val="1600"/>
              </a:lnSpc>
              <a:spcAft>
                <a:spcPts val="0"/>
              </a:spcAft>
            </a:pPr>
            <a:r>
              <a:rPr lang="en-US" sz="1400" b="1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 </a:t>
            </a:r>
            <a:endParaRPr lang="ja-JP" sz="120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  <a:p>
            <a:pPr indent="89535" algn="r">
              <a:lnSpc>
                <a:spcPts val="1600"/>
              </a:lnSpc>
              <a:spcAft>
                <a:spcPts val="0"/>
              </a:spcAft>
            </a:pPr>
            <a:r>
              <a:rPr lang="en-US" sz="1400" b="1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 </a:t>
            </a:r>
            <a:endParaRPr lang="ja-JP" sz="120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  <a:p>
            <a:pPr indent="89535" algn="r">
              <a:lnSpc>
                <a:spcPts val="1600"/>
              </a:lnSpc>
              <a:spcAft>
                <a:spcPts val="0"/>
              </a:spcAft>
            </a:pPr>
            <a:r>
              <a:rPr lang="en-US" sz="1400" b="1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 </a:t>
            </a:r>
            <a:endParaRPr lang="ja-JP" sz="120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  <a:p>
            <a:pPr indent="89535" algn="r">
              <a:lnSpc>
                <a:spcPts val="1600"/>
              </a:lnSpc>
              <a:spcAft>
                <a:spcPts val="0"/>
              </a:spcAft>
            </a:pPr>
            <a:r>
              <a:rPr lang="en-US" sz="1400" b="1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 </a:t>
            </a:r>
            <a:endParaRPr lang="ja-JP" sz="120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  <a:p>
            <a:pPr indent="89535" algn="r">
              <a:lnSpc>
                <a:spcPts val="1600"/>
              </a:lnSpc>
              <a:spcAft>
                <a:spcPts val="0"/>
              </a:spcAft>
            </a:pPr>
            <a:r>
              <a:rPr lang="en-US" sz="1400" b="1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 </a:t>
            </a:r>
            <a:endParaRPr lang="ja-JP" sz="120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  <a:p>
            <a:pPr indent="89535" algn="r">
              <a:lnSpc>
                <a:spcPts val="1600"/>
              </a:lnSpc>
              <a:spcAft>
                <a:spcPts val="0"/>
              </a:spcAft>
            </a:pPr>
            <a:r>
              <a:rPr lang="en-US" sz="1400" b="1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 </a:t>
            </a:r>
            <a:endParaRPr lang="ja-JP" sz="120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  <a:p>
            <a:pPr indent="89535" algn="r">
              <a:lnSpc>
                <a:spcPts val="1600"/>
              </a:lnSpc>
              <a:spcAft>
                <a:spcPts val="0"/>
              </a:spcAft>
            </a:pPr>
            <a:r>
              <a:rPr lang="en-US" sz="1400" b="1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 </a:t>
            </a:r>
            <a:endParaRPr lang="ja-JP" sz="120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  <a:p>
            <a:pPr indent="89535" algn="r" latinLnBrk="1">
              <a:lnSpc>
                <a:spcPts val="1600"/>
              </a:lnSpc>
              <a:spcAft>
                <a:spcPts val="0"/>
              </a:spcAft>
            </a:pPr>
            <a:r>
              <a:rPr lang="ja-JP" sz="1400" b="1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　</a:t>
            </a:r>
            <a:endParaRPr lang="ja-JP" sz="120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</p:txBody>
      </p:sp>
      <p:sp>
        <p:nvSpPr>
          <p:cNvPr id="24" name="二等辺三角形 23"/>
          <p:cNvSpPr/>
          <p:nvPr/>
        </p:nvSpPr>
        <p:spPr>
          <a:xfrm>
            <a:off x="3088729" y="5360640"/>
            <a:ext cx="4219575" cy="228600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25" name="テキスト ボックス 2"/>
          <p:cNvSpPr txBox="1">
            <a:spLocks noChangeArrowheads="1"/>
          </p:cNvSpPr>
          <p:nvPr/>
        </p:nvSpPr>
        <p:spPr bwMode="auto">
          <a:xfrm>
            <a:off x="1259632" y="3699558"/>
            <a:ext cx="2526073" cy="152964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lnSpc>
                <a:spcPts val="2000"/>
              </a:lnSpc>
              <a:spcAft>
                <a:spcPts val="0"/>
              </a:spcAft>
            </a:pPr>
            <a:r>
              <a:rPr lang="en-US" sz="1050" b="1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(1)</a:t>
            </a:r>
            <a:r>
              <a:rPr lang="ja-JP" sz="1050" b="1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がんの予防・早期発見</a:t>
            </a:r>
            <a:endParaRPr lang="ja-JP" sz="1200" dirty="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ja-JP" sz="1000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○</a:t>
            </a:r>
            <a:r>
              <a:rPr lang="ja-JP" sz="1000" dirty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がんの１次</a:t>
            </a:r>
            <a:r>
              <a:rPr lang="ja-JP" sz="1000" dirty="0" smtClean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予防</a:t>
            </a:r>
            <a:r>
              <a:rPr lang="ja-JP" sz="900" dirty="0" smtClean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（</a:t>
            </a:r>
            <a:r>
              <a:rPr lang="ja-JP" sz="900" dirty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たばこ対策、がん教育等）</a:t>
            </a:r>
            <a:endParaRPr lang="ja-JP" sz="1200" dirty="0">
              <a:solidFill>
                <a:srgbClr val="000000"/>
              </a:solidFill>
              <a:effectLst/>
              <a:latin typeface="+mn-ea"/>
              <a:cs typeface="HG丸ｺﾞｼｯｸM-PRO"/>
            </a:endParaRPr>
          </a:p>
          <a:p>
            <a:pPr marL="99060" indent="-99060" algn="just">
              <a:lnSpc>
                <a:spcPts val="1500"/>
              </a:lnSpc>
              <a:spcAft>
                <a:spcPts val="0"/>
              </a:spcAft>
            </a:pPr>
            <a:r>
              <a:rPr lang="ja-JP" sz="1000" dirty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○がんの早期発見、がん検診（</a:t>
            </a:r>
            <a:r>
              <a:rPr lang="en-US" sz="900" dirty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2</a:t>
            </a:r>
            <a:r>
              <a:rPr lang="ja-JP" sz="900" dirty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次予防</a:t>
            </a:r>
            <a:r>
              <a:rPr lang="ja-JP" sz="1000" dirty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）</a:t>
            </a:r>
            <a:endParaRPr lang="ja-JP" sz="1200" dirty="0">
              <a:solidFill>
                <a:srgbClr val="000000"/>
              </a:solidFill>
              <a:effectLst/>
              <a:latin typeface="+mn-ea"/>
              <a:cs typeface="HG丸ｺﾞｼｯｸM-PRO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ja-JP" sz="1000" dirty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○肝炎肝がん対策の推進</a:t>
            </a:r>
            <a:endParaRPr lang="ja-JP" sz="1200" dirty="0">
              <a:solidFill>
                <a:srgbClr val="000000"/>
              </a:solidFill>
              <a:effectLst/>
              <a:latin typeface="+mn-ea"/>
              <a:cs typeface="HG丸ｺﾞｼｯｸM-PRO"/>
            </a:endParaRPr>
          </a:p>
        </p:txBody>
      </p:sp>
      <p:sp>
        <p:nvSpPr>
          <p:cNvPr id="27" name="テキスト ボックス 2"/>
          <p:cNvSpPr txBox="1">
            <a:spLocks noChangeArrowheads="1"/>
          </p:cNvSpPr>
          <p:nvPr/>
        </p:nvSpPr>
        <p:spPr bwMode="auto">
          <a:xfrm>
            <a:off x="3926610" y="3699558"/>
            <a:ext cx="2517598" cy="152964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lnSpc>
                <a:spcPts val="2000"/>
              </a:lnSpc>
              <a:spcAft>
                <a:spcPts val="0"/>
              </a:spcAft>
            </a:pPr>
            <a:r>
              <a:rPr lang="en-US" sz="1050" b="1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(2)</a:t>
            </a:r>
            <a:r>
              <a:rPr lang="ja-JP" sz="1050" b="1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がん医療の充実</a:t>
            </a:r>
            <a:endParaRPr lang="ja-JP" sz="1200" dirty="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  <a:p>
            <a:pPr algn="just">
              <a:lnSpc>
                <a:spcPts val="1600"/>
              </a:lnSpc>
              <a:spcAft>
                <a:spcPts val="0"/>
              </a:spcAft>
            </a:pPr>
            <a:r>
              <a:rPr lang="ja-JP" sz="1000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○医療提供体制の充実</a:t>
            </a:r>
            <a:endParaRPr lang="ja-JP" sz="1200" dirty="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  <a:p>
            <a:pPr marL="99060" indent="-99060" algn="just">
              <a:lnSpc>
                <a:spcPts val="1600"/>
              </a:lnSpc>
              <a:spcAft>
                <a:spcPts val="0"/>
              </a:spcAft>
            </a:pPr>
            <a:r>
              <a:rPr lang="ja-JP" sz="1000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○小児・ＡＹＡ世代、希少</a:t>
            </a:r>
            <a:r>
              <a:rPr lang="ja-JP" sz="1000" dirty="0" smtClean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がん</a:t>
            </a:r>
            <a:r>
              <a:rPr lang="ja-JP" altLang="en-US" sz="1000" dirty="0" smtClean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等</a:t>
            </a:r>
            <a:r>
              <a:rPr lang="ja-JP" sz="1000" dirty="0" smtClean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、高齢者</a:t>
            </a:r>
            <a:r>
              <a:rPr lang="ja-JP" sz="1000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のがん対策</a:t>
            </a:r>
            <a:endParaRPr lang="ja-JP" sz="1200" dirty="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  <a:p>
            <a:pPr algn="just">
              <a:lnSpc>
                <a:spcPts val="1600"/>
              </a:lnSpc>
              <a:spcAft>
                <a:spcPts val="0"/>
              </a:spcAft>
            </a:pPr>
            <a:r>
              <a:rPr lang="ja-JP" sz="1000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○新たな</a:t>
            </a:r>
            <a:r>
              <a:rPr lang="ja-JP" sz="1000" dirty="0" smtClean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治療法</a:t>
            </a:r>
            <a:r>
              <a:rPr lang="ja-JP" altLang="en-US" sz="1000" dirty="0" smtClean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の活用</a:t>
            </a:r>
            <a:endParaRPr lang="ja-JP" sz="1200" dirty="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  <a:p>
            <a:pPr algn="just">
              <a:lnSpc>
                <a:spcPts val="1600"/>
              </a:lnSpc>
              <a:spcAft>
                <a:spcPts val="0"/>
              </a:spcAft>
            </a:pPr>
            <a:r>
              <a:rPr lang="ja-JP" sz="1000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○がん登録の推進</a:t>
            </a:r>
            <a:endParaRPr lang="ja-JP" sz="1200" dirty="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  <a:p>
            <a:pPr algn="just">
              <a:lnSpc>
                <a:spcPts val="1600"/>
              </a:lnSpc>
              <a:spcAft>
                <a:spcPts val="0"/>
              </a:spcAft>
            </a:pPr>
            <a:r>
              <a:rPr lang="ja-JP" sz="1000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○緩和ケアの推進</a:t>
            </a:r>
            <a:endParaRPr lang="ja-JP" sz="1200" dirty="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</p:txBody>
      </p:sp>
      <p:sp>
        <p:nvSpPr>
          <p:cNvPr id="28" name="テキスト ボックス 2"/>
          <p:cNvSpPr txBox="1">
            <a:spLocks noChangeArrowheads="1"/>
          </p:cNvSpPr>
          <p:nvPr/>
        </p:nvSpPr>
        <p:spPr bwMode="auto">
          <a:xfrm>
            <a:off x="6542090" y="3699558"/>
            <a:ext cx="2062358" cy="152964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lnSpc>
                <a:spcPts val="2000"/>
              </a:lnSpc>
              <a:spcAft>
                <a:spcPts val="0"/>
              </a:spcAft>
            </a:pPr>
            <a:r>
              <a:rPr lang="en-US" sz="1100" b="1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(3)</a:t>
            </a:r>
            <a:r>
              <a:rPr lang="ja-JP" sz="1100" b="1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患者支援の充実</a:t>
            </a:r>
            <a:endParaRPr lang="ja-JP" sz="1200" dirty="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  <a:p>
            <a:pPr marL="100330" indent="-100330" algn="just">
              <a:lnSpc>
                <a:spcPts val="1600"/>
              </a:lnSpc>
              <a:spcAft>
                <a:spcPts val="0"/>
              </a:spcAft>
            </a:pPr>
            <a:r>
              <a:rPr lang="ja-JP" sz="1000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○がん患者の相談支援、情報提供</a:t>
            </a:r>
          </a:p>
          <a:p>
            <a:pPr marL="85725" indent="-85725" algn="just">
              <a:lnSpc>
                <a:spcPts val="1600"/>
              </a:lnSpc>
              <a:spcAft>
                <a:spcPts val="0"/>
              </a:spcAft>
            </a:pPr>
            <a:r>
              <a:rPr lang="ja-JP" sz="1000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○就労支援などサバイバーシップ支援</a:t>
            </a:r>
          </a:p>
        </p:txBody>
      </p:sp>
      <p:sp>
        <p:nvSpPr>
          <p:cNvPr id="31" name="テキスト ボックス 2"/>
          <p:cNvSpPr txBox="1">
            <a:spLocks noChangeArrowheads="1"/>
          </p:cNvSpPr>
          <p:nvPr/>
        </p:nvSpPr>
        <p:spPr bwMode="auto">
          <a:xfrm>
            <a:off x="1259632" y="5718001"/>
            <a:ext cx="7305456" cy="95135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lnSpc>
                <a:spcPts val="1800"/>
              </a:lnSpc>
              <a:spcAft>
                <a:spcPts val="0"/>
              </a:spcAft>
            </a:pPr>
            <a:r>
              <a:rPr lang="en-US" sz="1100" b="1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(4)</a:t>
            </a:r>
            <a:r>
              <a:rPr lang="ja-JP" sz="1100" b="1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がん対策を社会全体で進める環境づくり</a:t>
            </a:r>
            <a:endParaRPr lang="ja-JP" sz="1200" dirty="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  <a:p>
            <a:pPr indent="127000" algn="just">
              <a:lnSpc>
                <a:spcPts val="1800"/>
              </a:lnSpc>
              <a:spcAft>
                <a:spcPts val="0"/>
              </a:spcAft>
            </a:pPr>
            <a:r>
              <a:rPr lang="ja-JP" sz="1000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○社会全体での機運づくり</a:t>
            </a:r>
            <a:endParaRPr lang="ja-JP" sz="1200" dirty="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  <a:p>
            <a:pPr indent="127000" algn="just">
              <a:lnSpc>
                <a:spcPts val="1800"/>
              </a:lnSpc>
              <a:spcAft>
                <a:spcPts val="0"/>
              </a:spcAft>
            </a:pPr>
            <a:r>
              <a:rPr lang="ja-JP" sz="1000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○大阪府がん対策基金</a:t>
            </a:r>
            <a:endParaRPr lang="ja-JP" sz="1200" dirty="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  <a:p>
            <a:pPr indent="127000" algn="just">
              <a:lnSpc>
                <a:spcPts val="1800"/>
              </a:lnSpc>
              <a:spcAft>
                <a:spcPts val="0"/>
              </a:spcAft>
            </a:pPr>
            <a:r>
              <a:rPr lang="ja-JP" sz="1000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○がん患者会等との連携促進</a:t>
            </a:r>
            <a:endParaRPr lang="ja-JP" sz="1200" dirty="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3088729" y="71495"/>
            <a:ext cx="28711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>
                <a:latin typeface="HGP創英角ｺﾞｼｯｸUB" pitchFamily="50" charset="-128"/>
                <a:ea typeface="HGP創英角ｺﾞｼｯｸUB" pitchFamily="50" charset="-128"/>
              </a:rPr>
              <a:t>＜第</a:t>
            </a:r>
            <a:r>
              <a:rPr lang="en-US" altLang="ja-JP" dirty="0" smtClean="0">
                <a:latin typeface="HGP創英角ｺﾞｼｯｸUB" pitchFamily="50" charset="-128"/>
                <a:ea typeface="HGP創英角ｺﾞｼｯｸUB" pitchFamily="50" charset="-128"/>
              </a:rPr>
              <a:t>3</a:t>
            </a:r>
            <a:r>
              <a:rPr lang="ja-JP" altLang="en-US" dirty="0" smtClean="0">
                <a:latin typeface="HGP創英角ｺﾞｼｯｸUB" pitchFamily="50" charset="-128"/>
                <a:ea typeface="HGP創英角ｺﾞｼｯｸUB" pitchFamily="50" charset="-128"/>
              </a:rPr>
              <a:t>期計画の全体像＞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8762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0974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97011" y="623989"/>
            <a:ext cx="4325486" cy="6120680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cmpd="dbl">
            <a:solidFill>
              <a:schemeClr val="tx1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sz="12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第１章</a:t>
            </a:r>
            <a:r>
              <a:rPr lang="ja-JP" altLang="en-US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第３期</a:t>
            </a:r>
            <a:r>
              <a:rPr lang="ja-JP" altLang="en-US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計画の基本的</a:t>
            </a:r>
            <a:r>
              <a:rPr lang="ja-JP" altLang="en-US" sz="12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事項</a:t>
            </a:r>
            <a:endParaRPr lang="en-US" altLang="ja-JP" sz="1200" b="1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１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計画策定の趣旨・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背景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２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計画の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位置付け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３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計画の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期間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第２章　</a:t>
            </a:r>
            <a:r>
              <a:rPr lang="ja-JP" altLang="en-US" sz="12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第２期</a:t>
            </a:r>
            <a:r>
              <a:rPr lang="ja-JP" altLang="en-US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計画の</a:t>
            </a:r>
            <a:r>
              <a:rPr lang="ja-JP" altLang="en-US" sz="12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評価</a:t>
            </a:r>
            <a:endParaRPr lang="en-US" altLang="ja-JP" sz="12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全体目標に関する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評価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分野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別の取組目標と実績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200" b="1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第３章</a:t>
            </a:r>
            <a:r>
              <a:rPr lang="ja-JP" altLang="en-US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大阪府におけるがんの現状と</a:t>
            </a:r>
            <a:r>
              <a:rPr lang="ja-JP" altLang="en-US" sz="12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課題</a:t>
            </a:r>
            <a:endParaRPr lang="en-US" altLang="ja-JP" sz="12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１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がんの現状と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課題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1)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大阪府のがん年齢調整死亡率（全がん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2)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大阪府のがん年齢調整死亡率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・り患率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（部位別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3)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大阪府の５年相対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生存率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二次医療圏別の年齢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調整死亡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率とり患率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(5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 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ライフステージ別にみた、り患と死亡が多いがん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２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大阪府のがん対策の現状と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課題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(1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がん予防・早期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発見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の１次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予防（避けられるがんを防ぐ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ア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たばこ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対策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イ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喫煙以外の生活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習慣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ウ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がん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教育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エ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がんに関する感染症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対策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がんの早期発見、がん検診（２次予防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ア 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検診受診率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等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イ 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がん検診の精度管理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等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ウ 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職域におけるがん検診	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肝炎肝がん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対策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ア 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肝炎の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予防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イ 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肝炎ウイルス検査の受診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勧奨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ウ 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肝炎肝がんの医療提供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体制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エ 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肝炎肝がんに関する普及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啓発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75466" y="26359"/>
            <a:ext cx="6412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HGP創英角ｺﾞｼｯｸUB" pitchFamily="50" charset="-128"/>
                <a:ea typeface="HGP創英角ｺﾞｼｯｸUB" pitchFamily="50" charset="-128"/>
              </a:rPr>
              <a:t>構成</a:t>
            </a:r>
            <a:endParaRPr kumimoji="1" lang="ja-JP" altLang="en-US" sz="24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31" name="スライド番号プレースホルダー 30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 anchor="b" anchorCtr="0"/>
          <a:lstStyle/>
          <a:p>
            <a:fld id="{D2D8002D-B5B0-4BAC-B1F6-782DDCCE6D9C}" type="slidenum">
              <a:rPr kumimoji="1" lang="ja-JP" altLang="en-US" smtClean="0"/>
              <a:t>3</a:t>
            </a:fld>
            <a:endParaRPr kumimoji="1" lang="ja-JP" altLang="en-US" dirty="0"/>
          </a:p>
        </p:txBody>
      </p:sp>
      <p:cxnSp>
        <p:nvCxnSpPr>
          <p:cNvPr id="9" name="カギ線コネクタ 8"/>
          <p:cNvCxnSpPr/>
          <p:nvPr/>
        </p:nvCxnSpPr>
        <p:spPr>
          <a:xfrm flipV="1">
            <a:off x="179512" y="208965"/>
            <a:ext cx="8856984" cy="279059"/>
          </a:xfrm>
          <a:prstGeom prst="bentConnector3">
            <a:avLst>
              <a:gd name="adj1" fmla="val 8848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4608004" y="620688"/>
            <a:ext cx="4380457" cy="6120680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cmpd="dbl">
            <a:solidFill>
              <a:schemeClr val="tx1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2)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がん医療	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がん医療提供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体制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ア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がん診療拠点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病院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イ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がん医療連携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体制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小児・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AYA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世代のがん、希少がん等、高齢者の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の特性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ア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小児・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AYA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世代のがんの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特性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イ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希少がん・難治性がんの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特性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ウ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高齢者のがんの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特性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新たな治療法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等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④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登録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ア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がん登録事業の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推進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イ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がん登録データの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活用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⑤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緩和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ケア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ア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緩和ケアの普及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啓発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イ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緩和ケアの提供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体制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ウ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緩和ケア研修会（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PEACE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研修）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エ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在宅緩和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ケア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3)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患者支援の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充実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がん患者の相談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支援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がん患者への情報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提供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就労支援などのサバイバーシップ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支援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ア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小児・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AYA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世代における学習支援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長期フォローアップ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イ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働く世代の就労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支援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ウ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高齢のがん患者の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支援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(4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がん対策を社会全体で進める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環境づくり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社会全体での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機運づくり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大阪府がん対策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基金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がん患者会等との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連携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323528" y="5589240"/>
            <a:ext cx="3384376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191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179512" y="654077"/>
            <a:ext cx="4356484" cy="6120680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cmpd="dbl">
            <a:solidFill>
              <a:schemeClr val="tx1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第４章　基本的な考え方</a:t>
            </a: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１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基本理念　　</a:t>
            </a: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２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基本的な取組み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1)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がんの予防・早期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発見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（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がんを知り、がんを予防する）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2)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がん医療の充実（府民誰もが適切な医療を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受けられ　　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</a:t>
            </a:r>
            <a:r>
              <a:rPr lang="ja-JP" altLang="en-US" sz="1200" dirty="0" err="1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る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体制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整備）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3)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患者支援の充実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4)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がん対策を社会全体で進める環境づくり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2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ja-JP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第５章　</a:t>
            </a:r>
            <a:r>
              <a:rPr lang="ja-JP" altLang="en-US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個</a:t>
            </a:r>
            <a:r>
              <a:rPr lang="ja-JP" altLang="ja-JP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別</a:t>
            </a:r>
            <a:r>
              <a:rPr lang="ja-JP" altLang="en-US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</a:t>
            </a:r>
            <a:r>
              <a:rPr lang="ja-JP" altLang="ja-JP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取組みと目標</a:t>
            </a:r>
          </a:p>
          <a:p>
            <a:r>
              <a:rPr lang="ja-JP" altLang="en-US" sz="12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がんの予防・早期</a:t>
            </a:r>
            <a:r>
              <a:rPr lang="ja-JP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発見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がんを知り、がんを予防する）</a:t>
            </a: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1) 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がんの一次</a:t>
            </a:r>
            <a:r>
              <a:rPr lang="ja-JP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予防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①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たばこ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対策</a:t>
            </a:r>
            <a:endParaRPr lang="ja-JP" altLang="en-US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②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喫煙以外の生活習慣の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改善</a:t>
            </a:r>
            <a:endParaRPr lang="ja-JP" altLang="en-US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③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がん教育、がんに関する知識の普及啓発  </a:t>
            </a: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④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がんに関する感染症対策</a:t>
            </a: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2) 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検診によるがんの早期発見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（２次予防</a:t>
            </a:r>
            <a:r>
              <a:rPr lang="ja-JP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①市町村におけるがん検診受診率の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向上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②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がん検診の精度管理の充実</a:t>
            </a: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③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職域におけるがん検診の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充実</a:t>
            </a:r>
            <a:endParaRPr lang="ja-JP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3) 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肝炎肝がん対策の推進	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①肝炎の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予防</a:t>
            </a:r>
            <a:endParaRPr lang="ja-JP" altLang="en-US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②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肝炎ウイルス検査の受診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促進</a:t>
            </a:r>
            <a:endParaRPr lang="ja-JP" altLang="en-US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③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肝炎肝がん医療提供体制の充実</a:t>
            </a: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がん医療の充実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府民誰もが適切な医療を受けられる体制整備）</a:t>
            </a: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1) 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医療提供体制の</a:t>
            </a:r>
            <a:r>
              <a:rPr lang="ja-JP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充実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①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がん診療拠点病院の機能強化</a:t>
            </a: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②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がん医療連携体制の充実</a:t>
            </a: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③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人材育成の充実</a:t>
            </a:r>
          </a:p>
          <a:p>
            <a:endParaRPr lang="ja-JP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endParaRPr lang="ja-JP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75466" y="26359"/>
            <a:ext cx="6412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HGP創英角ｺﾞｼｯｸUB" pitchFamily="50" charset="-128"/>
                <a:ea typeface="HGP創英角ｺﾞｼｯｸUB" pitchFamily="50" charset="-128"/>
              </a:rPr>
              <a:t>構成</a:t>
            </a:r>
            <a:endParaRPr kumimoji="1" lang="ja-JP" altLang="en-US" sz="24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31" name="スライド番号プレースホルダー 30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 anchor="b" anchorCtr="0"/>
          <a:lstStyle/>
          <a:p>
            <a:fld id="{D2D8002D-B5B0-4BAC-B1F6-782DDCCE6D9C}" type="slidenum">
              <a:rPr kumimoji="1" lang="ja-JP" altLang="en-US" smtClean="0"/>
              <a:t>4</a:t>
            </a:fld>
            <a:endParaRPr kumimoji="1" lang="ja-JP" altLang="en-US" dirty="0"/>
          </a:p>
        </p:txBody>
      </p:sp>
      <p:cxnSp>
        <p:nvCxnSpPr>
          <p:cNvPr id="9" name="カギ線コネクタ 8"/>
          <p:cNvCxnSpPr/>
          <p:nvPr/>
        </p:nvCxnSpPr>
        <p:spPr>
          <a:xfrm flipV="1">
            <a:off x="179512" y="208965"/>
            <a:ext cx="8856984" cy="279059"/>
          </a:xfrm>
          <a:prstGeom prst="bentConnector3">
            <a:avLst>
              <a:gd name="adj1" fmla="val 8848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4676090" y="654077"/>
            <a:ext cx="4371990" cy="6120680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cmpd="dbl">
            <a:solidFill>
              <a:schemeClr val="tx1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2)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小児・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AYA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世代のがん・希少がん等・高齢者の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　　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対策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①小児・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AYA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世代の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</a:t>
            </a:r>
            <a:endParaRPr lang="ja-JP" altLang="en-US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②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希少がん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等</a:t>
            </a:r>
            <a:endParaRPr lang="ja-JP" altLang="en-US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③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高齢者のがん医療</a:t>
            </a: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3) 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新たな治療法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の活用</a:t>
            </a:r>
            <a:endParaRPr lang="ja-JP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4) 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がん登録の</a:t>
            </a:r>
            <a:r>
              <a:rPr lang="ja-JP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推進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①がん登録の精度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向上</a:t>
            </a:r>
            <a:endParaRPr lang="ja-JP" altLang="en-US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②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がん登録による情報の活用・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提供</a:t>
            </a:r>
            <a:endParaRPr lang="ja-JP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5) 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緩和ケアの</a:t>
            </a:r>
            <a:r>
              <a:rPr lang="ja-JP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推進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①緩和ケアの普及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啓発</a:t>
            </a:r>
            <a:endParaRPr lang="ja-JP" altLang="en-US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②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質の高い緩和ケア提供体制の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確保</a:t>
            </a:r>
            <a:endParaRPr lang="ja-JP" altLang="en-US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③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緩和ケアに関する人材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育成</a:t>
            </a:r>
            <a:endParaRPr lang="ja-JP" altLang="en-US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④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在宅緩和ケアの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充実</a:t>
            </a:r>
            <a:endParaRPr lang="ja-JP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患者支援の充実</a:t>
            </a:r>
            <a:endParaRPr lang="ja-JP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1)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がん患者の相談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支援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①がん相談支援センターの機能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強化</a:t>
            </a:r>
            <a:endParaRPr lang="ja-JP" altLang="en-US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②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がん相談支援センターの周知と利用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促進</a:t>
            </a:r>
            <a:endParaRPr lang="ja-JP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2) 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がん患者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への情報提供</a:t>
            </a:r>
            <a:endParaRPr lang="ja-JP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3)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就労支援などサバイバーシップ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支援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①小児・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AYA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世代への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支援</a:t>
            </a:r>
            <a:endParaRPr lang="ja-JP" altLang="en-US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②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働く世代のがん患者の就労支援の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推進</a:t>
            </a:r>
            <a:endParaRPr lang="ja-JP" altLang="en-US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③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高齢者の支援</a:t>
            </a: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４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がん対策を社会全体で進める環境づくり</a:t>
            </a: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1)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社会全体での機運づくり</a:t>
            </a:r>
            <a:endParaRPr lang="ja-JP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2)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大阪府がん対策基金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3)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がん患者会等との連携促進</a:t>
            </a:r>
          </a:p>
          <a:p>
            <a:endParaRPr lang="ja-JP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ja-JP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第６章　計画の推進体制</a:t>
            </a: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計画の進捗管理</a:t>
            </a: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計画を推進する各主体の</a:t>
            </a:r>
            <a:r>
              <a:rPr lang="ja-JP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役割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データ編</a:t>
            </a:r>
            <a:endParaRPr lang="ja-JP" altLang="ja-JP" sz="12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395536" y="4725144"/>
            <a:ext cx="3384376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0652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51028" y="576064"/>
            <a:ext cx="8880176" cy="4941168"/>
          </a:xfrm>
          <a:prstGeom prst="rect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  <a:ln w="50800" cmpd="dbl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endParaRPr lang="en-US" altLang="ja-JP" sz="600" dirty="0" smtClean="0">
              <a:latin typeface="HGS創英角ﾎﾟｯﾌﾟ体" pitchFamily="50" charset="-128"/>
              <a:ea typeface="HGS創英角ﾎﾟｯﾌﾟ体" pitchFamily="50" charset="-128"/>
            </a:endParaRPr>
          </a:p>
          <a:p>
            <a:endParaRPr kumimoji="1" lang="ja-JP" altLang="en-US" sz="12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75466" y="26359"/>
            <a:ext cx="64127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第１章</a:t>
            </a:r>
            <a:r>
              <a:rPr lang="ja-JP" altLang="en-US" sz="2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</a:t>
            </a:r>
            <a:r>
              <a:rPr lang="ja-JP" altLang="en-US" sz="20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第</a:t>
            </a:r>
            <a:r>
              <a:rPr lang="ja-JP" altLang="en-US" sz="2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３</a:t>
            </a:r>
            <a:r>
              <a:rPr lang="ja-JP" altLang="en-US" sz="20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期</a:t>
            </a:r>
            <a:r>
              <a:rPr lang="ja-JP" altLang="en-US" sz="2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計画の基本的事項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kumimoji="1" lang="ja-JP" altLang="en-US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21" name="カギ線コネクタ 20"/>
          <p:cNvCxnSpPr/>
          <p:nvPr/>
        </p:nvCxnSpPr>
        <p:spPr>
          <a:xfrm flipV="1">
            <a:off x="179512" y="116632"/>
            <a:ext cx="8856984" cy="279059"/>
          </a:xfrm>
          <a:prstGeom prst="bentConnector3">
            <a:avLst>
              <a:gd name="adj1" fmla="val 8848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7010400" y="6470342"/>
            <a:ext cx="2133600" cy="365125"/>
          </a:xfrm>
        </p:spPr>
        <p:txBody>
          <a:bodyPr anchor="b" anchorCtr="0"/>
          <a:lstStyle/>
          <a:p>
            <a:fld id="{D2D8002D-B5B0-4BAC-B1F6-782DDCCE6D9C}" type="slidenum">
              <a:rPr kumimoji="1" lang="ja-JP" altLang="en-US" smtClean="0"/>
              <a:t>5</a:t>
            </a:fld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395536" y="764704"/>
            <a:ext cx="8424936" cy="158417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ja-JP" sz="1400" b="1" u="sng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１　計画策定の趣旨・</a:t>
            </a:r>
            <a:r>
              <a:rPr lang="ja-JP" altLang="ja-JP" sz="1400" b="1" u="sng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背景</a:t>
            </a:r>
            <a:endParaRPr lang="en-US" altLang="ja-JP" sz="1400" b="1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ja-JP" sz="1400" kern="1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○</a:t>
            </a:r>
            <a:r>
              <a:rPr lang="ja-JP" altLang="ja-JP" sz="1400" kern="1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平成</a:t>
            </a:r>
            <a:r>
              <a:rPr lang="en-US" altLang="ja-JP" sz="1400" kern="1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25</a:t>
            </a:r>
            <a:r>
              <a:rPr lang="ja-JP" altLang="ja-JP" sz="1400" kern="1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年３月に策定した「</a:t>
            </a:r>
            <a:r>
              <a:rPr lang="ja-JP" altLang="ja-JP" sz="1400" kern="1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第</a:t>
            </a:r>
            <a:r>
              <a:rPr lang="ja-JP" altLang="en-US" sz="1400" kern="1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２</a:t>
            </a:r>
            <a:r>
              <a:rPr lang="ja-JP" altLang="ja-JP" sz="1400" kern="1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期</a:t>
            </a:r>
            <a:r>
              <a:rPr lang="ja-JP" altLang="ja-JP" sz="1400" kern="1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大阪府がん対策推進計画」の後継計画として</a:t>
            </a:r>
            <a:r>
              <a:rPr lang="ja-JP" altLang="ja-JP" sz="1400" kern="1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策定</a:t>
            </a:r>
            <a:r>
              <a:rPr lang="ja-JP" altLang="en-US" sz="1400" kern="1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する。</a:t>
            </a:r>
            <a:endParaRPr lang="en-US" altLang="ja-JP" sz="1600" dirty="0" smtClean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ja-JP" sz="1400" kern="1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○</a:t>
            </a:r>
            <a:r>
              <a:rPr lang="ja-JP" altLang="en-US" sz="1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急速に進む高齢化とともに、府民のがんり患者の増加が見込まれる中、がん患者とその家族が、</a:t>
            </a: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　住み慣れた</a:t>
            </a:r>
            <a:r>
              <a:rPr lang="ja-JP" altLang="en-US" sz="1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地域で自分らしい暮らしを送ることができるよう、府におけるがん患者への医療</a:t>
            </a:r>
            <a:r>
              <a:rPr lang="ja-JP" altLang="en-US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の</a:t>
            </a:r>
            <a:endParaRPr lang="en-US" altLang="ja-JP" sz="1400" dirty="0" smtClean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HG丸ｺﾞｼｯｸM-PRO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　</a:t>
            </a:r>
            <a:r>
              <a:rPr lang="ja-JP" altLang="en-US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提供</a:t>
            </a:r>
            <a:r>
              <a:rPr lang="ja-JP" altLang="en-US" sz="1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状況等の現状と課題を把握し、その解決を図るための取組みを社会全体で総合的かつ計画的</a:t>
            </a:r>
            <a:r>
              <a:rPr lang="ja-JP" altLang="en-US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に</a:t>
            </a:r>
            <a:endParaRPr lang="en-US" altLang="ja-JP" sz="1400" dirty="0" smtClean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HG丸ｺﾞｼｯｸM-PRO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　</a:t>
            </a:r>
            <a:r>
              <a:rPr lang="ja-JP" altLang="en-US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推進</a:t>
            </a:r>
            <a:r>
              <a:rPr lang="ja-JP" altLang="en-US" sz="1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するために、第</a:t>
            </a:r>
            <a:r>
              <a:rPr lang="en-US" altLang="ja-JP" sz="1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3</a:t>
            </a:r>
            <a:r>
              <a:rPr lang="ja-JP" altLang="en-US" sz="1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期計画を</a:t>
            </a:r>
            <a:r>
              <a:rPr lang="ja-JP" altLang="en-US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策定する。</a:t>
            </a:r>
            <a:endParaRPr lang="ja-JP" altLang="en-US" sz="14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HG丸ｺﾞｼｯｸM-PRO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378524" y="2564904"/>
            <a:ext cx="8424936" cy="129614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b="1" u="sng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２　計画の位置付け</a:t>
            </a: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○がん対策基本法（以下、「法」という。）第</a:t>
            </a: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12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条第１項の規定に基づき策定する、がん対策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の</a:t>
            </a:r>
            <a:endParaRPr lang="en-US" altLang="ja-JP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推進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に関する都道府県計画と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して位置付ける。</a:t>
            </a:r>
            <a:endParaRPr lang="ja-JP" altLang="en-US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○国が定めた「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第</a:t>
            </a:r>
            <a:r>
              <a:rPr lang="ja-JP" altLang="en-US" sz="14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３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期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がん対策推進基本計画」を勘案して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策定する。</a:t>
            </a:r>
            <a:endParaRPr lang="ja-JP" altLang="en-US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65700" y="4077072"/>
            <a:ext cx="8424936" cy="115212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b="1" u="sng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３　計画の期間</a:t>
            </a: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○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第３期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計画期間は、平成</a:t>
            </a: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30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年度から平成</a:t>
            </a: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35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年度の６か年の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計画である。</a:t>
            </a:r>
            <a:endParaRPr lang="ja-JP" altLang="en-US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○なお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、中間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年に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、がん対策の進捗状況や府内のがんをめぐる状況変化等を踏まえ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、点検見直しを</a:t>
            </a:r>
            <a:endParaRPr lang="en-US" altLang="ja-JP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実施する。</a:t>
            </a:r>
            <a:endParaRPr lang="ja-JP" altLang="en-US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0624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51028" y="404664"/>
            <a:ext cx="8880176" cy="6381328"/>
          </a:xfrm>
          <a:prstGeom prst="rect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  <a:ln w="50800" cmpd="dbl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endParaRPr lang="en-US" altLang="ja-JP" sz="600" dirty="0" smtClean="0">
              <a:latin typeface="HGS創英角ﾎﾟｯﾌﾟ体" pitchFamily="50" charset="-128"/>
              <a:ea typeface="HGS創英角ﾎﾟｯﾌﾟ体" pitchFamily="50" charset="-128"/>
            </a:endParaRPr>
          </a:p>
          <a:p>
            <a:endParaRPr kumimoji="1" lang="ja-JP" altLang="en-US" sz="12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75466" y="26359"/>
            <a:ext cx="64127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HGP創英角ｺﾞｼｯｸUB" pitchFamily="50" charset="-128"/>
                <a:ea typeface="HGP創英角ｺﾞｼｯｸUB" pitchFamily="50" charset="-128"/>
              </a:rPr>
              <a:t>第２章</a:t>
            </a:r>
            <a:r>
              <a:rPr lang="ja-JP" altLang="en-US" sz="2000" dirty="0"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r>
              <a:rPr lang="ja-JP" altLang="en-US" sz="2000" dirty="0" smtClean="0">
                <a:latin typeface="HGP創英角ｺﾞｼｯｸUB" pitchFamily="50" charset="-128"/>
                <a:ea typeface="HGP創英角ｺﾞｼｯｸUB" pitchFamily="50" charset="-128"/>
              </a:rPr>
              <a:t>第２期</a:t>
            </a:r>
            <a:r>
              <a:rPr lang="ja-JP" altLang="en-US" sz="2000" dirty="0">
                <a:latin typeface="HGP創英角ｺﾞｼｯｸUB" pitchFamily="50" charset="-128"/>
                <a:ea typeface="HGP創英角ｺﾞｼｯｸUB" pitchFamily="50" charset="-128"/>
              </a:rPr>
              <a:t>計画の</a:t>
            </a:r>
            <a:r>
              <a:rPr lang="ja-JP" altLang="en-US" sz="2000" dirty="0" smtClean="0">
                <a:latin typeface="HGP創英角ｺﾞｼｯｸUB" pitchFamily="50" charset="-128"/>
                <a:ea typeface="HGP創英角ｺﾞｼｯｸUB" pitchFamily="50" charset="-128"/>
              </a:rPr>
              <a:t>評価</a:t>
            </a:r>
            <a:r>
              <a:rPr lang="ja-JP" altLang="en-US" sz="2000" dirty="0"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endParaRPr kumimoji="1" lang="ja-JP" altLang="en-US" sz="20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cxnSp>
        <p:nvCxnSpPr>
          <p:cNvPr id="21" name="カギ線コネクタ 20"/>
          <p:cNvCxnSpPr/>
          <p:nvPr/>
        </p:nvCxnSpPr>
        <p:spPr>
          <a:xfrm flipV="1">
            <a:off x="179512" y="116632"/>
            <a:ext cx="8856984" cy="279059"/>
          </a:xfrm>
          <a:prstGeom prst="bentConnector3">
            <a:avLst>
              <a:gd name="adj1" fmla="val 8848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7010400" y="6470342"/>
            <a:ext cx="2133600" cy="365125"/>
          </a:xfrm>
        </p:spPr>
        <p:txBody>
          <a:bodyPr anchor="b" anchorCtr="0"/>
          <a:lstStyle/>
          <a:p>
            <a:fld id="{D2D8002D-B5B0-4BAC-B1F6-782DDCCE6D9C}" type="slidenum">
              <a:rPr kumimoji="1" lang="ja-JP" altLang="en-US" smtClean="0"/>
              <a:t>6</a:t>
            </a:fld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365572" y="1916832"/>
            <a:ext cx="8424936" cy="46805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endParaRPr lang="en-US" altLang="ja-JP" sz="1600" b="1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endParaRPr lang="en-US" altLang="ja-JP" sz="16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endParaRPr lang="en-US" altLang="ja-JP" sz="1600" b="1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6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② </a:t>
            </a:r>
            <a:r>
              <a:rPr lang="ja-JP" altLang="en-US" sz="16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分野</a:t>
            </a:r>
            <a:r>
              <a:rPr lang="ja-JP" altLang="en-US" sz="16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別の取組目標と実績</a:t>
            </a:r>
            <a:endParaRPr lang="ja-JP" altLang="en-US" sz="16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【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がん予防</a:t>
            </a: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】</a:t>
            </a: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○たばこ対策等の推進</a:t>
            </a:r>
            <a:endParaRPr lang="en-US" altLang="ja-JP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○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がんの予防につながる学習活動の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充実（がん教育）</a:t>
            </a:r>
            <a:endParaRPr lang="ja-JP" altLang="en-US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○女性に特徴的ながん対策の推進</a:t>
            </a: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　</a:t>
            </a: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【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がんの早期発見</a:t>
            </a: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】</a:t>
            </a: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○がん検診の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充実</a:t>
            </a:r>
            <a:endParaRPr lang="en-US" altLang="ja-JP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○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肝炎肝がん対策の推進</a:t>
            </a: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　</a:t>
            </a:r>
            <a:endParaRPr lang="en-US" altLang="ja-JP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【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がん医療の充実</a:t>
            </a: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】</a:t>
            </a: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○医療機関の連携・協力体制の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整備・集学的治療の推進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</a:t>
            </a: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○緩和ケアの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普及</a:t>
            </a:r>
            <a:endParaRPr lang="en-US" altLang="ja-JP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3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○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在宅医療体制の充実</a:t>
            </a:r>
          </a:p>
          <a:p>
            <a:pPr marL="323850" indent="-323850">
              <a:lnSpc>
                <a:spcPts val="1400"/>
              </a:lnSpc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○がんに関する情報提供・相談支援機能の向上</a:t>
            </a:r>
          </a:p>
          <a:p>
            <a:pPr marL="323850" indent="-323850">
              <a:lnSpc>
                <a:spcPts val="1400"/>
              </a:lnSpc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○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小児がん対策の充実</a:t>
            </a:r>
          </a:p>
          <a:p>
            <a:pPr marL="323850" indent="-323850">
              <a:lnSpc>
                <a:spcPts val="1400"/>
              </a:lnSpc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○がん登録の充実</a:t>
            </a: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endParaRPr lang="en-US" altLang="ja-JP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lnSpc>
                <a:spcPts val="1400"/>
              </a:lnSpc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en-US" altLang="ja-JP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【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がん対策の新たな試み</a:t>
            </a: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】</a:t>
            </a:r>
          </a:p>
          <a:p>
            <a:pPr marL="323850" indent="-323850">
              <a:lnSpc>
                <a:spcPts val="1400"/>
              </a:lnSpc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○患者・家族との意見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交換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</a:t>
            </a:r>
          </a:p>
          <a:p>
            <a:pPr marL="323850" indent="-323850">
              <a:lnSpc>
                <a:spcPts val="1400"/>
              </a:lnSpc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○就労支援</a:t>
            </a: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endParaRPr lang="ja-JP" altLang="en-US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endParaRPr lang="ja-JP" altLang="en-US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　</a:t>
            </a: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378648" y="548680"/>
            <a:ext cx="8424936" cy="122413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6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① 全体目標に関する評価</a:t>
            </a: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○がんによる死亡の減少</a:t>
            </a: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・</a:t>
            </a: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75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歳未満の全がん年齢調整死亡率については、平成</a:t>
            </a: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19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年（</a:t>
            </a: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97.3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）の</a:t>
            </a: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『30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％減</a:t>
            </a: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』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をめざしてきましたが、平成</a:t>
            </a: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28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年は○○であり、目標年である平成</a:t>
            </a: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29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年には約</a:t>
            </a: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20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％の減少と推測され、目標達成は困難な見通し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である。</a:t>
            </a:r>
            <a:endParaRPr lang="ja-JP" altLang="en-US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HG丸ｺﾞｼｯｸM-PRO"/>
            </a:endParaRPr>
          </a:p>
        </p:txBody>
      </p:sp>
    </p:spTree>
    <p:extLst>
      <p:ext uri="{BB962C8B-B14F-4D97-AF65-F5344CB8AC3E}">
        <p14:creationId xmlns:p14="http://schemas.microsoft.com/office/powerpoint/2010/main" val="158721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51028" y="432048"/>
            <a:ext cx="8880176" cy="6381328"/>
          </a:xfrm>
          <a:prstGeom prst="rect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  <a:ln w="50800" cmpd="dbl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endParaRPr lang="en-US" altLang="ja-JP" sz="600" dirty="0" smtClean="0">
              <a:latin typeface="HGS創英角ﾎﾟｯﾌﾟ体" pitchFamily="50" charset="-128"/>
              <a:ea typeface="HGS創英角ﾎﾟｯﾌﾟ体" pitchFamily="50" charset="-128"/>
            </a:endParaRPr>
          </a:p>
          <a:p>
            <a:r>
              <a:rPr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(1) 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大阪府のがん年齢調整死亡率（全がん）</a:t>
            </a:r>
            <a:endParaRPr kumimoji="1"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</a:t>
            </a:r>
          </a:p>
          <a:p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</a:t>
            </a: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75466" y="26359"/>
            <a:ext cx="64127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第３章</a:t>
            </a:r>
            <a:r>
              <a:rPr lang="ja-JP" altLang="en-US" sz="2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</a:t>
            </a:r>
            <a:r>
              <a:rPr lang="ja-JP" altLang="en-US" sz="20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大阪府におけるがんの現状と課題</a:t>
            </a:r>
            <a:endParaRPr kumimoji="1" lang="ja-JP" altLang="en-US" sz="20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cxnSp>
        <p:nvCxnSpPr>
          <p:cNvPr id="21" name="カギ線コネクタ 20"/>
          <p:cNvCxnSpPr/>
          <p:nvPr/>
        </p:nvCxnSpPr>
        <p:spPr>
          <a:xfrm flipV="1">
            <a:off x="179512" y="116632"/>
            <a:ext cx="8856984" cy="279059"/>
          </a:xfrm>
          <a:prstGeom prst="bentConnector3">
            <a:avLst>
              <a:gd name="adj1" fmla="val 8848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7010400" y="6470342"/>
            <a:ext cx="2133600" cy="365125"/>
          </a:xfrm>
        </p:spPr>
        <p:txBody>
          <a:bodyPr anchor="b" anchorCtr="0"/>
          <a:lstStyle/>
          <a:p>
            <a:fld id="{D2D8002D-B5B0-4BAC-B1F6-782DDCCE6D9C}" type="slidenum">
              <a:rPr kumimoji="1" lang="ja-JP" altLang="en-US" smtClean="0"/>
              <a:t>7</a:t>
            </a:fld>
            <a:endParaRPr kumimoji="1" lang="ja-JP" altLang="en-US" dirty="0"/>
          </a:p>
        </p:txBody>
      </p:sp>
      <p:pic>
        <p:nvPicPr>
          <p:cNvPr id="7" name="図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742" y="1752531"/>
            <a:ext cx="3305454" cy="4484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図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8982" y="1752530"/>
            <a:ext cx="5327015" cy="4484781"/>
          </a:xfrm>
          <a:prstGeom prst="rect">
            <a:avLst/>
          </a:prstGeom>
        </p:spPr>
      </p:pic>
      <p:sp>
        <p:nvSpPr>
          <p:cNvPr id="9" name="タイトル 3"/>
          <p:cNvSpPr>
            <a:spLocks noGrp="1"/>
          </p:cNvSpPr>
          <p:nvPr/>
        </p:nvSpPr>
        <p:spPr>
          <a:xfrm>
            <a:off x="5634795" y="6381328"/>
            <a:ext cx="3303265" cy="3270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marL="342900" indent="-342900">
              <a:spcAft>
                <a:spcPts val="0"/>
              </a:spcAft>
            </a:pPr>
            <a:r>
              <a:rPr lang="ja-JP" sz="1050" kern="1200" dirty="0">
                <a:solidFill>
                  <a:srgbClr val="000000"/>
                </a:solidFill>
                <a:effectLst/>
                <a:latin typeface="Arial"/>
                <a:ea typeface="ＭＳ ゴシック"/>
                <a:cs typeface="Times New Roman"/>
              </a:rPr>
              <a:t>出典：人口動態統計、大阪府におけるがん登録</a:t>
            </a:r>
            <a:endParaRPr lang="ja-JP" sz="1600" dirty="0">
              <a:effectLst/>
              <a:latin typeface="ＭＳ Ｐゴシック"/>
              <a:cs typeface="ＭＳ Ｐゴシック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3657144" y="1124743"/>
            <a:ext cx="5298853" cy="6277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400" b="1" dirty="0" smtClean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全部</a:t>
            </a:r>
            <a:r>
              <a:rPr lang="ja-JP" sz="1400" b="1" dirty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位のがん年齢調整死亡率（男女計、</a:t>
            </a:r>
            <a:r>
              <a:rPr lang="en-US" sz="1400" b="1" dirty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75</a:t>
            </a:r>
            <a:r>
              <a:rPr lang="ja-JP" sz="1400" b="1" dirty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歳未満</a:t>
            </a:r>
            <a:r>
              <a:rPr lang="ja-JP" sz="1400" b="1" dirty="0" smtClean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）</a:t>
            </a:r>
            <a:r>
              <a:rPr lang="ja-JP" altLang="en-US" sz="1400" b="1" dirty="0" smtClean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に</a:t>
            </a:r>
            <a:r>
              <a:rPr lang="ja-JP" sz="1400" b="1" dirty="0" smtClean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占める</a:t>
            </a:r>
            <a:endParaRPr lang="en-US" altLang="ja-JP" sz="1400" b="1" dirty="0" smtClean="0">
              <a:solidFill>
                <a:srgbClr val="000000"/>
              </a:solidFill>
              <a:effectLst/>
              <a:latin typeface="+mn-ea"/>
              <a:cs typeface="HG丸ｺﾞｼｯｸM-PRO"/>
            </a:endParaRPr>
          </a:p>
          <a:p>
            <a:pPr algn="ctr">
              <a:spcAft>
                <a:spcPts val="0"/>
              </a:spcAft>
            </a:pPr>
            <a:r>
              <a:rPr lang="ja-JP" sz="1400" b="1" dirty="0" smtClean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がん</a:t>
            </a:r>
            <a:r>
              <a:rPr lang="ja-JP" sz="1400" b="1" dirty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の部位別年齢調整死亡率の推移（大阪府・全国）</a:t>
            </a:r>
            <a:endParaRPr lang="ja-JP" sz="2800" dirty="0">
              <a:solidFill>
                <a:srgbClr val="000000"/>
              </a:solidFill>
              <a:effectLst/>
              <a:latin typeface="+mn-ea"/>
              <a:cs typeface="HG丸ｺﾞｼｯｸM-PRO"/>
            </a:endParaRPr>
          </a:p>
        </p:txBody>
      </p:sp>
      <p:sp>
        <p:nvSpPr>
          <p:cNvPr id="11" name="テキスト ボックス 7"/>
          <p:cNvSpPr txBox="1"/>
          <p:nvPr/>
        </p:nvSpPr>
        <p:spPr>
          <a:xfrm>
            <a:off x="278045" y="1125022"/>
            <a:ext cx="3289151" cy="627507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1400" b="1" dirty="0" smtClean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がん</a:t>
            </a:r>
            <a:r>
              <a:rPr lang="ja-JP" sz="1400" b="1" dirty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の年齢調整死亡率（全部位、男女計、</a:t>
            </a:r>
            <a:r>
              <a:rPr lang="en-US" sz="1400" b="1" dirty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75</a:t>
            </a:r>
            <a:r>
              <a:rPr lang="ja-JP" sz="1400" b="1" dirty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歳未満）の推移（大阪府・</a:t>
            </a:r>
            <a:r>
              <a:rPr lang="ja-JP" sz="1400" b="1" dirty="0" smtClean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全国）</a:t>
            </a:r>
            <a:endParaRPr lang="ja-JP" sz="2000" dirty="0">
              <a:solidFill>
                <a:srgbClr val="000000"/>
              </a:solidFill>
              <a:effectLst/>
              <a:latin typeface="+mn-ea"/>
              <a:cs typeface="HG丸ｺﾞｼｯｸM-PRO"/>
            </a:endParaRPr>
          </a:p>
        </p:txBody>
      </p:sp>
    </p:spTree>
    <p:extLst>
      <p:ext uri="{BB962C8B-B14F-4D97-AF65-F5344CB8AC3E}">
        <p14:creationId xmlns:p14="http://schemas.microsoft.com/office/powerpoint/2010/main" val="42262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51028" y="432048"/>
            <a:ext cx="8880176" cy="6381328"/>
          </a:xfrm>
          <a:prstGeom prst="rect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  <a:ln w="50800" cmpd="dbl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endParaRPr lang="en-US" altLang="ja-JP" sz="600" dirty="0" smtClean="0">
              <a:latin typeface="HGS創英角ﾎﾟｯﾌﾟ体" pitchFamily="50" charset="-128"/>
              <a:ea typeface="HGS創英角ﾎﾟｯﾌﾟ体" pitchFamily="50" charset="-128"/>
            </a:endParaRPr>
          </a:p>
          <a:p>
            <a:r>
              <a:rPr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(2)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大阪府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のがん年齢調整死亡率・り患率（部位別）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</a:t>
            </a:r>
          </a:p>
          <a:p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</a:t>
            </a: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21" name="カギ線コネクタ 20"/>
          <p:cNvCxnSpPr/>
          <p:nvPr/>
        </p:nvCxnSpPr>
        <p:spPr>
          <a:xfrm flipV="1">
            <a:off x="179512" y="116632"/>
            <a:ext cx="8856984" cy="279059"/>
          </a:xfrm>
          <a:prstGeom prst="bentConnector3">
            <a:avLst>
              <a:gd name="adj1" fmla="val 8848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7010400" y="6470342"/>
            <a:ext cx="2133600" cy="365125"/>
          </a:xfrm>
        </p:spPr>
        <p:txBody>
          <a:bodyPr anchor="b" anchorCtr="0"/>
          <a:lstStyle/>
          <a:p>
            <a:fld id="{D2D8002D-B5B0-4BAC-B1F6-782DDCCE6D9C}" type="slidenum">
              <a:rPr kumimoji="1" lang="ja-JP" altLang="en-US" smtClean="0"/>
              <a:t>8</a:t>
            </a:fld>
            <a:endParaRPr kumimoji="1" lang="ja-JP" altLang="en-US" dirty="0"/>
          </a:p>
        </p:txBody>
      </p:sp>
      <p:sp>
        <p:nvSpPr>
          <p:cNvPr id="9" name="タイトル 3"/>
          <p:cNvSpPr>
            <a:spLocks noGrp="1"/>
          </p:cNvSpPr>
          <p:nvPr/>
        </p:nvSpPr>
        <p:spPr>
          <a:xfrm>
            <a:off x="5634795" y="6492541"/>
            <a:ext cx="3303265" cy="3270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marL="342900" indent="-342900">
              <a:spcAft>
                <a:spcPts val="0"/>
              </a:spcAft>
            </a:pPr>
            <a:r>
              <a:rPr lang="ja-JP" sz="1050" kern="1200" dirty="0">
                <a:solidFill>
                  <a:srgbClr val="000000"/>
                </a:solidFill>
                <a:effectLst/>
                <a:latin typeface="Arial"/>
                <a:ea typeface="ＭＳ ゴシック"/>
                <a:cs typeface="Times New Roman"/>
              </a:rPr>
              <a:t>出典：人口動態統計、大阪府におけるがん登録</a:t>
            </a:r>
            <a:endParaRPr lang="ja-JP" sz="1600" dirty="0">
              <a:effectLst/>
              <a:latin typeface="ＭＳ Ｐゴシック"/>
              <a:cs typeface="ＭＳ Ｐゴシック"/>
            </a:endParaRPr>
          </a:p>
        </p:txBody>
      </p:sp>
      <p:pic>
        <p:nvPicPr>
          <p:cNvPr id="12" name="図 1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648" y="1434579"/>
            <a:ext cx="8424936" cy="5057961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>
            <a:off x="1547664" y="1116783"/>
            <a:ext cx="619268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sz="1400" b="1" dirty="0"/>
              <a:t>がんの性別・部位別年齢調整り患率と死亡率（</a:t>
            </a:r>
            <a:r>
              <a:rPr lang="en-US" altLang="ja-JP" sz="1400" b="1" dirty="0"/>
              <a:t>75</a:t>
            </a:r>
            <a:r>
              <a:rPr lang="ja-JP" altLang="ja-JP" sz="1400" b="1" dirty="0"/>
              <a:t>歳未満</a:t>
            </a:r>
            <a:r>
              <a:rPr lang="ja-JP" altLang="ja-JP" sz="1400" b="1" dirty="0" smtClean="0"/>
              <a:t>）</a:t>
            </a:r>
            <a:endParaRPr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73692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51028" y="432048"/>
            <a:ext cx="8880176" cy="6381328"/>
          </a:xfrm>
          <a:prstGeom prst="rect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  <a:ln w="50800" cmpd="dbl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endParaRPr lang="en-US" altLang="ja-JP" sz="600" dirty="0" smtClean="0">
              <a:latin typeface="HGS創英角ﾎﾟｯﾌﾟ体" pitchFamily="50" charset="-128"/>
              <a:ea typeface="HGS創英角ﾎﾟｯﾌﾟ体" pitchFamily="50" charset="-128"/>
            </a:endParaRPr>
          </a:p>
          <a:p>
            <a:r>
              <a:rPr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(3) 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大阪府の５年相対生存率</a:t>
            </a:r>
            <a:endParaRPr kumimoji="1"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</a:t>
            </a:r>
          </a:p>
          <a:p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</a:t>
            </a: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75466" y="26359"/>
            <a:ext cx="64127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第３章</a:t>
            </a:r>
            <a:r>
              <a:rPr lang="ja-JP" altLang="en-US" sz="2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</a:t>
            </a:r>
            <a:r>
              <a:rPr lang="ja-JP" altLang="en-US" sz="20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大阪府におけるがんの現状と課題</a:t>
            </a:r>
            <a:endParaRPr kumimoji="1" lang="ja-JP" altLang="en-US" sz="20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cxnSp>
        <p:nvCxnSpPr>
          <p:cNvPr id="21" name="カギ線コネクタ 20"/>
          <p:cNvCxnSpPr/>
          <p:nvPr/>
        </p:nvCxnSpPr>
        <p:spPr>
          <a:xfrm flipV="1">
            <a:off x="179512" y="116632"/>
            <a:ext cx="8856984" cy="279059"/>
          </a:xfrm>
          <a:prstGeom prst="bentConnector3">
            <a:avLst>
              <a:gd name="adj1" fmla="val 8848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7010400" y="6470342"/>
            <a:ext cx="2133600" cy="365125"/>
          </a:xfrm>
        </p:spPr>
        <p:txBody>
          <a:bodyPr anchor="b" anchorCtr="0"/>
          <a:lstStyle/>
          <a:p>
            <a:fld id="{D2D8002D-B5B0-4BAC-B1F6-782DDCCE6D9C}" type="slidenum">
              <a:rPr kumimoji="1" lang="ja-JP" altLang="en-US" smtClean="0"/>
              <a:t>9</a:t>
            </a:fld>
            <a:endParaRPr kumimoji="1" lang="ja-JP" altLang="en-US" dirty="0"/>
          </a:p>
        </p:txBody>
      </p:sp>
      <p:sp>
        <p:nvSpPr>
          <p:cNvPr id="9" name="タイトル 3"/>
          <p:cNvSpPr>
            <a:spLocks noGrp="1"/>
          </p:cNvSpPr>
          <p:nvPr/>
        </p:nvSpPr>
        <p:spPr>
          <a:xfrm>
            <a:off x="5634795" y="6492541"/>
            <a:ext cx="3303265" cy="3270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marL="342900" indent="-342900">
              <a:spcAft>
                <a:spcPts val="0"/>
              </a:spcAft>
            </a:pPr>
            <a:r>
              <a:rPr lang="ja-JP" sz="1050" kern="1200" dirty="0">
                <a:solidFill>
                  <a:srgbClr val="000000"/>
                </a:solidFill>
                <a:effectLst/>
                <a:latin typeface="Arial"/>
                <a:ea typeface="ＭＳ ゴシック"/>
                <a:cs typeface="Times New Roman"/>
              </a:rPr>
              <a:t>出典：人口動態統計、大阪府におけるがん登録</a:t>
            </a:r>
            <a:endParaRPr lang="ja-JP" sz="1600" dirty="0">
              <a:effectLst/>
              <a:latin typeface="ＭＳ Ｐゴシック"/>
              <a:cs typeface="ＭＳ Ｐゴシック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3059832" y="1116782"/>
            <a:ext cx="32403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b="1" dirty="0" smtClean="0"/>
              <a:t>がん</a:t>
            </a:r>
            <a:r>
              <a:rPr lang="ja-JP" altLang="en-US" sz="1400" b="1" dirty="0"/>
              <a:t>の性別・部位別５年生存率の推移</a:t>
            </a:r>
            <a:endParaRPr lang="ja-JP" altLang="en-US" sz="1400" dirty="0"/>
          </a:p>
        </p:txBody>
      </p:sp>
      <p:pic>
        <p:nvPicPr>
          <p:cNvPr id="10" name="図 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434581"/>
            <a:ext cx="7704856" cy="4946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824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806</Words>
  <Application>Microsoft Office PowerPoint</Application>
  <PresentationFormat>画面に合わせる (4:3)</PresentationFormat>
  <Paragraphs>383</Paragraphs>
  <Slides>15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26" baseType="lpstr">
      <vt:lpstr>HGP創英角ｺﾞｼｯｸUB</vt:lpstr>
      <vt:lpstr>HGS創英角ｺﾞｼｯｸUB</vt:lpstr>
      <vt:lpstr>HGS創英角ﾎﾟｯﾌﾟ体</vt:lpstr>
      <vt:lpstr>HG丸ｺﾞｼｯｸM-PRO</vt:lpstr>
      <vt:lpstr>ＭＳ Ｐゴシック</vt:lpstr>
      <vt:lpstr>ＭＳ ゴシック</vt:lpstr>
      <vt:lpstr>メイリオ</vt:lpstr>
      <vt:lpstr>Arial</vt:lpstr>
      <vt:lpstr>Calibri</vt:lpstr>
      <vt:lpstr>Times New Roman</vt:lpstr>
      <vt:lpstr>Office ​​テーマ</vt:lpstr>
      <vt:lpstr>第３期大阪府がん対策推進計画 （素案）　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2019-02-01T00:57:41Z</dcterms:created>
  <dcterms:modified xsi:type="dcterms:W3CDTF">2019-02-01T00:57:50Z</dcterms:modified>
</cp:coreProperties>
</file>