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0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199244-C74B-46E8-9BD9-8CD5A9923924}" type="datetimeFigureOut">
              <a:rPr kumimoji="1" lang="ja-JP" altLang="en-US" smtClean="0"/>
              <a:t>2017/1/5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27910B-B732-474B-AE51-04C1E9CE3AF8}" type="slidenum">
              <a:rPr kumimoji="1" lang="ja-JP" altLang="en-US" smtClean="0"/>
              <a:t>‹#›</a:t>
            </a:fld>
            <a:endParaRPr kumimoji="1" lang="ja-JP" altLang="en-US"/>
          </a:p>
        </p:txBody>
      </p:sp>
    </p:spTree>
    <p:extLst>
      <p:ext uri="{BB962C8B-B14F-4D97-AF65-F5344CB8AC3E}">
        <p14:creationId xmlns:p14="http://schemas.microsoft.com/office/powerpoint/2010/main" val="3459834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7388"/>
            <a:ext cx="4572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218F92-B8D6-47D2-B5E9-376644F6B8AB}" type="slidenum">
              <a:rPr kumimoji="1" lang="ja-JP" altLang="en-US" smtClean="0"/>
              <a:pPr/>
              <a:t>1</a:t>
            </a:fld>
            <a:endParaRPr kumimoji="1" lang="ja-JP" altLang="en-US"/>
          </a:p>
        </p:txBody>
      </p:sp>
    </p:spTree>
    <p:extLst>
      <p:ext uri="{BB962C8B-B14F-4D97-AF65-F5344CB8AC3E}">
        <p14:creationId xmlns:p14="http://schemas.microsoft.com/office/powerpoint/2010/main" val="1951345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2017/1/5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9514" y="620691"/>
            <a:ext cx="8784976" cy="1985159"/>
          </a:xfrm>
          <a:prstGeom prst="rect">
            <a:avLst/>
          </a:prstGeom>
          <a:noFill/>
          <a:ln w="22225" cmpd="thickThin"/>
        </p:spPr>
        <p:style>
          <a:lnRef idx="2">
            <a:schemeClr val="accent5"/>
          </a:lnRef>
          <a:fillRef idx="1">
            <a:schemeClr val="lt1"/>
          </a:fillRef>
          <a:effectRef idx="0">
            <a:schemeClr val="accent5"/>
          </a:effectRef>
          <a:fontRef idx="minor">
            <a:schemeClr val="dk1"/>
          </a:fontRef>
        </p:style>
        <p:txBody>
          <a:bodyPr wrap="square" rtlCol="0">
            <a:spAutoFit/>
          </a:bodyPr>
          <a:lstStyle/>
          <a:p>
            <a:pPr marL="179388" indent="-179388"/>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がん患者（労働者）は、生活費や治療費などの経済面はもとより、仕事と治療の両立の仕方や仕事への復帰時期等に不安を抱いている。また、企業（事業場）は、治療と仕事の両立を可能にする体制が職場において不十分であるために、就労の継続や復職が困難になる場合も少なくない。</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産業保健活動総合支援事業では、医療機関との連携の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もと</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、患者の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個々の治療状況等を踏まえ、</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企業を</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訪問し</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、企業と患者の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間の仕事と治療の両立に関する調整支援</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を行うことにより、</a:t>
            </a:r>
            <a:r>
              <a:rPr lang="ja-JP" altLang="en-US" sz="12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就労の継続や職場復帰を支援</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する。</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両立を行うことによる医療機関のメリット</a:t>
            </a:r>
            <a:r>
              <a:rPr lang="en-US" altLang="ja-JP" sz="105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60363" indent="-180975"/>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患者</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（労働者）のＱＯＬ</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(Quality of Life)</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向上（仕事と治療の両立に関する環境整備をすることにより、治療継続が期待できること、仕事内容を把握することにより、治療に活かすことが可能となること、等）</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p>
            <a:pPr marL="360363" indent="-180975"/>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企業（事業場）との連携により、患者（労働者）の個々の状況に応じた治療等の支援が可能</a:t>
            </a:r>
          </a:p>
          <a:p>
            <a:pPr marL="360363" indent="-180975"/>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退職又は解雇された者の割合の低下等による地域におけるがん拠点病院の役割の向上</a:t>
            </a:r>
          </a:p>
          <a:p>
            <a:pPr marL="360363" indent="-180975"/>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他の医療機関との</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差別化</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71"/>
          <p:cNvGrpSpPr/>
          <p:nvPr/>
        </p:nvGrpSpPr>
        <p:grpSpPr>
          <a:xfrm>
            <a:off x="7162515" y="2728132"/>
            <a:ext cx="1969295" cy="3928927"/>
            <a:chOff x="7092280" y="3573016"/>
            <a:chExt cx="1969295" cy="3928927"/>
          </a:xfrm>
        </p:grpSpPr>
        <p:sp>
          <p:nvSpPr>
            <p:cNvPr id="73" name="角丸四角形 72"/>
            <p:cNvSpPr/>
            <p:nvPr/>
          </p:nvSpPr>
          <p:spPr>
            <a:xfrm>
              <a:off x="7092280" y="3573016"/>
              <a:ext cx="1872208" cy="31857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ja-JP" altLang="en-US" sz="1400" dirty="0" smtClean="0"/>
                <a:t>企　　業</a:t>
              </a:r>
              <a:endParaRPr kumimoji="1" lang="en-US" altLang="ja-JP" sz="1400" dirty="0" smtClean="0"/>
            </a:p>
            <a:p>
              <a:pPr algn="ctr"/>
              <a:r>
                <a:rPr lang="ja-JP" altLang="en-US" sz="1200" dirty="0" smtClean="0"/>
                <a:t>（事業場）</a:t>
              </a:r>
              <a:endParaRPr kumimoji="1" lang="ja-JP" altLang="en-US" sz="1200" dirty="0"/>
            </a:p>
          </p:txBody>
        </p:sp>
        <p:sp>
          <p:nvSpPr>
            <p:cNvPr id="74" name="角丸四角形 73"/>
            <p:cNvSpPr/>
            <p:nvPr/>
          </p:nvSpPr>
          <p:spPr>
            <a:xfrm>
              <a:off x="7227988" y="4110900"/>
              <a:ext cx="1584176" cy="55308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人事労務担当者</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（産業医等の産業保健スタッフ）</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角丸四角形 74"/>
            <p:cNvSpPr/>
            <p:nvPr/>
          </p:nvSpPr>
          <p:spPr>
            <a:xfrm>
              <a:off x="7236296" y="5619957"/>
              <a:ext cx="1584176" cy="917082"/>
            </a:xfrm>
            <a:prstGeom prst="roundRect">
              <a:avLst/>
            </a:prstGeom>
            <a:gradFill>
              <a:gsLst>
                <a:gs pos="0">
                  <a:srgbClr val="FFFF66"/>
                </a:gs>
                <a:gs pos="35000">
                  <a:srgbClr val="FFFF99"/>
                </a:gs>
                <a:gs pos="100000">
                  <a:schemeClr val="accent3">
                    <a:tint val="15000"/>
                    <a:satMod val="350000"/>
                  </a:schemeClr>
                </a:gs>
              </a:gsLst>
              <a:lin ang="16200000" scaled="1"/>
            </a:gradFill>
            <a:ln>
              <a:solidFill>
                <a:srgbClr val="FFFF66"/>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患者（労働者）</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上下矢印 75"/>
            <p:cNvSpPr/>
            <p:nvPr/>
          </p:nvSpPr>
          <p:spPr>
            <a:xfrm>
              <a:off x="7166063" y="4663985"/>
              <a:ext cx="603313" cy="919832"/>
            </a:xfrm>
            <a:prstGeom prst="upDownArrow">
              <a:avLst>
                <a:gd name="adj1" fmla="val 57057"/>
                <a:gd name="adj2" fmla="val 26146"/>
              </a:avLst>
            </a:prstGeom>
            <a:ln w="12700">
              <a:solidFill>
                <a:schemeClr val="tx2"/>
              </a:solidFill>
            </a:ln>
          </p:spPr>
          <p:style>
            <a:lnRef idx="3">
              <a:schemeClr val="lt1"/>
            </a:lnRef>
            <a:fillRef idx="1">
              <a:schemeClr val="accent1"/>
            </a:fillRef>
            <a:effectRef idx="1">
              <a:schemeClr val="accent1"/>
            </a:effectRef>
            <a:fontRef idx="minor">
              <a:schemeClr val="lt1"/>
            </a:fontRef>
          </p:style>
          <p:txBody>
            <a:bodyPr vert="eaVert" rtlCol="0" anchor="ctr"/>
            <a:lstStyle/>
            <a:p>
              <a:pPr algn="ctr"/>
              <a:r>
                <a:rPr lang="ja-JP" altLang="en-US" sz="1100" dirty="0">
                  <a:solidFill>
                    <a:srgbClr val="FF0000"/>
                  </a:solidFill>
                </a:rPr>
                <a:t>仕事</a:t>
              </a:r>
              <a:r>
                <a:rPr lang="ja-JP" altLang="en-US" sz="1100" dirty="0" smtClean="0">
                  <a:solidFill>
                    <a:srgbClr val="FF0000"/>
                  </a:solidFill>
                </a:rPr>
                <a:t>と治療の両立</a:t>
              </a:r>
              <a:endParaRPr kumimoji="1" lang="ja-JP" altLang="en-US" sz="1100" dirty="0">
                <a:solidFill>
                  <a:srgbClr val="FF0000"/>
                </a:solidFill>
              </a:endParaRPr>
            </a:p>
          </p:txBody>
        </p:sp>
        <p:grpSp>
          <p:nvGrpSpPr>
            <p:cNvPr id="8" name="グループ化 76"/>
            <p:cNvGrpSpPr/>
            <p:nvPr/>
          </p:nvGrpSpPr>
          <p:grpSpPr>
            <a:xfrm>
              <a:off x="7769376" y="4786497"/>
              <a:ext cx="917503" cy="730218"/>
              <a:chOff x="7753139" y="5877272"/>
              <a:chExt cx="1283357" cy="806390"/>
            </a:xfrm>
          </p:grpSpPr>
          <p:pic>
            <p:nvPicPr>
              <p:cNvPr id="80" name="図 7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53139" y="5877272"/>
                <a:ext cx="851309" cy="791717"/>
              </a:xfrm>
              <a:prstGeom prst="rect">
                <a:avLst/>
              </a:prstGeom>
            </p:spPr>
          </p:pic>
          <p:pic>
            <p:nvPicPr>
              <p:cNvPr id="81" name="図 8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49245" y="6035661"/>
                <a:ext cx="587251" cy="648001"/>
              </a:xfrm>
              <a:prstGeom prst="rect">
                <a:avLst/>
              </a:prstGeom>
            </p:spPr>
          </p:pic>
        </p:grpSp>
        <p:pic>
          <p:nvPicPr>
            <p:cNvPr id="78" name="図 77" descr="job_roudousya_young.png"/>
            <p:cNvPicPr>
              <a:picLocks noChangeAspect="1"/>
            </p:cNvPicPr>
            <p:nvPr/>
          </p:nvPicPr>
          <p:blipFill>
            <a:blip r:embed="rId5" cstate="print"/>
            <a:stretch>
              <a:fillRect/>
            </a:stretch>
          </p:blipFill>
          <p:spPr>
            <a:xfrm>
              <a:off x="7528009" y="5887397"/>
              <a:ext cx="857175" cy="573236"/>
            </a:xfrm>
            <a:prstGeom prst="rect">
              <a:avLst/>
            </a:prstGeom>
          </p:spPr>
        </p:pic>
        <p:sp>
          <p:nvSpPr>
            <p:cNvPr id="79" name="テキスト ボックス 78"/>
            <p:cNvSpPr txBox="1"/>
            <p:nvPr/>
          </p:nvSpPr>
          <p:spPr>
            <a:xfrm>
              <a:off x="7333383" y="7040278"/>
              <a:ext cx="1728192" cy="461665"/>
            </a:xfrm>
            <a:prstGeom prst="rect">
              <a:avLst/>
            </a:prstGeom>
            <a:noFill/>
          </p:spPr>
          <p:txBody>
            <a:bodyPr wrap="square" rtlCol="0">
              <a:spAutoFit/>
            </a:bodyPr>
            <a:lstStyle/>
            <a:p>
              <a:r>
                <a:rPr kumimoji="1" lang="ja-JP" altLang="en-US" sz="1200" b="1" u="sng" dirty="0" smtClean="0">
                  <a:solidFill>
                    <a:srgbClr val="FF0000"/>
                  </a:solidFill>
                </a:rPr>
                <a:t>就労を継続する患者（労働者）の増加</a:t>
              </a:r>
              <a:endParaRPr kumimoji="1" lang="ja-JP" altLang="en-US" sz="1200" b="1" u="sng" dirty="0">
                <a:solidFill>
                  <a:srgbClr val="FF0000"/>
                </a:solidFill>
              </a:endParaRPr>
            </a:p>
          </p:txBody>
        </p:sp>
      </p:grpSp>
      <p:grpSp>
        <p:nvGrpSpPr>
          <p:cNvPr id="9" name="グループ化 6"/>
          <p:cNvGrpSpPr/>
          <p:nvPr/>
        </p:nvGrpSpPr>
        <p:grpSpPr>
          <a:xfrm>
            <a:off x="82988" y="2721442"/>
            <a:ext cx="1977967" cy="3849600"/>
            <a:chOff x="143508" y="2747752"/>
            <a:chExt cx="1977967" cy="3849600"/>
          </a:xfrm>
        </p:grpSpPr>
        <p:sp>
          <p:nvSpPr>
            <p:cNvPr id="55" name="角丸四角形 54"/>
            <p:cNvSpPr/>
            <p:nvPr/>
          </p:nvSpPr>
          <p:spPr>
            <a:xfrm>
              <a:off x="143508" y="2747752"/>
              <a:ext cx="1977967" cy="3849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a:r>
                <a:rPr kumimoji="1" lang="ja-JP" altLang="en-US" sz="1200" dirty="0" smtClean="0"/>
                <a:t>がん診療連携拠点病院</a:t>
              </a:r>
              <a:endParaRPr kumimoji="1" lang="en-US" altLang="ja-JP" sz="1200" dirty="0" smtClean="0"/>
            </a:p>
            <a:p>
              <a:pPr algn="ctr"/>
              <a:r>
                <a:rPr kumimoji="1" lang="ja-JP" altLang="en-US" sz="1100" dirty="0" smtClean="0"/>
                <a:t>（相談支援センター）</a:t>
              </a:r>
              <a:endParaRPr kumimoji="1" lang="ja-JP" altLang="en-US" sz="1100" dirty="0"/>
            </a:p>
          </p:txBody>
        </p:sp>
        <p:sp>
          <p:nvSpPr>
            <p:cNvPr id="56" name="角丸四角形 23"/>
            <p:cNvSpPr/>
            <p:nvPr/>
          </p:nvSpPr>
          <p:spPr>
            <a:xfrm>
              <a:off x="301271" y="3383880"/>
              <a:ext cx="1662440" cy="954336"/>
            </a:xfrm>
            <a:custGeom>
              <a:avLst/>
              <a:gdLst>
                <a:gd name="connsiteX0" fmla="*/ 0 w 1296144"/>
                <a:gd name="connsiteY0" fmla="*/ 60008 h 360040"/>
                <a:gd name="connsiteX1" fmla="*/ 60008 w 1296144"/>
                <a:gd name="connsiteY1" fmla="*/ 0 h 360040"/>
                <a:gd name="connsiteX2" fmla="*/ 1236136 w 1296144"/>
                <a:gd name="connsiteY2" fmla="*/ 0 h 360040"/>
                <a:gd name="connsiteX3" fmla="*/ 1296144 w 1296144"/>
                <a:gd name="connsiteY3" fmla="*/ 60008 h 360040"/>
                <a:gd name="connsiteX4" fmla="*/ 1296144 w 1296144"/>
                <a:gd name="connsiteY4" fmla="*/ 300032 h 360040"/>
                <a:gd name="connsiteX5" fmla="*/ 1236136 w 1296144"/>
                <a:gd name="connsiteY5" fmla="*/ 360040 h 360040"/>
                <a:gd name="connsiteX6" fmla="*/ 60008 w 1296144"/>
                <a:gd name="connsiteY6" fmla="*/ 360040 h 360040"/>
                <a:gd name="connsiteX7" fmla="*/ 0 w 1296144"/>
                <a:gd name="connsiteY7" fmla="*/ 300032 h 360040"/>
                <a:gd name="connsiteX8" fmla="*/ 0 w 1296144"/>
                <a:gd name="connsiteY8" fmla="*/ 60008 h 360040"/>
                <a:gd name="connsiteX0" fmla="*/ 8293 w 1304437"/>
                <a:gd name="connsiteY0" fmla="*/ 60008 h 360040"/>
                <a:gd name="connsiteX1" fmla="*/ 68301 w 1304437"/>
                <a:gd name="connsiteY1" fmla="*/ 0 h 360040"/>
                <a:gd name="connsiteX2" fmla="*/ 1244429 w 1304437"/>
                <a:gd name="connsiteY2" fmla="*/ 0 h 360040"/>
                <a:gd name="connsiteX3" fmla="*/ 1304437 w 1304437"/>
                <a:gd name="connsiteY3" fmla="*/ 60008 h 360040"/>
                <a:gd name="connsiteX4" fmla="*/ 1304437 w 1304437"/>
                <a:gd name="connsiteY4" fmla="*/ 300032 h 360040"/>
                <a:gd name="connsiteX5" fmla="*/ 1244429 w 1304437"/>
                <a:gd name="connsiteY5" fmla="*/ 360040 h 360040"/>
                <a:gd name="connsiteX6" fmla="*/ 68301 w 1304437"/>
                <a:gd name="connsiteY6" fmla="*/ 360040 h 360040"/>
                <a:gd name="connsiteX7" fmla="*/ 8293 w 1304437"/>
                <a:gd name="connsiteY7" fmla="*/ 300032 h 360040"/>
                <a:gd name="connsiteX8" fmla="*/ 8293 w 1304437"/>
                <a:gd name="connsiteY8" fmla="*/ 60008 h 360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4437" h="360040">
                  <a:moveTo>
                    <a:pt x="8293" y="60008"/>
                  </a:moveTo>
                  <a:cubicBezTo>
                    <a:pt x="8293" y="26866"/>
                    <a:pt x="35159" y="0"/>
                    <a:pt x="68301" y="0"/>
                  </a:cubicBezTo>
                  <a:lnTo>
                    <a:pt x="1244429" y="0"/>
                  </a:lnTo>
                  <a:cubicBezTo>
                    <a:pt x="1277571" y="0"/>
                    <a:pt x="1304437" y="26866"/>
                    <a:pt x="1304437" y="60008"/>
                  </a:cubicBezTo>
                  <a:lnTo>
                    <a:pt x="1304437" y="300032"/>
                  </a:lnTo>
                  <a:cubicBezTo>
                    <a:pt x="1304437" y="333174"/>
                    <a:pt x="1277571" y="360040"/>
                    <a:pt x="1244429" y="360040"/>
                  </a:cubicBezTo>
                  <a:lnTo>
                    <a:pt x="68301" y="360040"/>
                  </a:lnTo>
                  <a:cubicBezTo>
                    <a:pt x="35159" y="360040"/>
                    <a:pt x="8293" y="333174"/>
                    <a:pt x="8293" y="300032"/>
                  </a:cubicBezTo>
                  <a:cubicBezTo>
                    <a:pt x="8293" y="220024"/>
                    <a:pt x="-10368" y="74702"/>
                    <a:pt x="8293" y="60008"/>
                  </a:cubicBezTo>
                  <a:close/>
                </a:path>
              </a:pathLst>
            </a:custGeom>
            <a:gradFill flip="none" rotWithShape="1">
              <a:gsLst>
                <a:gs pos="0">
                  <a:srgbClr val="FFFF66"/>
                </a:gs>
                <a:gs pos="35000">
                  <a:srgbClr val="FFFF99"/>
                </a:gs>
                <a:gs pos="100000">
                  <a:schemeClr val="accent3">
                    <a:tint val="15000"/>
                    <a:satMod val="350000"/>
                  </a:scheme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lstStyle/>
            <a:p>
              <a:pPr algn="ctr"/>
              <a:r>
                <a:rPr lang="ja-JP" altLang="en-US" sz="1600" b="1" dirty="0" smtClean="0">
                  <a:latin typeface="+mn-ea"/>
                  <a:cs typeface="メイリオ" panose="020B0604030504040204" pitchFamily="50" charset="-128"/>
                </a:rPr>
                <a:t>がん患者</a:t>
              </a:r>
              <a:endParaRPr lang="en-US" altLang="ja-JP" sz="1600" b="1" dirty="0" smtClean="0">
                <a:latin typeface="+mn-ea"/>
                <a:cs typeface="メイリオ" panose="020B0604030504040204" pitchFamily="50" charset="-128"/>
              </a:endParaRPr>
            </a:p>
            <a:p>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就労に関する</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問題や悩み</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8" name="図 5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60796" y="3659981"/>
              <a:ext cx="543404" cy="608856"/>
            </a:xfrm>
            <a:prstGeom prst="rect">
              <a:avLst/>
            </a:prstGeom>
          </p:spPr>
        </p:pic>
        <p:pic>
          <p:nvPicPr>
            <p:cNvPr id="62" name="図 6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6442" y="4465937"/>
              <a:ext cx="911496" cy="638047"/>
            </a:xfrm>
            <a:prstGeom prst="rect">
              <a:avLst/>
            </a:prstGeom>
          </p:spPr>
        </p:pic>
        <p:sp>
          <p:nvSpPr>
            <p:cNvPr id="2" name="角丸四角形 1"/>
            <p:cNvSpPr/>
            <p:nvPr/>
          </p:nvSpPr>
          <p:spPr>
            <a:xfrm>
              <a:off x="356442" y="5173666"/>
              <a:ext cx="1623271" cy="1135654"/>
            </a:xfrm>
            <a:prstGeom prst="roundRect">
              <a:avLst/>
            </a:prstGeom>
            <a:gradFill flip="none" rotWithShape="1">
              <a:gsLst>
                <a:gs pos="0">
                  <a:srgbClr val="92D050"/>
                </a:gs>
                <a:gs pos="50000">
                  <a:srgbClr val="92D050"/>
                </a:gs>
                <a:gs pos="100000">
                  <a:schemeClr val="bg1"/>
                </a:gs>
              </a:gsLst>
              <a:lin ang="16200000" scaled="1"/>
              <a:tileRect/>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smtClean="0">
                  <a:solidFill>
                    <a:schemeClr val="tx1"/>
                  </a:solidFill>
                </a:rPr>
                <a:t>相談支援センター</a:t>
              </a:r>
              <a:endParaRPr kumimoji="1" lang="ja-JP" altLang="en-US" sz="1200" dirty="0">
                <a:solidFill>
                  <a:schemeClr val="tx1"/>
                </a:solidFill>
              </a:endParaRPr>
            </a:p>
          </p:txBody>
        </p:sp>
        <p:pic>
          <p:nvPicPr>
            <p:cNvPr id="59" name="図 5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4459" y="5643789"/>
              <a:ext cx="576064" cy="576064"/>
            </a:xfrm>
            <a:prstGeom prst="rect">
              <a:avLst/>
            </a:prstGeom>
          </p:spPr>
        </p:pic>
        <p:sp>
          <p:nvSpPr>
            <p:cNvPr id="3" name="下矢印 2"/>
            <p:cNvSpPr/>
            <p:nvPr/>
          </p:nvSpPr>
          <p:spPr>
            <a:xfrm>
              <a:off x="1372152" y="4449157"/>
              <a:ext cx="432048" cy="583317"/>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相談</a:t>
              </a:r>
              <a:endParaRPr kumimoji="1" lang="ja-JP" altLang="en-US" sz="1400" dirty="0">
                <a:solidFill>
                  <a:schemeClr val="tx1"/>
                </a:solidFill>
              </a:endParaRPr>
            </a:p>
          </p:txBody>
        </p:sp>
      </p:grpSp>
      <p:grpSp>
        <p:nvGrpSpPr>
          <p:cNvPr id="10" name="グループ化 20"/>
          <p:cNvGrpSpPr/>
          <p:nvPr/>
        </p:nvGrpSpPr>
        <p:grpSpPr>
          <a:xfrm>
            <a:off x="3811636" y="3372121"/>
            <a:ext cx="1583436" cy="2025861"/>
            <a:chOff x="3491878" y="4350362"/>
            <a:chExt cx="1583436" cy="2025861"/>
          </a:xfrm>
        </p:grpSpPr>
        <p:sp>
          <p:nvSpPr>
            <p:cNvPr id="22" name="角丸四角形 21"/>
            <p:cNvSpPr/>
            <p:nvPr/>
          </p:nvSpPr>
          <p:spPr>
            <a:xfrm>
              <a:off x="3491878" y="4350362"/>
              <a:ext cx="1583436" cy="2025861"/>
            </a:xfrm>
            <a:prstGeom prst="roundRect">
              <a:avLst/>
            </a:prstGeom>
            <a:gradFill>
              <a:gsLst>
                <a:gs pos="0">
                  <a:schemeClr val="accent6">
                    <a:lumMod val="60000"/>
                    <a:lumOff val="40000"/>
                  </a:schemeClr>
                </a:gs>
                <a:gs pos="35000">
                  <a:schemeClr val="accent6">
                    <a:lumMod val="60000"/>
                    <a:lumOff val="40000"/>
                  </a:schemeClr>
                </a:gs>
                <a:gs pos="100000">
                  <a:schemeClr val="accent3">
                    <a:tint val="15000"/>
                    <a:satMod val="350000"/>
                  </a:schemeClr>
                </a:gs>
              </a:gsLst>
              <a:lin ang="16200000" scaled="1"/>
            </a:gra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smtClean="0">
                  <a:solidFill>
                    <a:schemeClr val="tx1"/>
                  </a:solidFill>
                </a:rPr>
                <a:t>産業保健総合支援センター</a:t>
              </a:r>
              <a:endParaRPr kumimoji="1" lang="en-US" altLang="ja-JP" sz="12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両立支援促進員（専門家）による支援</a:t>
              </a:r>
              <a:endParaRPr kumimoji="1" lang="ja-JP" altLang="en-US" sz="1100" dirty="0">
                <a:solidFill>
                  <a:schemeClr val="tx1"/>
                </a:solidFill>
              </a:endParaRPr>
            </a:p>
          </p:txBody>
        </p:sp>
        <p:pic>
          <p:nvPicPr>
            <p:cNvPr id="23"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14489" y="5395501"/>
              <a:ext cx="938213"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 name="左矢印 5"/>
          <p:cNvSpPr/>
          <p:nvPr/>
        </p:nvSpPr>
        <p:spPr>
          <a:xfrm>
            <a:off x="1993703" y="3407558"/>
            <a:ext cx="1584174" cy="530545"/>
          </a:xfrm>
          <a:prstGeom prst="leftArrow">
            <a:avLst>
              <a:gd name="adj1" fmla="val 50000"/>
              <a:gd name="adj2" fmla="val 24571"/>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専門家による支援</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円形吹き出し 24"/>
          <p:cNvSpPr/>
          <p:nvPr/>
        </p:nvSpPr>
        <p:spPr>
          <a:xfrm>
            <a:off x="2166989" y="2728133"/>
            <a:ext cx="2170872" cy="629441"/>
          </a:xfrm>
          <a:prstGeom prst="wedgeEllipseCallout">
            <a:avLst>
              <a:gd name="adj1" fmla="val -27704"/>
              <a:gd name="adj2" fmla="val 6780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相談支援センターへの出張相談で、相談員を交えた相談</a:t>
            </a:r>
            <a:endParaRPr kumimoji="1" lang="ja-JP" altLang="en-US" sz="1200" dirty="0">
              <a:solidFill>
                <a:schemeClr val="tx1"/>
              </a:solidFill>
            </a:endParaRPr>
          </a:p>
        </p:txBody>
      </p:sp>
      <p:sp>
        <p:nvSpPr>
          <p:cNvPr id="26" name="右矢印 25"/>
          <p:cNvSpPr/>
          <p:nvPr/>
        </p:nvSpPr>
        <p:spPr>
          <a:xfrm>
            <a:off x="5584713" y="3407554"/>
            <a:ext cx="1656184" cy="546440"/>
          </a:xfrm>
          <a:prstGeom prst="rightArrow">
            <a:avLst>
              <a:gd name="adj1" fmla="val 50000"/>
              <a:gd name="adj2" fmla="val 26427"/>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専門家による支援</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2060955" y="3834738"/>
            <a:ext cx="2005566" cy="969496"/>
          </a:xfrm>
          <a:prstGeom prst="rect">
            <a:avLst/>
          </a:prstGeom>
          <a:noFill/>
        </p:spPr>
        <p:txBody>
          <a:bodyPr wrap="square" rtlCol="0">
            <a:spAutoFit/>
          </a:bodyPr>
          <a:lstStyle/>
          <a:p>
            <a:r>
              <a:rPr kumimoji="1" lang="ja-JP" altLang="en-US" sz="12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具体的な支援内容</a:t>
            </a:r>
            <a:endParaRPr kumimoji="1" lang="en-US" altLang="ja-JP" sz="12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・仕事と治療の両立支援の仕方</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・休暇制度、勤務制度の利用方法</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・勤務情報の書面等の作成</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0488" indent="-90488"/>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の復帰に向けた</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準備</a:t>
            </a: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・職場への伝え方</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9" name="直線矢印コネクタ 28"/>
          <p:cNvCxnSpPr/>
          <p:nvPr/>
        </p:nvCxnSpPr>
        <p:spPr>
          <a:xfrm flipV="1">
            <a:off x="1979715" y="4963363"/>
            <a:ext cx="1799371" cy="579129"/>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2297023" y="5234714"/>
            <a:ext cx="582375" cy="307777"/>
          </a:xfrm>
          <a:prstGeom prst="rect">
            <a:avLst/>
          </a:prstGeom>
          <a:solidFill>
            <a:schemeClr val="bg1"/>
          </a:solidFill>
          <a:ln>
            <a:solidFill>
              <a:srgbClr val="0070C0"/>
            </a:solidFill>
          </a:ln>
        </p:spPr>
        <p:txBody>
          <a:bodyPr wrap="square" rtlCol="0" anchor="ctr">
            <a:spAutoFit/>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紹介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左右矢印 33"/>
          <p:cNvSpPr/>
          <p:nvPr/>
        </p:nvSpPr>
        <p:spPr>
          <a:xfrm rot="20382431">
            <a:off x="2022501" y="5443536"/>
            <a:ext cx="1789512" cy="45568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情報の共有</a:t>
            </a:r>
            <a:endParaRPr kumimoji="1" lang="ja-JP" altLang="en-US" sz="1400" dirty="0">
              <a:solidFill>
                <a:srgbClr val="FF0000"/>
              </a:solidFill>
            </a:endParaRPr>
          </a:p>
        </p:txBody>
      </p:sp>
      <p:sp>
        <p:nvSpPr>
          <p:cNvPr id="35" name="テキスト ボックス 34"/>
          <p:cNvSpPr txBox="1"/>
          <p:nvPr/>
        </p:nvSpPr>
        <p:spPr>
          <a:xfrm rot="20373767">
            <a:off x="2370331" y="5698129"/>
            <a:ext cx="1371308" cy="461665"/>
          </a:xfrm>
          <a:prstGeom prst="rect">
            <a:avLst/>
          </a:prstGeom>
          <a:noFill/>
        </p:spPr>
        <p:txBody>
          <a:bodyPr wrap="square" rtlCol="0">
            <a:spAutoFit/>
          </a:bodyPr>
          <a:lstStyle/>
          <a:p>
            <a:r>
              <a:rPr kumimoji="1" lang="en-US" altLang="ja-JP" sz="1200" dirty="0" smtClean="0"/>
              <a:t>※</a:t>
            </a:r>
            <a:r>
              <a:rPr kumimoji="1" lang="ja-JP" altLang="en-US" sz="1200" dirty="0" smtClean="0"/>
              <a:t>医療関連情報</a:t>
            </a:r>
            <a:endParaRPr kumimoji="1" lang="en-US" altLang="ja-JP" sz="1200" dirty="0" smtClean="0"/>
          </a:p>
          <a:p>
            <a:r>
              <a:rPr lang="ja-JP" altLang="en-US" sz="1200" dirty="0" smtClean="0"/>
              <a:t> </a:t>
            </a:r>
            <a:r>
              <a:rPr lang="ja-JP" altLang="en-US" sz="1200" dirty="0"/>
              <a:t>　</a:t>
            </a:r>
            <a:r>
              <a:rPr lang="ja-JP" altLang="en-US" sz="1200" dirty="0" smtClean="0"/>
              <a:t>就労関連情報</a:t>
            </a:r>
            <a:endParaRPr kumimoji="1" lang="ja-JP" altLang="en-US" sz="1200" dirty="0"/>
          </a:p>
        </p:txBody>
      </p:sp>
      <p:sp>
        <p:nvSpPr>
          <p:cNvPr id="36" name="テキスト ボックス 35"/>
          <p:cNvSpPr txBox="1"/>
          <p:nvPr/>
        </p:nvSpPr>
        <p:spPr>
          <a:xfrm>
            <a:off x="2041980" y="4800831"/>
            <a:ext cx="1546705" cy="461665"/>
          </a:xfrm>
          <a:prstGeom prst="rect">
            <a:avLst/>
          </a:prstGeom>
          <a:noFill/>
        </p:spPr>
        <p:txBody>
          <a:bodyPr wrap="square" rtlCol="0">
            <a:spAutoFit/>
          </a:bodyPr>
          <a:lstStyle/>
          <a:p>
            <a:pPr marL="90488" indent="-90488"/>
            <a:r>
              <a:rPr kumimoji="1" lang="en-US" altLang="ja-JP" sz="1200" u="sng" dirty="0" smtClean="0">
                <a:solidFill>
                  <a:srgbClr val="FF0000"/>
                </a:solidFill>
              </a:rPr>
              <a:t>※</a:t>
            </a:r>
            <a:r>
              <a:rPr kumimoji="1" lang="ja-JP" altLang="en-US" sz="1200" u="sng" dirty="0" smtClean="0">
                <a:solidFill>
                  <a:srgbClr val="FF0000"/>
                </a:solidFill>
              </a:rPr>
              <a:t>就労継続や職場復帰を希望する方</a:t>
            </a:r>
            <a:endParaRPr kumimoji="1" lang="ja-JP" altLang="en-US" sz="1200" u="sng" dirty="0">
              <a:solidFill>
                <a:srgbClr val="FF0000"/>
              </a:solidFill>
            </a:endParaRPr>
          </a:p>
        </p:txBody>
      </p:sp>
      <p:sp>
        <p:nvSpPr>
          <p:cNvPr id="12" name="下矢印 11"/>
          <p:cNvSpPr/>
          <p:nvPr/>
        </p:nvSpPr>
        <p:spPr>
          <a:xfrm>
            <a:off x="7839610" y="6021292"/>
            <a:ext cx="615808" cy="17410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5331556" y="3819098"/>
            <a:ext cx="1982793" cy="1292662"/>
          </a:xfrm>
          <a:prstGeom prst="rect">
            <a:avLst/>
          </a:prstGeom>
          <a:noFill/>
        </p:spPr>
        <p:txBody>
          <a:bodyPr wrap="square" rtlCol="0">
            <a:spAutoFit/>
          </a:bodyPr>
          <a:lstStyle/>
          <a:p>
            <a:r>
              <a:rPr kumimoji="1" lang="ja-JP" altLang="en-US" sz="12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具体的な支援内容</a:t>
            </a:r>
            <a:endParaRPr kumimoji="1" lang="en-US" altLang="ja-JP" sz="12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主治医の意見書等を踏まえ、</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・企業内の体制づくり</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0488" indent="-90488"/>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・勤務時間の短縮への配慮、柔軟な配置転換等への対応</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0488" indent="-90488"/>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両立支援プラン及び職場復帰プラン等の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策定</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円形吹き出し 41"/>
          <p:cNvSpPr/>
          <p:nvPr/>
        </p:nvSpPr>
        <p:spPr>
          <a:xfrm>
            <a:off x="5556387" y="3047514"/>
            <a:ext cx="1440160" cy="360040"/>
          </a:xfrm>
          <a:prstGeom prst="wedgeEllipseCallout">
            <a:avLst>
              <a:gd name="adj1" fmla="val -21781"/>
              <a:gd name="adj2" fmla="val 7387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企業訪問</a:t>
            </a:r>
            <a:endParaRPr kumimoji="1" lang="ja-JP" altLang="en-US" sz="1400" dirty="0">
              <a:solidFill>
                <a:schemeClr val="tx1"/>
              </a:solidFill>
            </a:endParaRPr>
          </a:p>
        </p:txBody>
      </p:sp>
      <p:grpSp>
        <p:nvGrpSpPr>
          <p:cNvPr id="11" name="グループ化 42"/>
          <p:cNvGrpSpPr/>
          <p:nvPr/>
        </p:nvGrpSpPr>
        <p:grpSpPr>
          <a:xfrm>
            <a:off x="3882904" y="5928961"/>
            <a:ext cx="1512168" cy="879051"/>
            <a:chOff x="444258" y="5863623"/>
            <a:chExt cx="1512168" cy="879051"/>
          </a:xfrm>
        </p:grpSpPr>
        <p:sp>
          <p:nvSpPr>
            <p:cNvPr id="44" name="角丸四角形 43"/>
            <p:cNvSpPr/>
            <p:nvPr/>
          </p:nvSpPr>
          <p:spPr>
            <a:xfrm>
              <a:off x="444258" y="5863623"/>
              <a:ext cx="1512168" cy="879051"/>
            </a:xfrm>
            <a:prstGeom prst="roundRect">
              <a:avLst/>
            </a:prstGeom>
            <a:gradFill>
              <a:gsLst>
                <a:gs pos="0">
                  <a:schemeClr val="accent2">
                    <a:lumMod val="60000"/>
                    <a:lumOff val="40000"/>
                  </a:schemeClr>
                </a:gs>
                <a:gs pos="35000">
                  <a:schemeClr val="accent2">
                    <a:lumMod val="60000"/>
                    <a:lumOff val="40000"/>
                  </a:schemeClr>
                </a:gs>
                <a:gs pos="100000">
                  <a:schemeClr val="accent3">
                    <a:tint val="15000"/>
                    <a:satMod val="350000"/>
                  </a:schemeClr>
                </a:gs>
              </a:gsLst>
              <a:lin ang="16200000" scaled="1"/>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smtClean="0">
                  <a:solidFill>
                    <a:schemeClr val="tx1"/>
                  </a:solidFill>
                </a:rPr>
                <a:t>ハローワーク</a:t>
              </a:r>
              <a:endParaRPr kumimoji="1" lang="ja-JP" altLang="en-US" sz="1200" dirty="0">
                <a:solidFill>
                  <a:schemeClr val="tx1"/>
                </a:solidFill>
              </a:endParaRPr>
            </a:p>
          </p:txBody>
        </p:sp>
        <p:pic>
          <p:nvPicPr>
            <p:cNvPr id="45" name="図 44" descr="建物.jpg"/>
            <p:cNvPicPr>
              <a:picLocks noChangeAspect="1"/>
            </p:cNvPicPr>
            <p:nvPr/>
          </p:nvPicPr>
          <p:blipFill>
            <a:blip r:embed="rId10" cstate="print"/>
            <a:stretch>
              <a:fillRect/>
            </a:stretch>
          </p:blipFill>
          <p:spPr>
            <a:xfrm>
              <a:off x="783677" y="6215921"/>
              <a:ext cx="856299" cy="486046"/>
            </a:xfrm>
            <a:prstGeom prst="rect">
              <a:avLst/>
            </a:prstGeom>
          </p:spPr>
        </p:pic>
      </p:grpSp>
      <p:cxnSp>
        <p:nvCxnSpPr>
          <p:cNvPr id="46" name="直線矢印コネクタ 45"/>
          <p:cNvCxnSpPr/>
          <p:nvPr/>
        </p:nvCxnSpPr>
        <p:spPr>
          <a:xfrm>
            <a:off x="1919193" y="6283010"/>
            <a:ext cx="1892445" cy="296344"/>
          </a:xfrm>
          <a:prstGeom prst="straightConnector1">
            <a:avLst/>
          </a:prstGeom>
          <a:ln w="76200">
            <a:prstDash val="sysDash"/>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481363" y="6283014"/>
            <a:ext cx="582375" cy="307777"/>
          </a:xfrm>
          <a:prstGeom prst="rect">
            <a:avLst/>
          </a:prstGeom>
          <a:solidFill>
            <a:schemeClr val="bg1"/>
          </a:solidFill>
          <a:ln>
            <a:solidFill>
              <a:srgbClr val="0070C0"/>
            </a:solidFill>
          </a:ln>
        </p:spPr>
        <p:txBody>
          <a:bodyPr wrap="square" rtlCol="0" anchor="ctr">
            <a:spAutoFit/>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紹介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テキスト ボックス 50"/>
          <p:cNvSpPr txBox="1"/>
          <p:nvPr/>
        </p:nvSpPr>
        <p:spPr>
          <a:xfrm>
            <a:off x="1486954" y="6421762"/>
            <a:ext cx="1101256" cy="461665"/>
          </a:xfrm>
          <a:prstGeom prst="rect">
            <a:avLst/>
          </a:prstGeom>
          <a:noFill/>
        </p:spPr>
        <p:txBody>
          <a:bodyPr wrap="square" rtlCol="0">
            <a:spAutoFit/>
          </a:bodyPr>
          <a:lstStyle/>
          <a:p>
            <a:pPr marL="90488" indent="-90488"/>
            <a:r>
              <a:rPr kumimoji="1" lang="en-US" altLang="ja-JP" sz="1200" u="sng" dirty="0" smtClean="0"/>
              <a:t>※</a:t>
            </a:r>
            <a:r>
              <a:rPr kumimoji="1" lang="ja-JP" altLang="en-US" sz="1200" u="sng" dirty="0" smtClean="0"/>
              <a:t>就職を希望する方</a:t>
            </a:r>
            <a:endParaRPr kumimoji="1" lang="ja-JP" altLang="en-US" sz="1200" u="sng" dirty="0"/>
          </a:p>
        </p:txBody>
      </p:sp>
      <p:sp>
        <p:nvSpPr>
          <p:cNvPr id="43" name="角丸四角形 42"/>
          <p:cNvSpPr/>
          <p:nvPr/>
        </p:nvSpPr>
        <p:spPr>
          <a:xfrm>
            <a:off x="251521" y="0"/>
            <a:ext cx="8646807" cy="504056"/>
          </a:xfrm>
          <a:prstGeom prst="roundRect">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bIns="36000" rtlCol="0" anchor="ctr"/>
          <a:lstStyle/>
          <a:p>
            <a:pPr algn="ctr"/>
            <a:r>
              <a:rPr lang="ja-JP" altLang="en-US" sz="2400" b="1" smtClean="0">
                <a:latin typeface="メイリオ" panose="020B0604030504040204" pitchFamily="50" charset="-128"/>
                <a:ea typeface="メイリオ" panose="020B0604030504040204" pitchFamily="50" charset="-128"/>
                <a:cs typeface="メイリオ" panose="020B0604030504040204" pitchFamily="50" charset="-128"/>
              </a:rPr>
              <a:t>がん</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患者等に対する治療と</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生活の</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両立支援</a:t>
            </a:r>
            <a:endParaRPr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8086721" y="94481"/>
            <a:ext cx="759519" cy="409575"/>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800"/>
              </a:lnSpc>
              <a:spcAft>
                <a:spcPts val="0"/>
              </a:spcAft>
            </a:pPr>
            <a:r>
              <a:rPr lang="ja-JP" sz="1200" b="1" kern="100" smtClean="0">
                <a:effectLst/>
                <a:latin typeface="Century"/>
                <a:ea typeface="メイリオ"/>
                <a:cs typeface="Times New Roman"/>
              </a:rPr>
              <a:t>資料</a:t>
            </a:r>
            <a:r>
              <a:rPr lang="ja-JP" altLang="en-US" sz="1200" b="1" kern="100" smtClean="0">
                <a:effectLst/>
                <a:latin typeface="Century"/>
                <a:ea typeface="メイリオ"/>
                <a:cs typeface="Times New Roman"/>
              </a:rPr>
              <a:t>９</a:t>
            </a:r>
            <a:endParaRPr lang="ja-JP" sz="1050" kern="100" dirty="0">
              <a:effectLst/>
              <a:latin typeface="Century"/>
              <a:ea typeface="ＭＳ 明朝"/>
              <a:cs typeface="Times New Roman"/>
            </a:endParaRPr>
          </a:p>
        </p:txBody>
      </p:sp>
    </p:spTree>
    <p:extLst>
      <p:ext uri="{BB962C8B-B14F-4D97-AF65-F5344CB8AC3E}">
        <p14:creationId xmlns:p14="http://schemas.microsoft.com/office/powerpoint/2010/main" val="250762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219</Words>
  <Application>Microsoft Office PowerPoint</Application>
  <PresentationFormat>画面に合わせる (4:3)</PresentationFormat>
  <Paragraphs>50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木村　和貴</dc:creator>
  <cp:lastModifiedBy>HOSTNAME</cp:lastModifiedBy>
  <cp:revision>3</cp:revision>
  <dcterms:created xsi:type="dcterms:W3CDTF">2017-01-04T07:26:59Z</dcterms:created>
  <dcterms:modified xsi:type="dcterms:W3CDTF">2017-01-05T11:03:10Z</dcterms:modified>
</cp:coreProperties>
</file>