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6F21D-D415-4C49-8D25-6C4E3E43F10B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97A8-387C-4597-A2C2-1331BA6B32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71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D66C8-D673-4B28-874E-35D4C3A332A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09078-B7DB-4AB3-9804-B06EF6B8978D}" type="datetimeFigureOut">
              <a:rPr kumimoji="1" lang="ja-JP" altLang="en-US" smtClean="0"/>
              <a:pPr/>
              <a:t>2017/1/5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14D21-DE7F-4EFF-A5C5-25F316C5CE7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/楕円 2"/>
          <p:cNvSpPr/>
          <p:nvPr/>
        </p:nvSpPr>
        <p:spPr>
          <a:xfrm>
            <a:off x="3131840" y="2420888"/>
            <a:ext cx="2304256" cy="119675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b="1" dirty="0" smtClean="0"/>
          </a:p>
          <a:p>
            <a:pPr algn="ctr"/>
            <a:r>
              <a:rPr lang="ja-JP" altLang="en-US" b="1" dirty="0" smtClean="0"/>
              <a:t>病院</a:t>
            </a:r>
            <a:r>
              <a:rPr lang="ja-JP" altLang="en-US" b="1" dirty="0"/>
              <a:t>等と</a:t>
            </a:r>
            <a:r>
              <a:rPr lang="ja-JP" altLang="en-US" b="1" dirty="0" smtClean="0"/>
              <a:t>連携した事業</a:t>
            </a:r>
            <a:r>
              <a:rPr lang="ja-JP" altLang="en-US" b="1" dirty="0"/>
              <a:t>主等向けセミナー</a:t>
            </a:r>
          </a:p>
          <a:p>
            <a:pPr algn="ctr"/>
            <a:endParaRPr kumimoji="1" lang="ja-JP" altLang="en-US" dirty="0"/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0" y="1"/>
            <a:ext cx="9143999" cy="4069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4390" tIns="4390" rIns="4390" bIns="0" anchor="ctr"/>
          <a:lstStyle/>
          <a:p>
            <a:pPr algn="ctr"/>
            <a:r>
              <a:rPr lang="ja-JP" altLang="en-US" sz="2400">
                <a:latin typeface="Calibri" pitchFamily="34" charset="0"/>
              </a:rPr>
              <a:t>　</a:t>
            </a:r>
            <a:endParaRPr lang="ja-JP" altLang="en-US" sz="2400">
              <a:solidFill>
                <a:srgbClr val="000000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7832" y="0"/>
            <a:ext cx="8986168" cy="404664"/>
          </a:xfrm>
        </p:spPr>
        <p:txBody>
          <a:bodyPr numCol="1">
            <a:normAutofit/>
          </a:bodyPr>
          <a:lstStyle/>
          <a:p>
            <a:r>
              <a:rPr lang="ja-JP" altLang="en-US" sz="2000" b="1" dirty="0" smtClean="0"/>
              <a:t>がん患者等に対する就職支援事業</a:t>
            </a:r>
            <a:r>
              <a:rPr lang="en-US" altLang="ja-JP" sz="2000" b="1" dirty="0" smtClean="0"/>
              <a:t>  </a:t>
            </a:r>
            <a:r>
              <a:rPr lang="en-US" altLang="ja-JP" sz="2000" dirty="0" smtClean="0"/>
              <a:t>                                                                        </a:t>
            </a:r>
            <a:endParaRPr kumimoji="1" lang="ja-JP" altLang="en-US" sz="2000" dirty="0"/>
          </a:p>
        </p:txBody>
      </p:sp>
      <p:sp>
        <p:nvSpPr>
          <p:cNvPr id="6" name="角丸四角形 5"/>
          <p:cNvSpPr/>
          <p:nvPr/>
        </p:nvSpPr>
        <p:spPr>
          <a:xfrm>
            <a:off x="157832" y="2734960"/>
            <a:ext cx="3024336" cy="2952328"/>
          </a:xfrm>
          <a:prstGeom prst="roundRect">
            <a:avLst>
              <a:gd name="adj" fmla="val 8179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2474312"/>
            <a:ext cx="2736304" cy="369332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がん診療連携拠点病院等</a:t>
            </a:r>
            <a:endParaRPr kumimoji="1" lang="ja-JP" altLang="en-US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323528" y="3095000"/>
            <a:ext cx="1296144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167008"/>
            <a:ext cx="594066" cy="59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テキスト ボックス 19"/>
          <p:cNvSpPr txBox="1"/>
          <p:nvPr/>
        </p:nvSpPr>
        <p:spPr>
          <a:xfrm>
            <a:off x="395536" y="3743072"/>
            <a:ext cx="115212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がん患者等</a:t>
            </a:r>
            <a:endParaRPr kumimoji="1" lang="ja-JP" altLang="en-US" sz="14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1331640" y="4319136"/>
            <a:ext cx="172819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03648" y="5183232"/>
            <a:ext cx="1584176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相談支援センター</a:t>
            </a:r>
            <a:endParaRPr kumimoji="1" lang="ja-JP" altLang="en-US" sz="1400" b="1" dirty="0"/>
          </a:p>
        </p:txBody>
      </p:sp>
      <p:pic>
        <p:nvPicPr>
          <p:cNvPr id="1034" name="Picture 10" descr="いす,テーブル,ビジネス,ミーティング,事務所,人,仕事,正式,男性,着席,話し合い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391144"/>
            <a:ext cx="846951" cy="846951"/>
          </a:xfrm>
          <a:prstGeom prst="rect">
            <a:avLst/>
          </a:prstGeom>
          <a:noFill/>
        </p:spPr>
      </p:pic>
      <p:sp>
        <p:nvSpPr>
          <p:cNvPr id="34" name="テキスト ボックス 33"/>
          <p:cNvSpPr txBox="1"/>
          <p:nvPr/>
        </p:nvSpPr>
        <p:spPr>
          <a:xfrm>
            <a:off x="251520" y="45351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相談</a:t>
            </a:r>
            <a:endParaRPr kumimoji="1" lang="ja-JP" altLang="en-US" dirty="0"/>
          </a:p>
        </p:txBody>
      </p:sp>
      <p:sp>
        <p:nvSpPr>
          <p:cNvPr id="35" name="上矢印 34"/>
          <p:cNvSpPr/>
          <p:nvPr/>
        </p:nvSpPr>
        <p:spPr>
          <a:xfrm rot="8520000">
            <a:off x="792937" y="4182682"/>
            <a:ext cx="432048" cy="504056"/>
          </a:xfrm>
          <a:prstGeom prst="up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5436096" y="2734960"/>
            <a:ext cx="3527960" cy="2952328"/>
          </a:xfrm>
          <a:prstGeom prst="roundRect">
            <a:avLst>
              <a:gd name="adj" fmla="val 8179"/>
            </a:avLst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　</a:t>
            </a:r>
            <a:endParaRPr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24128" y="2495683"/>
            <a:ext cx="2952328" cy="8617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拠点病院等の</a:t>
            </a:r>
            <a:r>
              <a:rPr kumimoji="1" lang="ja-JP" altLang="en-US" b="1" dirty="0" smtClean="0"/>
              <a:t>最寄りの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ハローワーク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sz="1400" dirty="0" smtClean="0"/>
              <a:t>（全国４７都道府県）</a:t>
            </a:r>
            <a:endParaRPr kumimoji="1" lang="ja-JP" altLang="en-US" sz="1400" dirty="0"/>
          </a:p>
        </p:txBody>
      </p:sp>
      <p:sp>
        <p:nvSpPr>
          <p:cNvPr id="39" name="正方形/長方形 38"/>
          <p:cNvSpPr/>
          <p:nvPr/>
        </p:nvSpPr>
        <p:spPr>
          <a:xfrm>
            <a:off x="288032" y="839290"/>
            <a:ext cx="8748464" cy="150959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</a:rPr>
              <a:t>○　</a:t>
            </a:r>
            <a:r>
              <a:rPr lang="ja-JP" altLang="en-US" sz="1600" dirty="0">
                <a:solidFill>
                  <a:schemeClr val="tx1"/>
                </a:solidFill>
              </a:rPr>
              <a:t>２５</a:t>
            </a:r>
            <a:r>
              <a:rPr lang="ja-JP" altLang="en-US" sz="1600" dirty="0" smtClean="0">
                <a:solidFill>
                  <a:schemeClr val="tx1"/>
                </a:solidFill>
              </a:rPr>
              <a:t>年度から、ハローワークに専門相談員を配置し、がん診療連携拠点病院等と連携したがん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患者等に対する就職支援モデル事業を開始</a:t>
            </a:r>
            <a:r>
              <a:rPr lang="ja-JP" altLang="en-US" sz="1600" dirty="0">
                <a:solidFill>
                  <a:schemeClr val="tx1"/>
                </a:solidFill>
              </a:rPr>
              <a:t>し</a:t>
            </a:r>
            <a:r>
              <a:rPr lang="ja-JP" altLang="en-US" sz="1600" dirty="0" smtClean="0">
                <a:solidFill>
                  <a:schemeClr val="tx1"/>
                </a:solidFill>
              </a:rPr>
              <a:t>、平成２７年度は全国１６か所において実施している。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>
              <a:lnSpc>
                <a:spcPts val="500"/>
              </a:lnSpc>
            </a:pP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○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２８年度は、３年間のモデル事業で蓄積</a:t>
            </a:r>
            <a:r>
              <a:rPr lang="ja-JP" altLang="en-US" sz="1600" dirty="0">
                <a:solidFill>
                  <a:schemeClr val="tx1"/>
                </a:solidFill>
              </a:rPr>
              <a:t>した</a:t>
            </a:r>
            <a:r>
              <a:rPr lang="ja-JP" altLang="en-US" sz="1600" dirty="0" smtClean="0">
                <a:solidFill>
                  <a:schemeClr val="tx1"/>
                </a:solidFill>
              </a:rPr>
              <a:t>就職支援</a:t>
            </a:r>
            <a:r>
              <a:rPr lang="ja-JP" altLang="en-US" sz="1600" dirty="0">
                <a:solidFill>
                  <a:schemeClr val="tx1"/>
                </a:solidFill>
              </a:rPr>
              <a:t>ノウハウや知見を幅広く共有し、がん</a:t>
            </a:r>
            <a:r>
              <a:rPr lang="ja-JP" altLang="en-US" sz="1600" dirty="0" smtClean="0">
                <a:solidFill>
                  <a:schemeClr val="tx1"/>
                </a:solidFill>
              </a:rPr>
              <a:t>患者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　等の就職支援について、</a:t>
            </a:r>
            <a:r>
              <a:rPr lang="ja-JP" altLang="en-US" sz="1600" b="1" u="sng" dirty="0" smtClean="0">
                <a:solidFill>
                  <a:schemeClr val="tx1"/>
                </a:solidFill>
              </a:rPr>
              <a:t>事業の実施箇所数を拡充し、全国で実施する</a:t>
            </a:r>
            <a:r>
              <a:rPr lang="ja-JP" altLang="en-US" sz="1400" b="1" u="sng" dirty="0" smtClean="0">
                <a:solidFill>
                  <a:schemeClr val="tx1"/>
                </a:solidFill>
              </a:rPr>
              <a:t>（全国</a:t>
            </a:r>
            <a:r>
              <a:rPr lang="en-US" altLang="ja-JP" sz="1400" b="1" u="sng" dirty="0" smtClean="0">
                <a:solidFill>
                  <a:schemeClr val="tx1"/>
                </a:solidFill>
              </a:rPr>
              <a:t>16</a:t>
            </a:r>
            <a:r>
              <a:rPr lang="ja-JP" altLang="en-US" sz="1400" b="1" u="sng" dirty="0" smtClean="0">
                <a:solidFill>
                  <a:schemeClr val="tx1"/>
                </a:solidFill>
              </a:rPr>
              <a:t>か所→</a:t>
            </a:r>
            <a:r>
              <a:rPr lang="en-US" altLang="ja-JP" sz="1400" b="1" u="sng" dirty="0" smtClean="0">
                <a:solidFill>
                  <a:schemeClr val="tx1"/>
                </a:solidFill>
              </a:rPr>
              <a:t>48</a:t>
            </a:r>
            <a:r>
              <a:rPr lang="ja-JP" altLang="en-US" sz="1400" b="1" u="sng" dirty="0" smtClean="0">
                <a:solidFill>
                  <a:schemeClr val="tx1"/>
                </a:solidFill>
              </a:rPr>
              <a:t>か所）。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上矢印 39"/>
          <p:cNvSpPr/>
          <p:nvPr/>
        </p:nvSpPr>
        <p:spPr>
          <a:xfrm rot="5400000">
            <a:off x="4031940" y="3897052"/>
            <a:ext cx="432048" cy="2376264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上矢印 42"/>
          <p:cNvSpPr/>
          <p:nvPr/>
        </p:nvSpPr>
        <p:spPr>
          <a:xfrm rot="16200000" flipH="1">
            <a:off x="3337023" y="2153087"/>
            <a:ext cx="432048" cy="3766093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03848" y="522920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・就職希望者の誘導</a:t>
            </a:r>
            <a:endParaRPr lang="en-US" altLang="ja-JP" sz="1200" dirty="0" smtClean="0"/>
          </a:p>
          <a:p>
            <a:r>
              <a:rPr lang="ja-JP" altLang="en-US" sz="1200" dirty="0"/>
              <a:t>・</a:t>
            </a:r>
            <a:r>
              <a:rPr lang="ja-JP" altLang="en-US" sz="1200" dirty="0" smtClean="0"/>
              <a:t>本人の医療関係情報の提供</a:t>
            </a:r>
            <a:endParaRPr kumimoji="1" lang="ja-JP" altLang="en-US" sz="12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203848" y="3675687"/>
            <a:ext cx="2304256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ja-JP" altLang="en-US" sz="1200" dirty="0" smtClean="0"/>
              <a:t>相談支援センターへの出張相談</a:t>
            </a:r>
            <a:endParaRPr kumimoji="1" lang="ja-JP" altLang="en-US" sz="1200" dirty="0"/>
          </a:p>
        </p:txBody>
      </p:sp>
      <p:pic>
        <p:nvPicPr>
          <p:cNvPr id="2050" name="Picture 2" descr="詳細を表示"/>
          <p:cNvPicPr>
            <a:picLocks noChangeAspect="1" noChangeArrowheads="1"/>
          </p:cNvPicPr>
          <p:nvPr/>
        </p:nvPicPr>
        <p:blipFill>
          <a:blip r:embed="rId5" cstate="print"/>
          <a:srcRect l="7874" t="19685" r="11811" b="25591"/>
          <a:stretch>
            <a:fillRect/>
          </a:stretch>
        </p:blipFill>
        <p:spPr bwMode="auto">
          <a:xfrm>
            <a:off x="7956376" y="2768205"/>
            <a:ext cx="686410" cy="588787"/>
          </a:xfrm>
          <a:prstGeom prst="rect">
            <a:avLst/>
          </a:prstGeom>
          <a:noFill/>
        </p:spPr>
      </p:pic>
      <p:sp>
        <p:nvSpPr>
          <p:cNvPr id="33" name="テキスト ボックス 32"/>
          <p:cNvSpPr txBox="1"/>
          <p:nvPr/>
        </p:nvSpPr>
        <p:spPr>
          <a:xfrm>
            <a:off x="5508104" y="3482424"/>
            <a:ext cx="3456384" cy="21467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kumimoji="1" lang="ja-JP" altLang="en-US" sz="1400" dirty="0" smtClean="0"/>
              <a:t>個々のがん患者等の希望や治療状況等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kumimoji="1" lang="ja-JP" altLang="en-US" sz="1400" dirty="0" smtClean="0"/>
              <a:t>　を踏まえた職業相談、職業紹介</a:t>
            </a:r>
            <a:endParaRPr kumimoji="1" lang="en-US" altLang="ja-JP" sz="1400" dirty="0" smtClean="0"/>
          </a:p>
          <a:p>
            <a:pPr>
              <a:buFont typeface="Wingdings" pitchFamily="2" charset="2"/>
              <a:buChar char="Ø"/>
            </a:pPr>
            <a:endParaRPr kumimoji="1" lang="en-US" altLang="ja-JP" sz="14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1400" dirty="0" smtClean="0"/>
              <a:t>がん患者等の希望する労働条件に応じた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求人の開拓、求人条件の緩和指導</a:t>
            </a:r>
            <a:endParaRPr lang="en-US" altLang="ja-JP" sz="1400" dirty="0" smtClean="0"/>
          </a:p>
          <a:p>
            <a:pPr>
              <a:buFont typeface="Wingdings" pitchFamily="2" charset="2"/>
              <a:buChar char="Ø"/>
            </a:pPr>
            <a:endParaRPr lang="en-US" altLang="ja-JP" sz="14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1400" dirty="0" smtClean="0"/>
              <a:t>がん患者等の就職後の職場定着の支援</a:t>
            </a:r>
            <a:endParaRPr lang="en-US" altLang="ja-JP" sz="1400" dirty="0" smtClean="0"/>
          </a:p>
          <a:p>
            <a:pPr>
              <a:lnSpc>
                <a:spcPts val="300"/>
              </a:lnSpc>
            </a:pPr>
            <a:endParaRPr lang="en-US" altLang="ja-JP" sz="1400" dirty="0" smtClean="0"/>
          </a:p>
          <a:p>
            <a:pPr>
              <a:lnSpc>
                <a:spcPts val="300"/>
              </a:lnSpc>
            </a:pPr>
            <a:endParaRPr lang="en-US" altLang="ja-JP" sz="1400" dirty="0"/>
          </a:p>
          <a:p>
            <a:pPr>
              <a:lnSpc>
                <a:spcPts val="300"/>
              </a:lnSpc>
            </a:pPr>
            <a:endParaRPr lang="en-US" altLang="ja-JP" sz="1400" dirty="0" smtClean="0"/>
          </a:p>
          <a:p>
            <a:r>
              <a:rPr lang="ja-JP" altLang="en-US" sz="1400" dirty="0" smtClean="0"/>
              <a:t>　</a:t>
            </a:r>
            <a:endParaRPr lang="en-US" altLang="ja-JP" sz="1400" dirty="0" smtClean="0"/>
          </a:p>
          <a:p>
            <a:r>
              <a:rPr lang="ja-JP" altLang="en-US" sz="1400" dirty="0" smtClean="0"/>
              <a:t>⇒</a:t>
            </a:r>
            <a:r>
              <a:rPr kumimoji="1" lang="en-US" altLang="ja-JP" sz="1400" dirty="0" smtClean="0"/>
              <a:t> </a:t>
            </a:r>
            <a:r>
              <a:rPr kumimoji="1" lang="ja-JP" altLang="en-US" sz="1400" dirty="0" smtClean="0"/>
              <a:t>専任の就職支援ナビゲーターが実施</a:t>
            </a:r>
            <a:endParaRPr kumimoji="1" lang="ja-JP" altLang="en-US" sz="14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03848" y="4201809"/>
            <a:ext cx="2232247" cy="44203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ja-JP" altLang="en-US" sz="1200" dirty="0" smtClean="0"/>
              <a:t>労働市場、求人情報等</a:t>
            </a:r>
            <a:endParaRPr lang="en-US" altLang="ja-JP" sz="1200" dirty="0" smtClean="0"/>
          </a:p>
          <a:p>
            <a:r>
              <a:rPr lang="ja-JP" altLang="en-US" sz="1200" dirty="0" smtClean="0"/>
              <a:t>    雇用関係情報の提供　</a:t>
            </a:r>
            <a:endParaRPr kumimoji="1" lang="ja-JP" altLang="en-US" sz="1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508105" y="5856691"/>
            <a:ext cx="3455952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※</a:t>
            </a:r>
            <a:r>
              <a:rPr kumimoji="1" lang="ja-JP" altLang="en-US" sz="1100" dirty="0" smtClean="0">
                <a:latin typeface="+mn-ea"/>
              </a:rPr>
              <a:t>平成</a:t>
            </a:r>
            <a:r>
              <a:rPr kumimoji="1" lang="en-US" altLang="ja-JP" sz="1100" dirty="0" smtClean="0">
                <a:latin typeface="+mn-ea"/>
              </a:rPr>
              <a:t>27</a:t>
            </a:r>
            <a:r>
              <a:rPr kumimoji="1" lang="ja-JP" altLang="en-US" sz="1100" dirty="0" smtClean="0">
                <a:latin typeface="+mn-ea"/>
              </a:rPr>
              <a:t>年度</a:t>
            </a:r>
            <a:r>
              <a:rPr kumimoji="1" lang="ja-JP" altLang="en-US" sz="1100" dirty="0" smtClean="0"/>
              <a:t>実施箇所：１６か所（札幌東所、仙台所、　大宮所、飯田橋所、横浜所、相模原所、金沢所、福井所、沼津所、</a:t>
            </a:r>
            <a:r>
              <a:rPr lang="ja-JP" altLang="en-US" sz="1100" dirty="0"/>
              <a:t>名古屋</a:t>
            </a:r>
            <a:r>
              <a:rPr lang="ja-JP" altLang="en-US" sz="1100" dirty="0" smtClean="0"/>
              <a:t>東</a:t>
            </a:r>
            <a:r>
              <a:rPr kumimoji="1" lang="ja-JP" altLang="en-US" sz="1100" dirty="0" smtClean="0"/>
              <a:t>、京都西陣所、</a:t>
            </a:r>
            <a:r>
              <a:rPr lang="ja-JP" altLang="en-US" sz="1100" dirty="0" smtClean="0"/>
              <a:t>明石所</a:t>
            </a:r>
            <a:r>
              <a:rPr kumimoji="1" lang="ja-JP" altLang="en-US" sz="1100" dirty="0" smtClean="0"/>
              <a:t>、</a:t>
            </a:r>
            <a:r>
              <a:rPr lang="ja-JP" altLang="en-US" sz="1100" dirty="0" smtClean="0"/>
              <a:t>広島東所、　松山</a:t>
            </a:r>
            <a:r>
              <a:rPr kumimoji="1" lang="ja-JP" altLang="en-US" sz="1100" dirty="0" smtClean="0"/>
              <a:t>所、福岡中央所、鹿児島所）で実施</a:t>
            </a:r>
            <a:endParaRPr kumimoji="1" lang="ja-JP" altLang="en-US" sz="1100" dirty="0"/>
          </a:p>
        </p:txBody>
      </p:sp>
      <p:sp>
        <p:nvSpPr>
          <p:cNvPr id="42" name="角丸四角形 41"/>
          <p:cNvSpPr/>
          <p:nvPr/>
        </p:nvSpPr>
        <p:spPr>
          <a:xfrm>
            <a:off x="3203848" y="5866956"/>
            <a:ext cx="2232248" cy="8744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就職率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(H26</a:t>
            </a:r>
            <a:r>
              <a:rPr lang="ja-JP" altLang="en-US" sz="1400" dirty="0" smtClean="0">
                <a:solidFill>
                  <a:schemeClr val="tx1"/>
                </a:solidFill>
              </a:rPr>
              <a:t>年度</a:t>
            </a:r>
            <a:r>
              <a:rPr lang="en-US" altLang="ja-JP" sz="1400" dirty="0" smtClean="0">
                <a:solidFill>
                  <a:schemeClr val="tx1"/>
                </a:solidFill>
              </a:rPr>
              <a:t>)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43.6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 flipH="1">
            <a:off x="3275856" y="5692094"/>
            <a:ext cx="720080" cy="329194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実績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1763688" y="2926570"/>
            <a:ext cx="1296144" cy="893539"/>
          </a:xfrm>
          <a:prstGeom prst="wedgeEllipseCallout">
            <a:avLst>
              <a:gd name="adj1" fmla="val 34082"/>
              <a:gd name="adj2" fmla="val 6156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 flipH="1">
            <a:off x="1852117" y="3005370"/>
            <a:ext cx="1135706" cy="830997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 algn="ctr"/>
            <a:r>
              <a:rPr lang="ja-JP" altLang="en-US" sz="1200" dirty="0" smtClean="0"/>
              <a:t>本人、相談支援センター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相談員も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交えた相談</a:t>
            </a:r>
            <a:endParaRPr kumimoji="1" lang="ja-JP" altLang="en-US" sz="1200" dirty="0"/>
          </a:p>
        </p:txBody>
      </p:sp>
      <p:sp>
        <p:nvSpPr>
          <p:cNvPr id="31" name="正方形/長方形 30"/>
          <p:cNvSpPr/>
          <p:nvPr/>
        </p:nvSpPr>
        <p:spPr>
          <a:xfrm>
            <a:off x="8028384" y="166193"/>
            <a:ext cx="720080" cy="4095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b="1" kern="100" smtClean="0">
                <a:effectLst/>
                <a:latin typeface="Century"/>
                <a:ea typeface="メイリオ"/>
                <a:cs typeface="Times New Roman"/>
              </a:rPr>
              <a:t>資料</a:t>
            </a:r>
            <a:r>
              <a:rPr lang="ja-JP" altLang="en-US" sz="1200" b="1" kern="100" smtClean="0">
                <a:effectLst/>
                <a:latin typeface="Century"/>
                <a:ea typeface="メイリオ"/>
                <a:cs typeface="Times New Roman"/>
              </a:rPr>
              <a:t>８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972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C6EE85CFF4561049945C5AD9E67B5154" ma:contentTypeVersion="2" ma:contentTypeDescription="" ma:contentTypeScope="" ma:versionID="74af4844f41604c643bd92f042021f30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8BC4551-9D70-4C7A-99F9-C39493EE8B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02E94C-281A-4B1A-9734-E29B0E6F2052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8B97BE19-CDDD-400E-817A-CFDD13F7EC12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3750190-88E3-446C-8506-1C20D61D63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115</Words>
  <Application>Microsoft Office PowerPoint</Application>
  <PresentationFormat>画面に合わせる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がん患者等に対する就職支援事業                                                                          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がん患者に対する就職支援モデル事業（案）</dc:title>
  <dc:creator>首席職業指導官室２</dc:creator>
  <cp:lastModifiedBy>HOSTNAME</cp:lastModifiedBy>
  <cp:revision>75</cp:revision>
  <cp:lastPrinted>2015-12-12T10:18:18Z</cp:lastPrinted>
  <dcterms:created xsi:type="dcterms:W3CDTF">2012-05-15T01:24:01Z</dcterms:created>
  <dcterms:modified xsi:type="dcterms:W3CDTF">2017-01-05T11:02:48Z</dcterms:modified>
</cp:coreProperties>
</file>