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1530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878-BE94-4933-AE75-A59256E79611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7F27-02DA-46C7-822C-767C5E324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18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878-BE94-4933-AE75-A59256E79611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7F27-02DA-46C7-822C-767C5E324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05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878-BE94-4933-AE75-A59256E79611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7F27-02DA-46C7-822C-767C5E324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69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878-BE94-4933-AE75-A59256E79611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7F27-02DA-46C7-822C-767C5E324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967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878-BE94-4933-AE75-A59256E79611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7F27-02DA-46C7-822C-767C5E324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621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878-BE94-4933-AE75-A59256E79611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7F27-02DA-46C7-822C-767C5E324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618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878-BE94-4933-AE75-A59256E79611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7F27-02DA-46C7-822C-767C5E324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181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878-BE94-4933-AE75-A59256E79611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7F27-02DA-46C7-822C-767C5E324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5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878-BE94-4933-AE75-A59256E79611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7F27-02DA-46C7-822C-767C5E324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495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878-BE94-4933-AE75-A59256E79611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7F27-02DA-46C7-822C-767C5E324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054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878-BE94-4933-AE75-A59256E79611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7F27-02DA-46C7-822C-767C5E324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85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39878-BE94-4933-AE75-A59256E79611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57F27-02DA-46C7-822C-767C5E324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48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217751"/>
              </p:ext>
            </p:extLst>
          </p:nvPr>
        </p:nvGraphicFramePr>
        <p:xfrm>
          <a:off x="321871" y="899592"/>
          <a:ext cx="6172200" cy="2464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6384"/>
                <a:gridCol w="1676769"/>
                <a:gridCol w="1944000"/>
                <a:gridCol w="905047"/>
              </a:tblGrid>
              <a:tr h="2160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助成テーマ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団体名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事業名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助成費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4948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がんの予防につながる学習活動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独立行政法人国立病院機構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大阪南医療センター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～がんって</a:t>
                      </a:r>
                      <a:r>
                        <a:rPr lang="ja-JP" sz="1000" kern="100" dirty="0" err="1">
                          <a:effectLst/>
                        </a:rPr>
                        <a:t>な</a:t>
                      </a:r>
                      <a:r>
                        <a:rPr lang="ja-JP" sz="1000" kern="100" dirty="0">
                          <a:effectLst/>
                        </a:rPr>
                        <a:t>あに？～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中学校での出前授業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254000"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indent="254000" algn="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500,000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がん検診の普及・啓発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ＮＰＯ法人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がんと共に生きる会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がん検診リーフレットの配布・作成及びそれを用いた研修会開催によるがん検診普及・啓発事業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254000"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indent="254000" algn="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479,799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がん検診の普及・啓発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特定非営利活動法人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ピンクリボン大阪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「ピンクリボン大阪</a:t>
                      </a:r>
                      <a:r>
                        <a:rPr lang="en-US" sz="1000" kern="100" dirty="0">
                          <a:effectLst/>
                        </a:rPr>
                        <a:t>2013</a:t>
                      </a:r>
                      <a:r>
                        <a:rPr lang="ja-JP" sz="1000" kern="100" dirty="0">
                          <a:effectLst/>
                        </a:rPr>
                        <a:t>　女性がんの検診啓発」に係る検診受診率向上事業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254000"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indent="254000" algn="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317,301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がん患者の在宅療養・看護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特定非営利活動法人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泉州がん医療ネットワーク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泉州地区におけるがん患者の在宅医療体制を整備する事業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254000"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indent="254000" algn="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484,783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計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  <a:r>
                        <a:rPr lang="ja-JP" altLang="en-US" sz="1200" kern="100" dirty="0" smtClean="0">
                          <a:effectLst/>
                        </a:rPr>
                        <a:t>４団体</a:t>
                      </a:r>
                      <a:endParaRPr lang="ja-JP" sz="1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indent="139700" algn="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1,781,883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478631"/>
              </p:ext>
            </p:extLst>
          </p:nvPr>
        </p:nvGraphicFramePr>
        <p:xfrm>
          <a:off x="308573" y="4211958"/>
          <a:ext cx="6195023" cy="4163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2472"/>
                <a:gridCol w="1569149"/>
                <a:gridCol w="2065008"/>
                <a:gridCol w="908394"/>
              </a:tblGrid>
              <a:tr h="3183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助成テーマ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団体名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事業名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助成費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4737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がんの予防につながる学習活動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特定非営利活動法人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ピンクリボン大阪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中学生女子を対象にした女性のがん教育プロジェクト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279400"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indent="279400" algn="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183,000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4350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がんの予防につながる学習活動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独立行政法人国立病院機構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大阪南医療センター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「がんって何？」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－学生・市民へ向けたがん教育－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279400"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indent="279400" algn="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250,000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4656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がん患者の在宅医療・看護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特定非営利活動法人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泉州がん医療ネットワーク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泉州地区におけるがん患者の在宅医療体制を整備する事業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279400"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indent="279400" algn="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308,000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がん患者会活動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ＮＰＯ法人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大阪がんええナビ制作委員会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「大阪がんええナビ」サイト紹介のリーフレットのリニューアルと配布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279400"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indent="279400" algn="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100,000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がん患者会活動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特定非営利活動法人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がんと共に生きる会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活動広報パンフレットの作成、配布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279400"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indent="279400" algn="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100,000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がん患者会活動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大阪肝臓友の会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友の会紹介リーフレットの印刷・関連機関への配布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279400"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indent="279400" algn="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100,000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がん患者会活動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がん患者サポートの会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ぎんなん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シンポジウム「在宅を考える」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開催事業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349250"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indent="349250" algn="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50,000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計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  <a:endParaRPr lang="en-US" sz="1000" kern="100" dirty="0" smtClean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７団体</a:t>
                      </a:r>
                      <a:endParaRPr lang="ja-JP" sz="1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indent="139700" algn="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1,091,000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08573" y="514479"/>
            <a:ext cx="3773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○　平成</a:t>
            </a:r>
            <a:r>
              <a:rPr lang="en-US" altLang="ja-JP" sz="1200" dirty="0"/>
              <a:t>25</a:t>
            </a:r>
            <a:r>
              <a:rPr lang="ja-JP" altLang="en-US" sz="1200" dirty="0" smtClean="0"/>
              <a:t>年度がん対策基金企画提案公募事業一覧</a:t>
            </a:r>
            <a:endParaRPr kumimoji="1" lang="ja-JP" altLang="en-US" sz="1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8573" y="3820692"/>
            <a:ext cx="3773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○　平成</a:t>
            </a:r>
            <a:r>
              <a:rPr lang="en-US" altLang="ja-JP" sz="1200" dirty="0"/>
              <a:t>26</a:t>
            </a:r>
            <a:r>
              <a:rPr lang="ja-JP" altLang="en-US" sz="1200" dirty="0" smtClean="0"/>
              <a:t>年度がん対策基金企画提案公募事業一覧</a:t>
            </a:r>
            <a:endParaRPr kumimoji="1" lang="ja-JP" altLang="en-US" sz="1200" dirty="0"/>
          </a:p>
        </p:txBody>
      </p:sp>
      <p:sp>
        <p:nvSpPr>
          <p:cNvPr id="6" name="正方形/長方形 5"/>
          <p:cNvSpPr/>
          <p:nvPr/>
        </p:nvSpPr>
        <p:spPr>
          <a:xfrm>
            <a:off x="5373216" y="225902"/>
            <a:ext cx="942975" cy="40957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sz="1200" b="1" kern="100" smtClean="0">
                <a:effectLst/>
                <a:latin typeface="Century"/>
                <a:ea typeface="メイリオ"/>
                <a:cs typeface="Times New Roman"/>
              </a:rPr>
              <a:t>資料</a:t>
            </a:r>
            <a:r>
              <a:rPr lang="ja-JP" altLang="en-US" sz="1200" b="1" kern="100" smtClean="0">
                <a:effectLst/>
                <a:latin typeface="Century"/>
                <a:ea typeface="メイリオ"/>
                <a:cs typeface="Times New Roman"/>
              </a:rPr>
              <a:t>１２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0143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884499"/>
              </p:ext>
            </p:extLst>
          </p:nvPr>
        </p:nvGraphicFramePr>
        <p:xfrm>
          <a:off x="229782" y="899592"/>
          <a:ext cx="6525344" cy="60078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2304"/>
                <a:gridCol w="1728192"/>
                <a:gridCol w="2160240"/>
                <a:gridCol w="1224608"/>
              </a:tblGrid>
              <a:tr h="2219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助成テーマ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  <a:latin typeface="+mj-ea"/>
                          <a:ea typeface="+mj-ea"/>
                        </a:rPr>
                        <a:t>団体名</a:t>
                      </a:r>
                      <a:endParaRPr lang="ja-JP" sz="1000" kern="10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事業名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助成費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3216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がんの予防につながる学習活動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がんを明るく前向きに語る・金つなぎの会</a:t>
                      </a:r>
                      <a:endParaRPr lang="ja-JP" sz="10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あなたの中学の出前授業いたします</a:t>
                      </a:r>
                      <a:br>
                        <a:rPr lang="ja-JP" altLang="en-US" sz="1000" u="none" strike="noStrike" dirty="0" smtClean="0">
                          <a:effectLst/>
                        </a:rPr>
                      </a:br>
                      <a:r>
                        <a:rPr lang="ja-JP" altLang="en-US" sz="1000" u="none" strike="noStrike" dirty="0" smtClean="0">
                          <a:effectLst/>
                        </a:rPr>
                        <a:t>「命」について話しましょう♪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marL="0" marR="0" indent="2794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u="none" strike="noStrike" dirty="0" smtClean="0">
                        <a:effectLst/>
                      </a:endParaRPr>
                    </a:p>
                    <a:p>
                      <a:pPr marL="0" marR="0" indent="27940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u="none" strike="noStrike" dirty="0" smtClean="0">
                          <a:effectLst/>
                        </a:rPr>
                        <a:t>121,000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  <a:p>
                      <a:pPr indent="279400"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6262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がんの予防につながる学習活動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独立行政法人国立病院機構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大阪南医療センター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がん教育サイトの評価と改善</a:t>
                      </a:r>
                      <a:br>
                        <a:rPr lang="ja-JP" altLang="en-US" sz="1000" u="none" strike="noStrike" dirty="0" smtClean="0">
                          <a:effectLst/>
                        </a:rPr>
                      </a:br>
                      <a:r>
                        <a:rPr lang="en-US" altLang="ja-JP" sz="1000" u="none" strike="noStrike" dirty="0" smtClean="0">
                          <a:effectLst/>
                        </a:rPr>
                        <a:t>‐</a:t>
                      </a:r>
                      <a:r>
                        <a:rPr lang="ja-JP" altLang="en-US" sz="1000" u="none" strike="noStrike" dirty="0" smtClean="0">
                          <a:effectLst/>
                        </a:rPr>
                        <a:t>がん教育サイト「子どもと大人のがん教育</a:t>
                      </a:r>
                      <a:r>
                        <a:rPr lang="en-US" altLang="ja-JP" sz="1000" u="none" strike="noStrike" dirty="0" smtClean="0">
                          <a:effectLst/>
                        </a:rPr>
                        <a:t>『</a:t>
                      </a:r>
                      <a:r>
                        <a:rPr lang="ja-JP" altLang="en-US" sz="1000" u="none" strike="noStrike" dirty="0" smtClean="0">
                          <a:effectLst/>
                        </a:rPr>
                        <a:t>がんってなに？</a:t>
                      </a:r>
                      <a:r>
                        <a:rPr lang="en-US" altLang="ja-JP" sz="1000" u="none" strike="noStrike" dirty="0" smtClean="0">
                          <a:effectLst/>
                        </a:rPr>
                        <a:t>』</a:t>
                      </a:r>
                      <a:r>
                        <a:rPr lang="ja-JP" altLang="en-US" sz="1000" u="none" strike="noStrike" dirty="0" smtClean="0">
                          <a:effectLst/>
                        </a:rPr>
                        <a:t>」の更なる効果的な学習媒体を目指して</a:t>
                      </a:r>
                      <a:r>
                        <a:rPr lang="en-US" altLang="ja-JP" sz="1000" u="none" strike="noStrike" dirty="0" smtClean="0">
                          <a:effectLst/>
                        </a:rPr>
                        <a:t>‐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94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u="none" strike="noStrike" dirty="0" smtClean="0">
                        <a:effectLst/>
                      </a:endParaRPr>
                    </a:p>
                    <a:p>
                      <a:pPr marL="0" marR="0" indent="27940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268,000</a:t>
                      </a:r>
                    </a:p>
                    <a:p>
                      <a:pPr indent="279400"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小計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279400" algn="r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389,000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377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若者世代への子宮頸がん検診受診啓発活動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大阪大学大学院医学系研究科産科学婦人科学教室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若年女性の子宮がん検診受診率向上プロジェクト～若年女性に対する漫画を用いた子宮がん検診受診勧奨～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marL="0" marR="0" indent="2794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u="none" strike="noStrike" dirty="0" smtClean="0">
                        <a:effectLst/>
                      </a:endParaRPr>
                    </a:p>
                    <a:p>
                      <a:pPr marL="0" marR="0" indent="27940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u="none" strike="noStrike" dirty="0" smtClean="0">
                          <a:effectLst/>
                        </a:rPr>
                        <a:t>300,000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  <a:p>
                      <a:pPr indent="279400"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46966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若者世代への子宮頸がん検診受診啓発活動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000" kern="100" dirty="0" smtClean="0">
                          <a:effectLst/>
                        </a:rPr>
                        <a:t>特定非営利活動法人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000" kern="100" dirty="0" smtClean="0">
                          <a:effectLst/>
                        </a:rPr>
                        <a:t>ピンクリボン大阪</a:t>
                      </a:r>
                      <a:endParaRPr lang="ja-JP" altLang="ja-JP" sz="10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素敵な女性になるためにも知っていますか？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94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u="none" strike="noStrike" dirty="0" smtClean="0">
                        <a:effectLst/>
                      </a:endParaRPr>
                    </a:p>
                    <a:p>
                      <a:pPr marL="0" marR="0" indent="27940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u="none" strike="noStrike" dirty="0" smtClean="0">
                          <a:effectLst/>
                        </a:rPr>
                        <a:t>300,000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  <a:p>
                      <a:pPr indent="279400"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0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　　　　小計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279400" algn="r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600,000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450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がん患者会活動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ＮＰＯ法人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大阪がんええナビ制作委員会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公開講座「難治性がんの最新医療」開催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279400"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indent="279400" algn="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100,000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5178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00" kern="100" dirty="0" smtClean="0">
                          <a:effectLst/>
                        </a:rPr>
                        <a:t>がん患者会活動</a:t>
                      </a:r>
                      <a:endParaRPr lang="ja-JP" altLang="ja-JP" sz="10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特定非営利活動法人　</a:t>
                      </a:r>
                      <a:br>
                        <a:rPr lang="ja-JP" altLang="en-US" sz="1000" u="none" strike="noStrike" dirty="0" smtClean="0">
                          <a:effectLst/>
                        </a:rPr>
                      </a:br>
                      <a:r>
                        <a:rPr lang="ja-JP" altLang="en-US" sz="1000" u="none" strike="noStrike" dirty="0" smtClean="0">
                          <a:effectLst/>
                        </a:rPr>
                        <a:t>がんと共に生きる会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がん啓発促進リーフレット「がん検診へ行こう！わたしを守るのはわたし」のリニューアルと配布事業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marL="0" marR="0" indent="2794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kern="100" dirty="0" smtClean="0">
                        <a:effectLst/>
                      </a:endParaRPr>
                    </a:p>
                    <a:p>
                      <a:pPr marL="0" marR="0" indent="27940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00" dirty="0" smtClean="0">
                          <a:effectLst/>
                        </a:rPr>
                        <a:t>100,000</a:t>
                      </a:r>
                      <a:endParaRPr lang="ja-JP" altLang="ja-JP" sz="10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indent="279400"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46966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00" kern="100" dirty="0" smtClean="0">
                          <a:effectLst/>
                        </a:rPr>
                        <a:t>がん患者会活動</a:t>
                      </a:r>
                      <a:endParaRPr lang="ja-JP" altLang="ja-JP" sz="10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</a:rPr>
                        <a:t>大阪肝臓友の会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</a:txBody>
                  <a:tcPr marL="5881" marR="5881" marT="5881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がん診療連携拠点病院と連携した肝炎・肝硬変・肝がん患者への情報提供と支援活動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marL="0" marR="0" indent="2794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kern="100" dirty="0" smtClean="0">
                        <a:effectLst/>
                      </a:endParaRPr>
                    </a:p>
                    <a:p>
                      <a:pPr marL="0" marR="0" indent="27940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00" dirty="0" smtClean="0">
                          <a:effectLst/>
                        </a:rPr>
                        <a:t>100,000</a:t>
                      </a:r>
                      <a:endParaRPr lang="ja-JP" altLang="ja-JP" sz="10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indent="279400"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3440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がん患者会活動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</a:rPr>
                        <a:t>乳がん患者会</a:t>
                      </a:r>
                      <a:br>
                        <a:rPr lang="ja-JP" altLang="en-US" sz="1000" u="none" strike="noStrike" dirty="0">
                          <a:effectLst/>
                        </a:rPr>
                      </a:br>
                      <a:r>
                        <a:rPr lang="ja-JP" altLang="en-US" sz="1000" u="none" strike="noStrike" dirty="0">
                          <a:effectLst/>
                        </a:rPr>
                        <a:t>「おしゃべり茶論」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</a:txBody>
                  <a:tcPr marL="5881" marR="5881" marT="5881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乳がんの体験をもとに、乳がん検診の重要性を広めるための啓発事業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279400"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indent="279400" algn="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100,000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3698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がん患者会活動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</a:rPr>
                        <a:t>骨転移　</a:t>
                      </a:r>
                      <a:r>
                        <a:rPr lang="en-US" sz="1000" u="none" strike="noStrike" dirty="0" err="1">
                          <a:effectLst/>
                        </a:rPr>
                        <a:t>ＷａｌｋＴｏｇｅｔｈｅｒ</a:t>
                      </a:r>
                      <a:r>
                        <a:rPr lang="en-US" sz="1000" u="none" strike="noStrike" dirty="0">
                          <a:effectLst/>
                        </a:rPr>
                        <a:t>　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</a:txBody>
                  <a:tcPr marL="5881" marR="5881" marT="5881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骨転移による麻痺・骨折リスクの啓発活動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279400" algn="r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indent="279400" algn="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100,000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3131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がん患者会活動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</a:rPr>
                        <a:t>ＮＰＯ法人エスビューロー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</a:txBody>
                  <a:tcPr marL="5881" marR="5881" marT="5881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小児がん喪失家族のセルフヘルプ学習会</a:t>
                      </a:r>
                      <a:br>
                        <a:rPr lang="ja-JP" altLang="en-US" sz="1000" u="none" strike="noStrike" dirty="0" smtClean="0">
                          <a:effectLst/>
                        </a:rPr>
                      </a:br>
                      <a:r>
                        <a:rPr lang="ja-JP" altLang="en-US" sz="1000" u="none" strike="noStrike" dirty="0" smtClean="0">
                          <a:effectLst/>
                        </a:rPr>
                        <a:t>「あるがまま</a:t>
                      </a:r>
                      <a:r>
                        <a:rPr lang="ja-JP" altLang="en-US" sz="1000" u="none" strike="noStrike" dirty="0" err="1" smtClean="0">
                          <a:effectLst/>
                        </a:rPr>
                        <a:t>を</a:t>
                      </a:r>
                      <a:r>
                        <a:rPr lang="ja-JP" altLang="en-US" sz="1000" u="none" strike="noStrike" dirty="0" smtClean="0">
                          <a:effectLst/>
                        </a:rPr>
                        <a:t>学ぶ」の開催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492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kern="100" dirty="0" smtClean="0">
                        <a:effectLst/>
                      </a:endParaRPr>
                    </a:p>
                    <a:p>
                      <a:pPr marL="0" marR="0" indent="34925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00" dirty="0" smtClean="0">
                          <a:effectLst/>
                        </a:rPr>
                        <a:t>100,000</a:t>
                      </a:r>
                      <a:endParaRPr lang="ja-JP" altLang="ja-JP" sz="10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marL="0" marR="0" indent="3492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00" dirty="0" smtClean="0">
                          <a:effectLst/>
                        </a:rPr>
                        <a:t>　　　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5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　　　　小計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</a:txBody>
                  <a:tcPr marL="5881" marR="5881" marT="5881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34925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600,000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79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計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  <a:r>
                        <a:rPr lang="ja-JP" altLang="en-US" sz="1400" kern="100" dirty="0" smtClean="0">
                          <a:effectLst/>
                        </a:rPr>
                        <a:t>１０団体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139700" algn="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lang="en-US" altLang="ja-JP" sz="10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1,589,000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260648" y="455908"/>
            <a:ext cx="3773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○　平成</a:t>
            </a:r>
            <a:r>
              <a:rPr lang="en-US" altLang="ja-JP" sz="1200" dirty="0" smtClean="0"/>
              <a:t>27</a:t>
            </a:r>
            <a:r>
              <a:rPr lang="ja-JP" altLang="en-US" sz="1200" dirty="0" smtClean="0"/>
              <a:t>年度がん対策基金企画提案公募事業一覧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61337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289604"/>
              </p:ext>
            </p:extLst>
          </p:nvPr>
        </p:nvGraphicFramePr>
        <p:xfrm>
          <a:off x="216496" y="683568"/>
          <a:ext cx="6164832" cy="7080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2304"/>
                <a:gridCol w="1656184"/>
                <a:gridCol w="2160240"/>
                <a:gridCol w="936104"/>
              </a:tblGrid>
              <a:tr h="552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助成テーマ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  <a:latin typeface="+mj-ea"/>
                          <a:ea typeface="+mj-ea"/>
                        </a:rPr>
                        <a:t>団体名</a:t>
                      </a:r>
                      <a:endParaRPr lang="ja-JP" sz="1000" kern="10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事業名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助成費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4561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がんの予防につながる学習活動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0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特定非営利活動法人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0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ピンクリボン大阪</a:t>
                      </a:r>
                      <a:endParaRPr lang="ja-JP" sz="1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聞く・見る・触れる　がんのこと</a:t>
                      </a:r>
                      <a:endParaRPr lang="ja-JP" sz="1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279400" algn="just">
                        <a:spcAft>
                          <a:spcPts val="0"/>
                        </a:spcAft>
                      </a:pPr>
                      <a:endParaRPr lang="en-US" altLang="ja-JP" sz="10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indent="279400"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300,000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6330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がんの予防につながる学習活動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10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地方独立行政法人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10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堺市立病院機構</a:t>
                      </a:r>
                      <a:endParaRPr lang="ja-JP" sz="1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小・中学生及び保護者を対象としたがん教育と啓発活動</a:t>
                      </a:r>
                      <a:endParaRPr lang="ja-JP" sz="1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94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u="none" strike="noStrike" dirty="0" smtClean="0">
                        <a:effectLst/>
                      </a:endParaRPr>
                    </a:p>
                    <a:p>
                      <a:pPr marL="0" marR="0" indent="27940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300,000</a:t>
                      </a:r>
                      <a:endParaRPr lang="ja-JP" altLang="ja-JP" sz="10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indent="279400"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小計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279400" algn="r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600,000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0779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若者世代への子宮頸がん検診受診啓発活動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大阪大学大学院医学系研究科産科学婦人科学教室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子宮頸がん予防ワクチン接種・非接種の若年女性に対する漫画を用いた子宮がん検診受診勧奨</a:t>
                      </a:r>
                      <a:endParaRPr lang="ja-JP" sz="1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94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u="none" strike="noStrike" dirty="0" smtClean="0">
                        <a:effectLst/>
                      </a:endParaRPr>
                    </a:p>
                    <a:p>
                      <a:pPr marL="0" marR="0" indent="27940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u="none" strike="noStrike" dirty="0" smtClean="0">
                          <a:effectLst/>
                        </a:rPr>
                        <a:t>300,000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　　　　小計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279400" algn="r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300,000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621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がん患者会活動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ＮＰＯ法人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大阪がんええナビ制作委員会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公開講座「第</a:t>
                      </a:r>
                      <a:r>
                        <a:rPr lang="en-US" altLang="ja-JP" sz="1000" u="none" strike="noStrike" dirty="0" smtClean="0">
                          <a:effectLst/>
                        </a:rPr>
                        <a:t>2</a:t>
                      </a:r>
                      <a:r>
                        <a:rPr lang="ja-JP" altLang="en-US" sz="1000" u="none" strike="noStrike" dirty="0" smtClean="0">
                          <a:effectLst/>
                        </a:rPr>
                        <a:t>回　難治性がんの最新医療」開催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279400"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indent="279400" algn="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100,000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52340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00" kern="100" dirty="0" smtClean="0">
                          <a:effectLst/>
                        </a:rPr>
                        <a:t>がん患者会活動</a:t>
                      </a:r>
                      <a:endParaRPr lang="ja-JP" altLang="ja-JP" sz="10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特定非営利活動法人　</a:t>
                      </a:r>
                      <a:br>
                        <a:rPr lang="ja-JP" altLang="en-US" sz="1000" u="none" strike="noStrike" dirty="0" smtClean="0">
                          <a:effectLst/>
                        </a:rPr>
                      </a:br>
                      <a:r>
                        <a:rPr lang="ja-JP" altLang="en-US" sz="1000" u="none" strike="noStrike" dirty="0" smtClean="0">
                          <a:effectLst/>
                        </a:rPr>
                        <a:t>がんと共に生きる会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がん患者や、それをサポートする家族・医療提供者を対象とした、がん患者のスピリチュアルケアに関する公開講座</a:t>
                      </a: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marL="0" marR="0" indent="2794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kern="100" dirty="0" smtClean="0">
                        <a:effectLst/>
                      </a:endParaRPr>
                    </a:p>
                    <a:p>
                      <a:pPr marL="0" marR="0" indent="27940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00" dirty="0" smtClean="0">
                          <a:effectLst/>
                        </a:rPr>
                        <a:t>100,000</a:t>
                      </a:r>
                      <a:endParaRPr lang="ja-JP" altLang="ja-JP" sz="10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indent="279400"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47475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00" kern="100" dirty="0" smtClean="0">
                          <a:effectLst/>
                        </a:rPr>
                        <a:t>がん患者会活動</a:t>
                      </a:r>
                      <a:endParaRPr lang="ja-JP" altLang="ja-JP" sz="10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</a:rPr>
                        <a:t>大阪肝臓友の会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</a:txBody>
                  <a:tcPr marL="5881" marR="5881" marT="5881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 smtClean="0">
                          <a:effectLst/>
                        </a:rPr>
                        <a:t>ウイルス性肝炎患者の療養を支援と受診記録できる手帳の作成、配布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marL="0" marR="0" indent="2794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kern="100" dirty="0" smtClean="0">
                        <a:effectLst/>
                      </a:endParaRPr>
                    </a:p>
                    <a:p>
                      <a:pPr marL="0" marR="0" indent="27940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00" dirty="0" smtClean="0">
                          <a:effectLst/>
                        </a:rPr>
                        <a:t>100,000</a:t>
                      </a:r>
                      <a:endParaRPr lang="ja-JP" altLang="ja-JP" sz="10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indent="279400"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3477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がん患者会活動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ｺﾞｼｯｸM"/>
                        </a:rPr>
                        <a:t>あけぼの大阪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</a:txBody>
                  <a:tcPr marL="5881" marR="5881" marT="5881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ｺﾞｼｯｸM"/>
                        </a:rPr>
                        <a:t>正しく知ろう！　乳がんのこと</a:t>
                      </a: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279400"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indent="279400" algn="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100,000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3738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がん患者会活動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悠声会関西支部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881" marR="5881" marT="5881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ｺﾞｼｯｸM"/>
                        </a:rPr>
                        <a:t>大阪府内において「咽頭全摘手術後の失声者ゼロを目指す」運動</a:t>
                      </a: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279400" algn="r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</a:endParaRPr>
                    </a:p>
                    <a:p>
                      <a:pPr indent="279400" algn="r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100,000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  <a:tr h="4708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がん患者会活動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ｺﾞｼｯｸM"/>
                        </a:rPr>
                        <a:t>どうするＢＯＫＳ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</a:txBody>
                  <a:tcPr marL="5881" marR="5881" marT="5881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ｺﾞｼｯｸM"/>
                        </a:rPr>
                        <a:t>第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ｺﾞｼｯｸM"/>
                        </a:rPr>
                        <a:t>3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ｺﾞｼｯｸM"/>
                        </a:rPr>
                        <a:t>回がん患者会就労支援意見交換会</a:t>
                      </a: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492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kern="100" dirty="0" smtClean="0">
                        <a:effectLst/>
                      </a:endParaRPr>
                    </a:p>
                    <a:p>
                      <a:pPr marL="0" marR="0" indent="34925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00" dirty="0" smtClean="0">
                          <a:effectLst/>
                        </a:rPr>
                        <a:t>100,000</a:t>
                      </a:r>
                      <a:endParaRPr lang="ja-JP" altLang="ja-JP" sz="10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marL="0" marR="0" indent="3492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00" dirty="0" smtClean="0">
                          <a:effectLst/>
                        </a:rPr>
                        <a:t>　　　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72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00" kern="100" dirty="0" smtClean="0">
                          <a:effectLst/>
                        </a:rPr>
                        <a:t>がん患者会活動</a:t>
                      </a:r>
                      <a:endParaRPr lang="ja-JP" altLang="ja-JP" sz="10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ｺﾞｼｯｸM"/>
                        </a:rPr>
                        <a:t>堺市がん患者と家族の会</a:t>
                      </a:r>
                    </a:p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ｺﾞｼｯｸM"/>
                        </a:rPr>
                        <a:t>「よりそい」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</a:txBody>
                  <a:tcPr marL="5881" marR="5881" marT="5881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ｺﾞｼｯｸM"/>
                        </a:rPr>
                        <a:t>”がん”知りたい、聞きたい、学びたい</a:t>
                      </a: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4925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00" dirty="0" smtClean="0">
                          <a:effectLst/>
                        </a:rPr>
                        <a:t>　　　　　　　　　　　　</a:t>
                      </a:r>
                      <a:r>
                        <a:rPr lang="en-US" altLang="ja-JP" sz="1000" kern="100" dirty="0" smtClean="0">
                          <a:effectLst/>
                        </a:rPr>
                        <a:t>100,000</a:t>
                      </a:r>
                      <a:endParaRPr lang="ja-JP" altLang="ja-JP" sz="10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marL="0" marR="0" indent="3492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51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00" kern="100" dirty="0" smtClean="0">
                          <a:effectLst/>
                        </a:rPr>
                        <a:t>がん患者会活動</a:t>
                      </a:r>
                      <a:endParaRPr lang="ja-JP" altLang="ja-JP" sz="10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ｺﾞｼｯｸM"/>
                        </a:rPr>
                        <a:t>口腔・咽頭がん患者会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</a:txBody>
                  <a:tcPr marL="5881" marR="5881" marT="5881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ｺﾞｼｯｸM"/>
                        </a:rPr>
                        <a:t>①口腔・咽頭がん患者会パンフレット作成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ｺﾞｼｯｸM"/>
                        </a:rPr>
                        <a:t>②構音障害者向け構音訓練マニュアル増刷</a:t>
                      </a: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4925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00" dirty="0" smtClean="0">
                          <a:effectLst/>
                        </a:rPr>
                        <a:t>　　</a:t>
                      </a:r>
                      <a:r>
                        <a:rPr lang="en-US" altLang="ja-JP" sz="1000" kern="100" dirty="0" smtClean="0">
                          <a:effectLst/>
                        </a:rPr>
                        <a:t>100,000</a:t>
                      </a:r>
                      <a:r>
                        <a:rPr lang="ja-JP" altLang="en-US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　　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0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00" kern="100" dirty="0" smtClean="0">
                          <a:effectLst/>
                        </a:rPr>
                        <a:t>がん患者会活動</a:t>
                      </a:r>
                      <a:endParaRPr lang="ja-JP" altLang="ja-JP" sz="10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ｺﾞｼｯｸM"/>
                        </a:rPr>
                        <a:t>大阪がん患者団体協議会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</a:txBody>
                  <a:tcPr marL="5881" marR="5881" marT="5881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ｺﾞｼｯｸM"/>
                        </a:rPr>
                        <a:t>新規がん患者会ネットワークの構築</a:t>
                      </a: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4925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00" dirty="0" smtClean="0">
                          <a:effectLst/>
                        </a:rPr>
                        <a:t>　　</a:t>
                      </a:r>
                      <a:r>
                        <a:rPr lang="en-US" altLang="ja-JP" sz="1000" kern="100" dirty="0" smtClean="0">
                          <a:effectLst/>
                        </a:rPr>
                        <a:t>100,000</a:t>
                      </a:r>
                      <a:endParaRPr lang="ja-JP" altLang="ja-JP" sz="10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marL="0" marR="0" indent="3492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7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　　　　小計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</a:txBody>
                  <a:tcPr marL="5881" marR="5881" marT="5881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ｺﾞｼｯｸM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34925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900,000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91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</a:rPr>
                        <a:t>計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  <a:r>
                        <a:rPr lang="ja-JP" altLang="en-US" sz="1400" kern="100" dirty="0" smtClean="0">
                          <a:effectLst/>
                        </a:rPr>
                        <a:t>１２団体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  <a:tc>
                  <a:txBody>
                    <a:bodyPr/>
                    <a:lstStyle/>
                    <a:p>
                      <a:pPr indent="139700" algn="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lang="en-US" altLang="ja-JP" sz="12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1,800,000</a:t>
                      </a:r>
                      <a:endParaRPr lang="ja-JP" sz="1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697" marR="62697" marT="0" marB="0" anchor="ctr"/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260648" y="98980"/>
            <a:ext cx="3773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○　平成</a:t>
            </a:r>
            <a:r>
              <a:rPr lang="en-US" altLang="ja-JP" sz="1200" dirty="0"/>
              <a:t>28</a:t>
            </a:r>
            <a:r>
              <a:rPr lang="ja-JP" altLang="en-US" sz="1200" dirty="0" smtClean="0"/>
              <a:t>年度がん対策基金企画提案公募事業一覧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29388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849</Words>
  <Application>Microsoft Office PowerPoint</Application>
  <PresentationFormat>画面に合わせる (4:3)</PresentationFormat>
  <Paragraphs>238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30</cp:revision>
  <cp:lastPrinted>2017-01-05T04:46:29Z</cp:lastPrinted>
  <dcterms:created xsi:type="dcterms:W3CDTF">2016-01-26T08:22:35Z</dcterms:created>
  <dcterms:modified xsi:type="dcterms:W3CDTF">2017-01-05T11:03:35Z</dcterms:modified>
</cp:coreProperties>
</file>