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34" r:id="rId2"/>
    <p:sldId id="393" r:id="rId3"/>
    <p:sldId id="395" r:id="rId4"/>
    <p:sldId id="394" r:id="rId5"/>
    <p:sldId id="419" r:id="rId6"/>
    <p:sldId id="398" r:id="rId7"/>
    <p:sldId id="420" r:id="rId8"/>
    <p:sldId id="402" r:id="rId9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700" autoAdjust="0"/>
  </p:normalViewPr>
  <p:slideViewPr>
    <p:cSldViewPr>
      <p:cViewPr>
        <p:scale>
          <a:sx n="70" d="100"/>
          <a:sy n="70" d="100"/>
        </p:scale>
        <p:origin x="-13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29D38B-1EB4-47F8-B794-5ACB7C66CA96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49E7B-3DE0-40C1-973C-C285C1108E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508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239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461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084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947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199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255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3265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0218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281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810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A67C2-543B-41C3-8CF6-87D4784989EA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53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A67C2-543B-41C3-8CF6-87D4784989EA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8E69D-46D9-4D1C-9CD8-D6B18A1F7C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472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79512" y="188640"/>
            <a:ext cx="8784976" cy="864096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/>
              <a:t>大阪府クイック・リサーチ２０１６（おおさか</a:t>
            </a:r>
            <a:r>
              <a:rPr lang="en-US" altLang="ja-JP" sz="2400" b="1" dirty="0"/>
              <a:t>Q</a:t>
            </a:r>
            <a:r>
              <a:rPr lang="ja-JP" altLang="en-US" sz="2400" b="1" dirty="0"/>
              <a:t>ネット）　</a:t>
            </a:r>
            <a:r>
              <a:rPr lang="ja-JP" altLang="en-US" sz="2400" b="1" dirty="0" smtClean="0"/>
              <a:t>を</a:t>
            </a:r>
            <a:endParaRPr lang="en-US" altLang="ja-JP" sz="2400" b="1" dirty="0" smtClean="0"/>
          </a:p>
          <a:p>
            <a:pPr algn="ctr"/>
            <a:r>
              <a:rPr lang="ja-JP" altLang="en-US" sz="2400" b="1" dirty="0" smtClean="0"/>
              <a:t>活用した「</a:t>
            </a:r>
            <a:r>
              <a:rPr kumimoji="1" lang="ja-JP" altLang="en-US" sz="2400" b="1" dirty="0" smtClean="0"/>
              <a:t>がん・がん検診」に関するアンケート結果について</a:t>
            </a:r>
            <a:endParaRPr kumimoji="1" lang="ja-JP" altLang="en-US" sz="2400" b="1" dirty="0"/>
          </a:p>
        </p:txBody>
      </p:sp>
      <p:sp>
        <p:nvSpPr>
          <p:cNvPr id="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61375F60-2867-46AD-B1FE-AD10FFE105A7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179512" y="1196752"/>
            <a:ext cx="8784976" cy="64807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についての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印象　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がんを怖いと思う理由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395" y="2708920"/>
            <a:ext cx="3630177" cy="3053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正方形/長方形 8"/>
          <p:cNvSpPr/>
          <p:nvPr/>
        </p:nvSpPr>
        <p:spPr>
          <a:xfrm>
            <a:off x="1026067" y="2203119"/>
            <a:ext cx="204575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400" dirty="0" smtClean="0"/>
              <a:t>図</a:t>
            </a:r>
            <a:r>
              <a:rPr lang="ja-JP" altLang="en-US" sz="1400" dirty="0" smtClean="0"/>
              <a:t>　</a:t>
            </a:r>
            <a:r>
              <a:rPr lang="ja-JP" altLang="ja-JP" sz="1400" dirty="0" smtClean="0"/>
              <a:t>がん</a:t>
            </a:r>
            <a:r>
              <a:rPr lang="ja-JP" altLang="en-US" sz="1400" dirty="0" smtClean="0"/>
              <a:t>についての印象</a:t>
            </a:r>
            <a:endParaRPr lang="ja-JP" altLang="en-US" sz="1400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129437"/>
              </p:ext>
            </p:extLst>
          </p:nvPr>
        </p:nvGraphicFramePr>
        <p:xfrm>
          <a:off x="3950022" y="2056383"/>
          <a:ext cx="5062860" cy="3625215"/>
        </p:xfrm>
        <a:graphic>
          <a:graphicData uri="http://schemas.openxmlformats.org/drawingml/2006/table">
            <a:tbl>
              <a:tblPr/>
              <a:tblGrid>
                <a:gridCol w="3917418"/>
                <a:gridCol w="572721"/>
                <a:gridCol w="572721"/>
              </a:tblGrid>
              <a:tr h="32956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</a:t>
                      </a: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回答数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割合％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565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836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100.0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5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で死に至る場合があるから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654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78.2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5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そのものや治療により、痛みなどの症状が出る場合があるから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466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55.7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5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の治療費が高額になる場合があるから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406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48.6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5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に対する治療や療養には、家族や親しい友人などに負担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を</a:t>
                      </a:r>
                      <a:endParaRPr lang="en-US" altLang="ja-JP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かける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場合があるから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344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41.1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5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によっては仕事を長期間休むか、辞めざるをえない場合が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ある</a:t>
                      </a:r>
                      <a:endParaRPr lang="en-US" altLang="ja-JP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から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212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25.4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5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治療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を受けるのに適切な医療機関を見つけるのが大変な場合</a:t>
                      </a:r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が</a:t>
                      </a:r>
                      <a:endParaRPr lang="en-US" altLang="ja-JP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ある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から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192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23.0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5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が治っても、後遺症が残る場合があるから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182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21.8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5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その他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5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0.6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5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わからない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27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3.2 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7956376" y="96887"/>
            <a:ext cx="111561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参考</a:t>
            </a:r>
            <a:r>
              <a:rPr kumimoji="1" lang="ja-JP" altLang="en-US" sz="1400" dirty="0" smtClean="0"/>
              <a:t>資料</a:t>
            </a:r>
            <a:r>
              <a:rPr lang="ja-JP" altLang="en-US" sz="1400" dirty="0"/>
              <a:t>４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605702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79512" y="116632"/>
            <a:ext cx="8784976" cy="57606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がんに関する情報の入手先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401081"/>
              </p:ext>
            </p:extLst>
          </p:nvPr>
        </p:nvGraphicFramePr>
        <p:xfrm>
          <a:off x="678636" y="1196752"/>
          <a:ext cx="7565772" cy="4400250"/>
        </p:xfrm>
        <a:graphic>
          <a:graphicData uri="http://schemas.openxmlformats.org/drawingml/2006/table">
            <a:tbl>
              <a:tblPr/>
              <a:tblGrid>
                <a:gridCol w="6634600"/>
                <a:gridCol w="931172"/>
              </a:tblGrid>
              <a:tr h="24331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割合％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12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100.0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1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テレビ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・ラジオ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31.4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1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に関する情報を入手することはない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20.9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53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インターネット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（上記の「国・地方自治体・その関係機関のホームページや広報紙」、「医療機関のホームページ」、「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国立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がん研究センターのウェブサイト」以外）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18.6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1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新聞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・雑誌・書籍（図書館利用以外）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17.2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1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家族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・友人・知人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16.6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1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病院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・診療所の医師・看護師や上記（がん診療拠点病院）以外の相談窓口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12.0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53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診療拠点病院（がんの治療を行うとともに、地域の医療機関との連携の中心となる役割があり、国や都道府県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が指定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を行っている病院）のがん相談支援センター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10.2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1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医療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機関のホームページ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6.5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1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国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・地方自治体・その関係機関のホームページや広報紙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5.3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1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保健所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・保健センターの窓口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4.6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1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ＳＮＳ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（ツイッター、メールマガジン、Ｆａｃｅｂｏｏｋなど）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3.2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1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国立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がん研究センターのウェブサイト「がん情報サービス」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2.6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1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図書館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1.5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1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その他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1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わからない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13.5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11560" y="1196752"/>
            <a:ext cx="396044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表</a:t>
            </a: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 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がんに関する情報の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入手先（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複数回答）</a:t>
            </a:r>
            <a:endParaRPr kumimoji="1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7917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79512" y="116632"/>
            <a:ext cx="8784976" cy="57606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がんと診断された場合の情報入手先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730791"/>
              </p:ext>
            </p:extLst>
          </p:nvPr>
        </p:nvGraphicFramePr>
        <p:xfrm>
          <a:off x="467544" y="1340768"/>
          <a:ext cx="7373423" cy="4677683"/>
        </p:xfrm>
        <a:graphic>
          <a:graphicData uri="http://schemas.openxmlformats.org/drawingml/2006/table">
            <a:tbl>
              <a:tblPr/>
              <a:tblGrid>
                <a:gridCol w="6465924"/>
                <a:gridCol w="907499"/>
              </a:tblGrid>
              <a:tr h="45990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割合％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100.0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病院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・診療所の医師・看護師や上記（がん診療拠点病院）以外の相談窓口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37.4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診療拠点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病院の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がん相談支援センター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37.3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87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インターネット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（上記の「国・地方自治体・その関係機関のホームページや広報紙」、「医療機関のホームページ」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、「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国立がん研究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センター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のウェブサイト」以外）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34.1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医療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機関のホームページ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21.8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国立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がん研究センターのウェブサイト「がん情報サービス」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18.0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家族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・友人・知人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16.1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保健所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・保健センターの窓口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テレビ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・ラジオ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7.8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国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・地方自治体・その関係機関のホームページや広報紙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7.8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情報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を入手しようと思わない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7.0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新聞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・雑誌・書籍（図書館利用以外）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6.7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図書館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3.6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ＳＮＳ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（ツイッター、メールマガジン、Ｆａｃｅｂｏｏｋなど）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1.6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その他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わからない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16.4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39552" y="1556792"/>
            <a:ext cx="460851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表</a:t>
            </a: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 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がんと診断された場合の情報入手先（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複数回答）</a:t>
            </a:r>
            <a:endParaRPr kumimoji="1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9305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79512" y="116632"/>
            <a:ext cx="8784976" cy="64807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500"/>
              </a:lnSpc>
            </a:pP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がん相談支援センターで聞きたいこと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2500"/>
              </a:lnSpc>
            </a:pP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と診断されたら治療を受ける病院選択に重視する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こと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661827"/>
              </p:ext>
            </p:extLst>
          </p:nvPr>
        </p:nvGraphicFramePr>
        <p:xfrm>
          <a:off x="323528" y="2132860"/>
          <a:ext cx="4176464" cy="4032440"/>
        </p:xfrm>
        <a:graphic>
          <a:graphicData uri="http://schemas.openxmlformats.org/drawingml/2006/table">
            <a:tbl>
              <a:tblPr/>
              <a:tblGrid>
                <a:gridCol w="3478459"/>
                <a:gridCol w="698005"/>
              </a:tblGrid>
              <a:tr h="40324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割合％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4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100.0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治療費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・保険などの経済面について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76.9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の治療内容に関する一般的な情報について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74.8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他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の専門的な医療機関の情報について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42.1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治療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と仕事の両立について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34.0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退院後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の生活など健康上の注意点について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33.2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である家族のサポート方法について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23.3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その他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わからない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1.1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67544" y="2123570"/>
            <a:ext cx="28083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表</a:t>
            </a: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 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がん相談支援センター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で</a:t>
            </a:r>
            <a:endParaRPr lang="en-US" altLang="ja-JP" sz="1400" dirty="0" smtClean="0">
              <a:latin typeface="ＭＳ ゴシック" pitchFamily="49" charset="-128"/>
              <a:ea typeface="ＭＳ ゴシック" pitchFamily="49" charset="-128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聞きたい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こと（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複数回答）</a:t>
            </a:r>
            <a:endParaRPr kumimoji="1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810191"/>
              </p:ext>
            </p:extLst>
          </p:nvPr>
        </p:nvGraphicFramePr>
        <p:xfrm>
          <a:off x="4755904" y="2132856"/>
          <a:ext cx="4176465" cy="4002726"/>
        </p:xfrm>
        <a:graphic>
          <a:graphicData uri="http://schemas.openxmlformats.org/drawingml/2006/table">
            <a:tbl>
              <a:tblPr/>
              <a:tblGrid>
                <a:gridCol w="3456385"/>
                <a:gridCol w="720080"/>
              </a:tblGrid>
              <a:tr h="30790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割合％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02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100.0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専門的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な治療を提供する機器や施設の有無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48.8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医師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や看護師の技術の優秀さ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44.3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自宅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からの距離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42.2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受診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にかかる経済的負担（交通費や差額ベッド代）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37.6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の治療件数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28.4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医師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や看護師の親切さ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23.0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他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の医療機関との連携の状況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19.4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に関する相談窓口の有無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17.3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特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に重視するものはない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6.4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その他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0.5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90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わからない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15.3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775930" y="2015848"/>
            <a:ext cx="3024336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表</a:t>
            </a: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 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がんと診断されたら治療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を</a:t>
            </a:r>
            <a:endParaRPr lang="en-US" altLang="ja-JP" sz="1400" dirty="0" smtClean="0">
              <a:latin typeface="ＭＳ ゴシック" pitchFamily="49" charset="-128"/>
              <a:ea typeface="ＭＳ ゴシック" pitchFamily="49" charset="-128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受ける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病院選択に重視する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こと</a:t>
            </a:r>
            <a:endParaRPr lang="en-US" altLang="ja-JP" sz="1400" dirty="0" smtClean="0">
              <a:latin typeface="ＭＳ ゴシック" pitchFamily="49" charset="-128"/>
              <a:ea typeface="ＭＳ ゴシック" pitchFamily="49" charset="-128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（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複数回答）</a:t>
            </a:r>
            <a:endParaRPr kumimoji="1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103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79512" y="116632"/>
            <a:ext cx="8784976" cy="57606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緩和ケアの認知度、実施時期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5055906" y="1196752"/>
            <a:ext cx="244827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図　緩和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ケアの実施時期</a:t>
            </a:r>
            <a:endParaRPr kumimoji="1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402094" y="1196752"/>
            <a:ext cx="18886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 smtClean="0"/>
              <a:t>図　緩和ケアの認知度</a:t>
            </a:r>
            <a:endParaRPr lang="ja-JP" altLang="en-US" sz="1400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61" y="2132856"/>
            <a:ext cx="3986923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52763"/>
            <a:ext cx="3895252" cy="3436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2110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79512" y="116632"/>
            <a:ext cx="8784976" cy="72008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医療用麻薬の印象　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医療用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麻薬の使用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意思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54463"/>
              </p:ext>
            </p:extLst>
          </p:nvPr>
        </p:nvGraphicFramePr>
        <p:xfrm>
          <a:off x="345133" y="1993519"/>
          <a:ext cx="3967678" cy="4176465"/>
        </p:xfrm>
        <a:graphic>
          <a:graphicData uri="http://schemas.openxmlformats.org/drawingml/2006/table">
            <a:tbl>
              <a:tblPr/>
              <a:tblGrid>
                <a:gridCol w="3223739"/>
                <a:gridCol w="743939"/>
              </a:tblGrid>
              <a:tr h="27843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割合％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31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100.0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正しく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使用すれば安全だと思う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43.7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正しく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使用すればがんの痛みに効果的だと思う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43.3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だんだん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効かなくなると思う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20.9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最後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の手段だと思う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11.7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いったん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使用し始めたらやめられなくなると思う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11.4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眠気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や便秘などの副作用が強いと思う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7.9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「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麻薬」という言葉が含まれていて怖いと思う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5.1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精神的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におかしくなると思う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3.8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寿命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を縮めると思う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3.5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の治療に悪い影響があると思う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1.8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使用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することは道徳に反することだと思う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その他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4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特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にない・わからない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23.8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27323" y="1700808"/>
            <a:ext cx="244447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表</a:t>
            </a: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 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医療用麻薬の印象</a:t>
            </a:r>
            <a:endParaRPr kumimoji="1" lang="en-US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ゴシック" pitchFamily="49" charset="-128"/>
              <a:ea typeface="ＭＳ ゴシック" pitchFamily="49" charset="-128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（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複数回答）</a:t>
            </a:r>
            <a:endParaRPr kumimoji="1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796804" y="1700808"/>
            <a:ext cx="22781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400" dirty="0" smtClean="0"/>
              <a:t>図</a:t>
            </a:r>
            <a:r>
              <a:rPr lang="ja-JP" altLang="en-US" sz="1400" dirty="0" smtClean="0"/>
              <a:t>　医療用麻薬の使用意思</a:t>
            </a:r>
            <a:endParaRPr lang="ja-JP" altLang="en-US" sz="1400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938" y="2426656"/>
            <a:ext cx="4303792" cy="3738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4915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79512" y="116632"/>
            <a:ext cx="8784976" cy="79208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がんと診断されたら身近な誰に話せるか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がん治療等を続けながら働き続けられる環境か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5863" y="2264044"/>
            <a:ext cx="31683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表</a:t>
            </a: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 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がんと診断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されたら</a:t>
            </a:r>
            <a:endParaRPr lang="en-US" altLang="ja-JP" sz="1400" dirty="0" smtClean="0">
              <a:latin typeface="ＭＳ ゴシック" pitchFamily="49" charset="-128"/>
              <a:ea typeface="ＭＳ ゴシック" pitchFamily="49" charset="-128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身近な誰に話せる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と思いますか</a:t>
            </a:r>
            <a:endParaRPr kumimoji="1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919537" y="2110156"/>
            <a:ext cx="418896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400" dirty="0" smtClean="0"/>
              <a:t>図</a:t>
            </a:r>
            <a:r>
              <a:rPr lang="ja-JP" altLang="en-US" sz="1400" dirty="0" smtClean="0"/>
              <a:t>　</a:t>
            </a:r>
            <a:r>
              <a:rPr lang="ja-JP" altLang="en-US" sz="1400" dirty="0"/>
              <a:t>がん治療等を続けながら働き続けられる</a:t>
            </a:r>
            <a:r>
              <a:rPr lang="ja-JP" altLang="en-US" sz="1400" dirty="0" smtClean="0"/>
              <a:t>環境か</a:t>
            </a:r>
            <a:endParaRPr lang="ja-JP" altLang="en-US" sz="1400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383556"/>
              </p:ext>
            </p:extLst>
          </p:nvPr>
        </p:nvGraphicFramePr>
        <p:xfrm>
          <a:off x="234405" y="2924944"/>
          <a:ext cx="4553619" cy="2232247"/>
        </p:xfrm>
        <a:graphic>
          <a:graphicData uri="http://schemas.openxmlformats.org/drawingml/2006/table">
            <a:tbl>
              <a:tblPr/>
              <a:tblGrid>
                <a:gridCol w="2698964"/>
                <a:gridCol w="1048283"/>
                <a:gridCol w="806372"/>
              </a:tblGrid>
              <a:tr h="25180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回答数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割合％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21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100.0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2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配偶者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・パートナー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60.4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2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親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・きょうだい・子どもなど身内の人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56.4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2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友人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など上記以外の身近な人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19.2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2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上司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・同僚など職場関係の人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10.6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2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誰</a:t>
                      </a:r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にも話せない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5.0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2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わからない</a:t>
                      </a:r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16.7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7" y="2574070"/>
            <a:ext cx="4051201" cy="35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6595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79512" y="116632"/>
            <a:ext cx="8784976" cy="57606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がん治療しながら働き続けることを難しくさせている理由</a:t>
            </a:r>
            <a:endParaRPr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798214"/>
              </p:ext>
            </p:extLst>
          </p:nvPr>
        </p:nvGraphicFramePr>
        <p:xfrm>
          <a:off x="1115616" y="1935991"/>
          <a:ext cx="6480720" cy="4661360"/>
        </p:xfrm>
        <a:graphic>
          <a:graphicData uri="http://schemas.openxmlformats.org/drawingml/2006/table">
            <a:tbl>
              <a:tblPr/>
              <a:tblGrid>
                <a:gridCol w="5404407"/>
                <a:gridCol w="1076313"/>
              </a:tblGrid>
              <a:tr h="46613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割合％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136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100.0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13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代わりに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仕事をする人がいない、またはいても頼みにくいから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21.0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13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休む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と収入が減ってしまうから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20.4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13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職場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が休むことを許してくれるかどうかわからないから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18.0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13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の治療・検査と仕事の両立が体力的に困難だから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15.0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13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がん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の治療・検査と仕事の両立が精神的に困難だから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13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休む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と職場での評価が下がるから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13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その他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0.0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13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　特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明朝"/>
                        </a:rPr>
                        <a:t>にない・わからない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14.4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75656" y="1268760"/>
            <a:ext cx="5400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表</a:t>
            </a: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ゴシック" pitchFamily="49" charset="-128"/>
                <a:cs typeface="Times New Roman" pitchFamily="18" charset="0"/>
              </a:rPr>
              <a:t> 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がん治療しながら働き続けることを難しくさせている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理由</a:t>
            </a:r>
            <a:endParaRPr lang="en-US" altLang="ja-JP" sz="1400" dirty="0" smtClean="0">
              <a:latin typeface="ＭＳ ゴシック" pitchFamily="49" charset="-128"/>
              <a:ea typeface="ＭＳ ゴシック" pitchFamily="49" charset="-128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（</a:t>
            </a: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複数回答）</a:t>
            </a:r>
            <a:endParaRPr kumimoji="1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4941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2801</TotalTime>
  <Words>232</Words>
  <Application>Microsoft Office PowerPoint</Application>
  <PresentationFormat>画面に合わせる (4:3)</PresentationFormat>
  <Paragraphs>250</Paragraphs>
  <Slides>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次期大阪府がん対策推進計画策定に向けた課題 （主な意見）</dc:title>
  <dc:creator>HOSTNAME</dc:creator>
  <cp:lastModifiedBy>HOSTNAME</cp:lastModifiedBy>
  <cp:revision>264</cp:revision>
  <cp:lastPrinted>2017-08-04T02:12:51Z</cp:lastPrinted>
  <dcterms:created xsi:type="dcterms:W3CDTF">2017-03-01T06:04:45Z</dcterms:created>
  <dcterms:modified xsi:type="dcterms:W3CDTF">2017-08-04T02:13:01Z</dcterms:modified>
</cp:coreProperties>
</file>