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5" r:id="rId10"/>
    <p:sldId id="266" r:id="rId11"/>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16" autoAdjust="0"/>
  </p:normalViewPr>
  <p:slideViewPr>
    <p:cSldViewPr>
      <p:cViewPr>
        <p:scale>
          <a:sx n="70" d="100"/>
          <a:sy n="70" d="100"/>
        </p:scale>
        <p:origin x="-1218" y="-8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D534A53B-5345-437D-83F6-99381096B957}" type="datetimeFigureOut">
              <a:rPr kumimoji="1" lang="ja-JP" altLang="en-US" smtClean="0"/>
              <a:t>2017/8/4</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426484EB-5BD2-4BE7-AB6D-2A5E75B7604A}" type="slidenum">
              <a:rPr kumimoji="1" lang="ja-JP" altLang="en-US" smtClean="0"/>
              <a:t>‹#›</a:t>
            </a:fld>
            <a:endParaRPr kumimoji="1" lang="ja-JP" altLang="en-US"/>
          </a:p>
        </p:txBody>
      </p:sp>
    </p:spTree>
    <p:extLst>
      <p:ext uri="{BB962C8B-B14F-4D97-AF65-F5344CB8AC3E}">
        <p14:creationId xmlns:p14="http://schemas.microsoft.com/office/powerpoint/2010/main" val="15648331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26484EB-5BD2-4BE7-AB6D-2A5E75B7604A}" type="slidenum">
              <a:rPr kumimoji="1" lang="ja-JP" altLang="en-US" smtClean="0"/>
              <a:t>2</a:t>
            </a:fld>
            <a:endParaRPr kumimoji="1" lang="ja-JP" altLang="en-US"/>
          </a:p>
        </p:txBody>
      </p:sp>
    </p:spTree>
    <p:extLst>
      <p:ext uri="{BB962C8B-B14F-4D97-AF65-F5344CB8AC3E}">
        <p14:creationId xmlns:p14="http://schemas.microsoft.com/office/powerpoint/2010/main" val="844843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028AD85-8BED-4E00-A505-9D56288994DC}" type="datetime1">
              <a:rPr kumimoji="1" lang="ja-JP" altLang="en-US" smtClean="0"/>
              <a:t>2017/8/4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019C51-C207-41CD-8889-40F5AE29C4BF}" type="slidenum">
              <a:rPr kumimoji="1" lang="ja-JP" altLang="en-US" smtClean="0"/>
              <a:t>‹#›</a:t>
            </a:fld>
            <a:endParaRPr kumimoji="1" lang="ja-JP" altLang="en-US"/>
          </a:p>
        </p:txBody>
      </p:sp>
    </p:spTree>
    <p:extLst>
      <p:ext uri="{BB962C8B-B14F-4D97-AF65-F5344CB8AC3E}">
        <p14:creationId xmlns:p14="http://schemas.microsoft.com/office/powerpoint/2010/main" val="2193165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2A85254-CB27-4F32-B983-91496743513F}" type="datetime1">
              <a:rPr kumimoji="1" lang="ja-JP" altLang="en-US" smtClean="0"/>
              <a:t>2017/8/4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019C51-C207-41CD-8889-40F5AE29C4BF}" type="slidenum">
              <a:rPr kumimoji="1" lang="ja-JP" altLang="en-US" smtClean="0"/>
              <a:t>‹#›</a:t>
            </a:fld>
            <a:endParaRPr kumimoji="1" lang="ja-JP" altLang="en-US"/>
          </a:p>
        </p:txBody>
      </p:sp>
    </p:spTree>
    <p:extLst>
      <p:ext uri="{BB962C8B-B14F-4D97-AF65-F5344CB8AC3E}">
        <p14:creationId xmlns:p14="http://schemas.microsoft.com/office/powerpoint/2010/main" val="894403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386387" y="366715"/>
            <a:ext cx="1671638" cy="780097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71479" y="366715"/>
            <a:ext cx="4849813" cy="780097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89D9CFD-96E3-4682-910A-D227400A4220}" type="datetime1">
              <a:rPr kumimoji="1" lang="ja-JP" altLang="en-US" smtClean="0"/>
              <a:t>2017/8/4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019C51-C207-41CD-8889-40F5AE29C4BF}" type="slidenum">
              <a:rPr kumimoji="1" lang="ja-JP" altLang="en-US" smtClean="0"/>
              <a:t>‹#›</a:t>
            </a:fld>
            <a:endParaRPr kumimoji="1" lang="ja-JP" altLang="en-US"/>
          </a:p>
        </p:txBody>
      </p:sp>
    </p:spTree>
    <p:extLst>
      <p:ext uri="{BB962C8B-B14F-4D97-AF65-F5344CB8AC3E}">
        <p14:creationId xmlns:p14="http://schemas.microsoft.com/office/powerpoint/2010/main" val="41344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3CC220D-25D6-4E5A-9579-3FAF01FD9A69}" type="datetime1">
              <a:rPr kumimoji="1" lang="ja-JP" altLang="en-US" smtClean="0"/>
              <a:t>2017/8/4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019C51-C207-41CD-8889-40F5AE29C4BF}" type="slidenum">
              <a:rPr kumimoji="1" lang="ja-JP" altLang="en-US" smtClean="0"/>
              <a:t>‹#›</a:t>
            </a:fld>
            <a:endParaRPr kumimoji="1" lang="ja-JP" altLang="en-US"/>
          </a:p>
        </p:txBody>
      </p:sp>
    </p:spTree>
    <p:extLst>
      <p:ext uri="{BB962C8B-B14F-4D97-AF65-F5344CB8AC3E}">
        <p14:creationId xmlns:p14="http://schemas.microsoft.com/office/powerpoint/2010/main" val="218240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4"/>
            <a:ext cx="8420100" cy="150018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C8EE084-3B66-4ECF-AC5C-21654D7ADC36}" type="datetime1">
              <a:rPr kumimoji="1" lang="ja-JP" altLang="en-US" smtClean="0"/>
              <a:t>2017/8/4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019C51-C207-41CD-8889-40F5AE29C4BF}" type="slidenum">
              <a:rPr kumimoji="1" lang="ja-JP" altLang="en-US" smtClean="0"/>
              <a:t>‹#›</a:t>
            </a:fld>
            <a:endParaRPr kumimoji="1" lang="ja-JP" altLang="en-US"/>
          </a:p>
        </p:txBody>
      </p:sp>
    </p:spTree>
    <p:extLst>
      <p:ext uri="{BB962C8B-B14F-4D97-AF65-F5344CB8AC3E}">
        <p14:creationId xmlns:p14="http://schemas.microsoft.com/office/powerpoint/2010/main" val="411457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71479" y="2133601"/>
            <a:ext cx="3260725"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797304" y="2133601"/>
            <a:ext cx="3260725"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EF917F2-F96A-49B6-AED1-25BE341A84D8}" type="datetime1">
              <a:rPr kumimoji="1" lang="ja-JP" altLang="en-US" smtClean="0"/>
              <a:t>2017/8/4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019C51-C207-41CD-8889-40F5AE29C4BF}" type="slidenum">
              <a:rPr kumimoji="1" lang="ja-JP" altLang="en-US" smtClean="0"/>
              <a:t>‹#›</a:t>
            </a:fld>
            <a:endParaRPr kumimoji="1" lang="ja-JP" altLang="en-US"/>
          </a:p>
        </p:txBody>
      </p:sp>
    </p:spTree>
    <p:extLst>
      <p:ext uri="{BB962C8B-B14F-4D97-AF65-F5344CB8AC3E}">
        <p14:creationId xmlns:p14="http://schemas.microsoft.com/office/powerpoint/2010/main" val="113525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A77B68C-082F-47D2-8471-914B56F25A08}" type="datetime1">
              <a:rPr kumimoji="1" lang="ja-JP" altLang="en-US" smtClean="0"/>
              <a:t>2017/8/4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2019C51-C207-41CD-8889-40F5AE29C4BF}" type="slidenum">
              <a:rPr kumimoji="1" lang="ja-JP" altLang="en-US" smtClean="0"/>
              <a:t>‹#›</a:t>
            </a:fld>
            <a:endParaRPr kumimoji="1" lang="ja-JP" altLang="en-US"/>
          </a:p>
        </p:txBody>
      </p:sp>
    </p:spTree>
    <p:extLst>
      <p:ext uri="{BB962C8B-B14F-4D97-AF65-F5344CB8AC3E}">
        <p14:creationId xmlns:p14="http://schemas.microsoft.com/office/powerpoint/2010/main" val="2031093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76A7953-7D54-43B7-B308-1E4105EF3DFD}" type="datetime1">
              <a:rPr kumimoji="1" lang="ja-JP" altLang="en-US" smtClean="0"/>
              <a:t>2017/8/4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2019C51-C207-41CD-8889-40F5AE29C4BF}" type="slidenum">
              <a:rPr kumimoji="1" lang="ja-JP" altLang="en-US" smtClean="0"/>
              <a:t>‹#›</a:t>
            </a:fld>
            <a:endParaRPr kumimoji="1" lang="ja-JP" altLang="en-US"/>
          </a:p>
        </p:txBody>
      </p:sp>
    </p:spTree>
    <p:extLst>
      <p:ext uri="{BB962C8B-B14F-4D97-AF65-F5344CB8AC3E}">
        <p14:creationId xmlns:p14="http://schemas.microsoft.com/office/powerpoint/2010/main" val="3499154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9254F9D-1E0C-4D77-B546-8A6747127552}" type="datetime1">
              <a:rPr kumimoji="1" lang="ja-JP" altLang="en-US" smtClean="0"/>
              <a:t>2017/8/4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2019C51-C207-41CD-8889-40F5AE29C4BF}" type="slidenum">
              <a:rPr kumimoji="1" lang="ja-JP" altLang="en-US" smtClean="0"/>
              <a:t>‹#›</a:t>
            </a:fld>
            <a:endParaRPr kumimoji="1" lang="ja-JP" altLang="en-US"/>
          </a:p>
        </p:txBody>
      </p:sp>
    </p:spTree>
    <p:extLst>
      <p:ext uri="{BB962C8B-B14F-4D97-AF65-F5344CB8AC3E}">
        <p14:creationId xmlns:p14="http://schemas.microsoft.com/office/powerpoint/2010/main" val="2750429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3051"/>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2"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5F90C95-1E09-4295-B6A3-CC7EABC965EE}" type="datetime1">
              <a:rPr kumimoji="1" lang="ja-JP" altLang="en-US" smtClean="0"/>
              <a:t>2017/8/4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019C51-C207-41CD-8889-40F5AE29C4BF}" type="slidenum">
              <a:rPr kumimoji="1" lang="ja-JP" altLang="en-US" smtClean="0"/>
              <a:t>‹#›</a:t>
            </a:fld>
            <a:endParaRPr kumimoji="1" lang="ja-JP" altLang="en-US"/>
          </a:p>
        </p:txBody>
      </p:sp>
    </p:spTree>
    <p:extLst>
      <p:ext uri="{BB962C8B-B14F-4D97-AF65-F5344CB8AC3E}">
        <p14:creationId xmlns:p14="http://schemas.microsoft.com/office/powerpoint/2010/main" val="2004814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1"/>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D7F2C18-18D9-4544-BB1C-42006953611B}" type="datetime1">
              <a:rPr kumimoji="1" lang="ja-JP" altLang="en-US" smtClean="0"/>
              <a:t>2017/8/4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019C51-C207-41CD-8889-40F5AE29C4BF}" type="slidenum">
              <a:rPr kumimoji="1" lang="ja-JP" altLang="en-US" smtClean="0"/>
              <a:t>‹#›</a:t>
            </a:fld>
            <a:endParaRPr kumimoji="1" lang="ja-JP" altLang="en-US"/>
          </a:p>
        </p:txBody>
      </p:sp>
    </p:spTree>
    <p:extLst>
      <p:ext uri="{BB962C8B-B14F-4D97-AF65-F5344CB8AC3E}">
        <p14:creationId xmlns:p14="http://schemas.microsoft.com/office/powerpoint/2010/main" val="625092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4"/>
          </a:xfrm>
          <a:prstGeom prst="rect">
            <a:avLst/>
          </a:prstGeom>
        </p:spPr>
        <p:txBody>
          <a:bodyPr vert="horz" lIns="91440" tIns="45720" rIns="91440" bIns="45720" rtlCol="0" anchor="ctr"/>
          <a:lstStyle>
            <a:lvl1pPr algn="l">
              <a:defRPr sz="1200">
                <a:solidFill>
                  <a:schemeClr val="tx1">
                    <a:tint val="75000"/>
                  </a:schemeClr>
                </a:solidFill>
              </a:defRPr>
            </a:lvl1pPr>
          </a:lstStyle>
          <a:p>
            <a:fld id="{6F32ADA9-E907-4B64-8A35-DF7212D66BF7}" type="datetime1">
              <a:rPr kumimoji="1" lang="ja-JP" altLang="en-US" smtClean="0"/>
              <a:t>2017/8/4</a:t>
            </a:fld>
            <a:endParaRPr kumimoji="1" lang="ja-JP" altLang="en-US"/>
          </a:p>
        </p:txBody>
      </p:sp>
      <p:sp>
        <p:nvSpPr>
          <p:cNvPr id="5" name="フッター プレースホルダー 4"/>
          <p:cNvSpPr>
            <a:spLocks noGrp="1"/>
          </p:cNvSpPr>
          <p:nvPr>
            <p:ph type="ftr" sz="quarter" idx="3"/>
          </p:nvPr>
        </p:nvSpPr>
        <p:spPr>
          <a:xfrm>
            <a:off x="3384550" y="6356351"/>
            <a:ext cx="3136900" cy="36512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4"/>
          </a:xfrm>
          <a:prstGeom prst="rect">
            <a:avLst/>
          </a:prstGeom>
        </p:spPr>
        <p:txBody>
          <a:bodyPr vert="horz" lIns="91440" tIns="45720" rIns="91440" bIns="45720" rtlCol="0" anchor="ctr"/>
          <a:lstStyle>
            <a:lvl1pPr algn="r">
              <a:defRPr sz="1200">
                <a:solidFill>
                  <a:schemeClr val="tx1">
                    <a:tint val="75000"/>
                  </a:schemeClr>
                </a:solidFill>
              </a:defRPr>
            </a:lvl1pPr>
          </a:lstStyle>
          <a:p>
            <a:fld id="{42019C51-C207-41CD-8889-40F5AE29C4BF}" type="slidenum">
              <a:rPr kumimoji="1" lang="ja-JP" altLang="en-US" smtClean="0"/>
              <a:t>‹#›</a:t>
            </a:fld>
            <a:endParaRPr kumimoji="1" lang="ja-JP" altLang="en-US"/>
          </a:p>
        </p:txBody>
      </p:sp>
    </p:spTree>
    <p:extLst>
      <p:ext uri="{BB962C8B-B14F-4D97-AF65-F5344CB8AC3E}">
        <p14:creationId xmlns:p14="http://schemas.microsoft.com/office/powerpoint/2010/main" val="1648537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3677" b="1440"/>
          <a:stretch/>
        </p:blipFill>
        <p:spPr bwMode="auto">
          <a:xfrm>
            <a:off x="5197961" y="3409745"/>
            <a:ext cx="4210328" cy="333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18178"/>
          <a:stretch/>
        </p:blipFill>
        <p:spPr bwMode="auto">
          <a:xfrm>
            <a:off x="33947" y="681504"/>
            <a:ext cx="4631021" cy="127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0760"/>
          <a:stretch/>
        </p:blipFill>
        <p:spPr bwMode="auto">
          <a:xfrm>
            <a:off x="7925" y="3409745"/>
            <a:ext cx="4671951" cy="343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440832" y="88937"/>
            <a:ext cx="3456384" cy="369332"/>
          </a:xfrm>
          <a:prstGeom prst="rect">
            <a:avLst/>
          </a:prstGeom>
          <a:noFill/>
          <a:ln>
            <a:solidFill>
              <a:schemeClr val="tx1"/>
            </a:solidFill>
          </a:ln>
        </p:spPr>
        <p:txBody>
          <a:bodyPr wrap="square" rtlCol="0">
            <a:spAutoFit/>
          </a:bodyPr>
          <a:lstStyle/>
          <a:p>
            <a:pPr algn="ctr"/>
            <a:r>
              <a:rPr kumimoji="1" lang="ja-JP" altLang="en-US" dirty="0" smtClean="0"/>
              <a:t>患者ニーズ調査結果　　　</a:t>
            </a:r>
            <a:endParaRPr kumimoji="1" lang="ja-JP" altLang="en-US" dirty="0"/>
          </a:p>
        </p:txBody>
      </p:sp>
      <p:sp>
        <p:nvSpPr>
          <p:cNvPr id="6" name="テキスト ボックス 5"/>
          <p:cNvSpPr txBox="1"/>
          <p:nvPr/>
        </p:nvSpPr>
        <p:spPr>
          <a:xfrm>
            <a:off x="56456" y="438780"/>
            <a:ext cx="2288254" cy="253916"/>
          </a:xfrm>
          <a:prstGeom prst="rect">
            <a:avLst/>
          </a:prstGeom>
          <a:noFill/>
        </p:spPr>
        <p:txBody>
          <a:bodyPr wrap="square" rtlCol="0">
            <a:spAutoFit/>
          </a:bodyPr>
          <a:lstStyle/>
          <a:p>
            <a:r>
              <a:rPr lang="ja-JP" altLang="en-US" sz="1050" dirty="0" smtClean="0"/>
              <a:t>①緩和ケアを知っているか</a:t>
            </a:r>
            <a:endParaRPr kumimoji="1" lang="ja-JP" altLang="en-US" sz="1050" dirty="0"/>
          </a:p>
        </p:txBody>
      </p:sp>
      <p:sp>
        <p:nvSpPr>
          <p:cNvPr id="18" name="テキスト ボックス 17"/>
          <p:cNvSpPr txBox="1"/>
          <p:nvPr/>
        </p:nvSpPr>
        <p:spPr>
          <a:xfrm>
            <a:off x="4953000" y="438780"/>
            <a:ext cx="3328370" cy="253916"/>
          </a:xfrm>
          <a:prstGeom prst="rect">
            <a:avLst/>
          </a:prstGeom>
          <a:noFill/>
        </p:spPr>
        <p:txBody>
          <a:bodyPr wrap="square" rtlCol="0">
            <a:spAutoFit/>
          </a:bodyPr>
          <a:lstStyle/>
          <a:p>
            <a:r>
              <a:rPr lang="ja-JP" altLang="en-US" sz="1050" dirty="0"/>
              <a:t>②</a:t>
            </a:r>
            <a:r>
              <a:rPr kumimoji="1" lang="ja-JP" altLang="en-US" sz="1050" dirty="0" smtClean="0"/>
              <a:t>緩和ケアの開始時期を知っているか</a:t>
            </a:r>
            <a:endParaRPr kumimoji="1" lang="ja-JP" altLang="en-US" sz="1050" dirty="0"/>
          </a:p>
        </p:txBody>
      </p:sp>
      <p:pic>
        <p:nvPicPr>
          <p:cNvPr id="16" name="図 15"/>
          <p:cNvPicPr>
            <a:picLocks noChangeAspect="1"/>
          </p:cNvPicPr>
          <p:nvPr/>
        </p:nvPicPr>
        <p:blipFill rotWithShape="1">
          <a:blip r:embed="rId5"/>
          <a:srcRect l="1934" t="4486" r="569" b="12503"/>
          <a:stretch/>
        </p:blipFill>
        <p:spPr>
          <a:xfrm>
            <a:off x="336418" y="1655337"/>
            <a:ext cx="4256542" cy="1668974"/>
          </a:xfrm>
          <a:prstGeom prst="rect">
            <a:avLst/>
          </a:prstGeom>
          <a:noFill/>
          <a:ln>
            <a:noFill/>
          </a:ln>
        </p:spPr>
      </p:pic>
      <p:sp>
        <p:nvSpPr>
          <p:cNvPr id="3" name="正方形/長方形 2"/>
          <p:cNvSpPr/>
          <p:nvPr/>
        </p:nvSpPr>
        <p:spPr>
          <a:xfrm>
            <a:off x="64456" y="663538"/>
            <a:ext cx="4864125" cy="607783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313040" y="963589"/>
            <a:ext cx="4032448" cy="1204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7007" b="11675"/>
          <a:stretch/>
        </p:blipFill>
        <p:spPr bwMode="auto">
          <a:xfrm>
            <a:off x="5369826" y="2073349"/>
            <a:ext cx="3975662" cy="1447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正方形/長方形 27"/>
          <p:cNvSpPr/>
          <p:nvPr/>
        </p:nvSpPr>
        <p:spPr>
          <a:xfrm>
            <a:off x="5025008" y="663538"/>
            <a:ext cx="4752528" cy="607783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0"/>
          <p:cNvSpPr>
            <a:spLocks noGrp="1"/>
          </p:cNvSpPr>
          <p:nvPr>
            <p:ph type="sldNum" sz="quarter" idx="12"/>
          </p:nvPr>
        </p:nvSpPr>
        <p:spPr/>
        <p:txBody>
          <a:bodyPr/>
          <a:lstStyle/>
          <a:p>
            <a:fld id="{42019C51-C207-41CD-8889-40F5AE29C4BF}" type="slidenum">
              <a:rPr kumimoji="1" lang="ja-JP" altLang="en-US" smtClean="0"/>
              <a:t>1</a:t>
            </a:fld>
            <a:endParaRPr kumimoji="1" lang="ja-JP" altLang="en-US"/>
          </a:p>
        </p:txBody>
      </p:sp>
      <p:sp>
        <p:nvSpPr>
          <p:cNvPr id="5" name="テキスト ボックス 4"/>
          <p:cNvSpPr txBox="1"/>
          <p:nvPr/>
        </p:nvSpPr>
        <p:spPr>
          <a:xfrm>
            <a:off x="8281370" y="88937"/>
            <a:ext cx="1126919" cy="307777"/>
          </a:xfrm>
          <a:prstGeom prst="rect">
            <a:avLst/>
          </a:prstGeom>
          <a:noFill/>
          <a:ln>
            <a:solidFill>
              <a:schemeClr val="tx1"/>
            </a:solidFill>
          </a:ln>
        </p:spPr>
        <p:txBody>
          <a:bodyPr wrap="square" rtlCol="0">
            <a:spAutoFit/>
          </a:bodyPr>
          <a:lstStyle/>
          <a:p>
            <a:r>
              <a:rPr kumimoji="1" lang="ja-JP" altLang="en-US" sz="1400" dirty="0" smtClean="0"/>
              <a:t>参考資料３</a:t>
            </a:r>
            <a:endParaRPr kumimoji="1" lang="ja-JP" altLang="en-US" sz="1400" dirty="0"/>
          </a:p>
        </p:txBody>
      </p:sp>
    </p:spTree>
    <p:extLst>
      <p:ext uri="{BB962C8B-B14F-4D97-AF65-F5344CB8AC3E}">
        <p14:creationId xmlns:p14="http://schemas.microsoft.com/office/powerpoint/2010/main" val="1514211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2019C51-C207-41CD-8889-40F5AE29C4BF}" type="slidenum">
              <a:rPr kumimoji="1" lang="ja-JP" altLang="en-US" smtClean="0"/>
              <a:t>10</a:t>
            </a:fld>
            <a:endParaRPr kumimoji="1" lang="ja-JP" altLang="en-US"/>
          </a:p>
        </p:txBody>
      </p:sp>
      <p:grpSp>
        <p:nvGrpSpPr>
          <p:cNvPr id="8" name="グループ化 7"/>
          <p:cNvGrpSpPr/>
          <p:nvPr/>
        </p:nvGrpSpPr>
        <p:grpSpPr>
          <a:xfrm>
            <a:off x="120912" y="44624"/>
            <a:ext cx="4760080" cy="6696755"/>
            <a:chOff x="5017456" y="44624"/>
            <a:chExt cx="4760080" cy="6696755"/>
          </a:xfrm>
        </p:grpSpPr>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5251" y="175781"/>
              <a:ext cx="4464489" cy="1408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017456" y="44624"/>
              <a:ext cx="3679960" cy="253916"/>
            </a:xfrm>
            <a:prstGeom prst="rect">
              <a:avLst/>
            </a:prstGeom>
            <a:noFill/>
          </p:spPr>
          <p:txBody>
            <a:bodyPr wrap="square" rtlCol="0">
              <a:spAutoFit/>
            </a:bodyPr>
            <a:lstStyle/>
            <a:p>
              <a:r>
                <a:rPr lang="ja-JP" altLang="en-US" sz="1050" dirty="0"/>
                <a:t>⑲</a:t>
              </a:r>
              <a:r>
                <a:rPr lang="ja-JP" altLang="en-US" sz="1050" dirty="0" smtClean="0"/>
                <a:t>．</a:t>
              </a:r>
              <a:r>
                <a:rPr lang="ja-JP" altLang="en-US" sz="1050" dirty="0"/>
                <a:t>職場の理解や</a:t>
              </a:r>
              <a:r>
                <a:rPr lang="ja-JP" altLang="en-US" sz="1050" dirty="0" smtClean="0"/>
                <a:t>支援は得られているか</a:t>
              </a:r>
              <a:r>
                <a:rPr lang="en-US" altLang="ja-JP" sz="1050" dirty="0" smtClean="0"/>
                <a:t>【</a:t>
              </a:r>
              <a:r>
                <a:rPr lang="ja-JP" altLang="en-US" sz="1050" dirty="0"/>
                <a:t>治療が進む中で</a:t>
              </a:r>
              <a:r>
                <a:rPr lang="en-US" altLang="ja-JP" sz="1050" dirty="0"/>
                <a:t>】</a:t>
              </a:r>
              <a:endParaRPr kumimoji="1" lang="en-US" altLang="ja-JP" sz="1050" dirty="0" smtClean="0"/>
            </a:p>
          </p:txBody>
        </p:sp>
        <p:sp>
          <p:nvSpPr>
            <p:cNvPr id="6" name="正方形/長方形 5"/>
            <p:cNvSpPr/>
            <p:nvPr/>
          </p:nvSpPr>
          <p:spPr>
            <a:xfrm>
              <a:off x="5017457" y="260648"/>
              <a:ext cx="4760079" cy="648073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222"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11447"/>
            <a:stretch/>
          </p:blipFill>
          <p:spPr bwMode="auto">
            <a:xfrm>
              <a:off x="5601072" y="1052736"/>
              <a:ext cx="4090823" cy="191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6391"/>
            <a:stretch/>
          </p:blipFill>
          <p:spPr bwMode="auto">
            <a:xfrm>
              <a:off x="5389688" y="2780928"/>
              <a:ext cx="4387848" cy="381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グループ化 13"/>
          <p:cNvGrpSpPr/>
          <p:nvPr/>
        </p:nvGrpSpPr>
        <p:grpSpPr>
          <a:xfrm>
            <a:off x="4880992" y="44624"/>
            <a:ext cx="4975840" cy="6696755"/>
            <a:chOff x="16030" y="44624"/>
            <a:chExt cx="4975840" cy="6696755"/>
          </a:xfrm>
        </p:grpSpPr>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56" y="260648"/>
              <a:ext cx="4935414" cy="323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16030" y="44624"/>
              <a:ext cx="3352793" cy="253916"/>
            </a:xfrm>
            <a:prstGeom prst="rect">
              <a:avLst/>
            </a:prstGeom>
            <a:noFill/>
          </p:spPr>
          <p:txBody>
            <a:bodyPr wrap="square" rtlCol="0">
              <a:spAutoFit/>
            </a:bodyPr>
            <a:lstStyle/>
            <a:p>
              <a:r>
                <a:rPr lang="ja-JP" altLang="en-US" sz="1050" dirty="0"/>
                <a:t>⑳</a:t>
              </a:r>
              <a:r>
                <a:rPr lang="ja-JP" altLang="en-US" sz="1050" dirty="0" smtClean="0"/>
                <a:t>．</a:t>
              </a:r>
              <a:r>
                <a:rPr lang="ja-JP" altLang="en-US" sz="1050" dirty="0"/>
                <a:t>治療と仕事の継続に必要な</a:t>
              </a:r>
              <a:r>
                <a:rPr lang="ja-JP" altLang="en-US" sz="1050" dirty="0" smtClean="0"/>
                <a:t>制度はどのようなものか</a:t>
              </a:r>
              <a:endParaRPr kumimoji="1" lang="ja-JP" altLang="en-US" sz="1050" dirty="0"/>
            </a:p>
          </p:txBody>
        </p:sp>
        <p:sp>
          <p:nvSpPr>
            <p:cNvPr id="17" name="正方形/長方形 16"/>
            <p:cNvSpPr/>
            <p:nvPr/>
          </p:nvSpPr>
          <p:spPr>
            <a:xfrm>
              <a:off x="128464" y="260648"/>
              <a:ext cx="4760529" cy="648073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182" b="4830"/>
            <a:stretch/>
          </p:blipFill>
          <p:spPr bwMode="auto">
            <a:xfrm>
              <a:off x="992559" y="3284984"/>
              <a:ext cx="3013329" cy="345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68144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2019C51-C207-41CD-8889-40F5AE29C4BF}" type="slidenum">
              <a:rPr kumimoji="1" lang="ja-JP" altLang="en-US" smtClean="0"/>
              <a:t>2</a:t>
            </a:fld>
            <a:endParaRPr kumimoji="1" lang="ja-JP" altLang="en-US"/>
          </a:p>
        </p:txBody>
      </p:sp>
      <p:sp>
        <p:nvSpPr>
          <p:cNvPr id="28" name="テキスト ボックス 27"/>
          <p:cNvSpPr txBox="1"/>
          <p:nvPr/>
        </p:nvSpPr>
        <p:spPr>
          <a:xfrm>
            <a:off x="128464" y="78740"/>
            <a:ext cx="4608512" cy="253916"/>
          </a:xfrm>
          <a:prstGeom prst="rect">
            <a:avLst/>
          </a:prstGeom>
          <a:noFill/>
        </p:spPr>
        <p:txBody>
          <a:bodyPr wrap="square" rtlCol="0">
            <a:spAutoFit/>
          </a:bodyPr>
          <a:lstStyle/>
          <a:p>
            <a:r>
              <a:rPr lang="ja-JP" altLang="en-US" sz="1050" dirty="0" smtClean="0"/>
              <a:t>③　現在かかっている病院において</a:t>
            </a:r>
            <a:r>
              <a:rPr kumimoji="1" lang="ja-JP" altLang="en-US" sz="1050" dirty="0" smtClean="0"/>
              <a:t>痛みなどつらい症状への対応してくれたか</a:t>
            </a:r>
            <a:endParaRPr kumimoji="1" lang="ja-JP" altLang="en-US" sz="1050" dirty="0"/>
          </a:p>
        </p:txBody>
      </p:sp>
      <p:pic>
        <p:nvPicPr>
          <p:cNvPr id="2056"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950"/>
          <a:stretch/>
        </p:blipFill>
        <p:spPr bwMode="auto">
          <a:xfrm>
            <a:off x="407463" y="537604"/>
            <a:ext cx="4370654" cy="1019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正方形/長方形 20"/>
          <p:cNvSpPr/>
          <p:nvPr/>
        </p:nvSpPr>
        <p:spPr>
          <a:xfrm>
            <a:off x="120913" y="332646"/>
            <a:ext cx="4760079" cy="648073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8" name="Picture 1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703"/>
          <a:stretch/>
        </p:blipFill>
        <p:spPr bwMode="auto">
          <a:xfrm>
            <a:off x="686065" y="1484784"/>
            <a:ext cx="4050911" cy="1642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960"/>
          <a:stretch/>
        </p:blipFill>
        <p:spPr bwMode="auto">
          <a:xfrm>
            <a:off x="493553" y="2852936"/>
            <a:ext cx="4284564" cy="334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グループ化 13"/>
          <p:cNvGrpSpPr/>
          <p:nvPr/>
        </p:nvGrpSpPr>
        <p:grpSpPr>
          <a:xfrm>
            <a:off x="4880992" y="78740"/>
            <a:ext cx="4872962" cy="6734636"/>
            <a:chOff x="16031" y="-29271"/>
            <a:chExt cx="4872962" cy="6734636"/>
          </a:xfrm>
        </p:grpSpPr>
        <p:pic>
          <p:nvPicPr>
            <p:cNvPr id="15"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13693"/>
            <a:stretch/>
          </p:blipFill>
          <p:spPr bwMode="auto">
            <a:xfrm>
              <a:off x="416496" y="2922486"/>
              <a:ext cx="4308533" cy="3458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22422"/>
            <a:stretch/>
          </p:blipFill>
          <p:spPr bwMode="auto">
            <a:xfrm>
              <a:off x="259072" y="332656"/>
              <a:ext cx="4499312" cy="116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正方形/長方形 16"/>
            <p:cNvSpPr/>
            <p:nvPr/>
          </p:nvSpPr>
          <p:spPr>
            <a:xfrm>
              <a:off x="128464" y="224634"/>
              <a:ext cx="4760529" cy="648073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1715" b="10222"/>
            <a:stretch/>
          </p:blipFill>
          <p:spPr bwMode="auto">
            <a:xfrm>
              <a:off x="560513" y="1392864"/>
              <a:ext cx="4104456" cy="1532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テキスト ボックス 18"/>
            <p:cNvSpPr txBox="1"/>
            <p:nvPr/>
          </p:nvSpPr>
          <p:spPr>
            <a:xfrm>
              <a:off x="16031" y="-29271"/>
              <a:ext cx="4872962" cy="253916"/>
            </a:xfrm>
            <a:prstGeom prst="rect">
              <a:avLst/>
            </a:prstGeom>
            <a:noFill/>
          </p:spPr>
          <p:txBody>
            <a:bodyPr wrap="square" rtlCol="0">
              <a:spAutoFit/>
            </a:bodyPr>
            <a:lstStyle/>
            <a:p>
              <a:r>
                <a:rPr lang="ja-JP" altLang="en-US" sz="1050" dirty="0" smtClean="0"/>
                <a:t>④　現在かかっている病院において不安に思ってることについて対応してくれたか</a:t>
              </a:r>
              <a:endParaRPr kumimoji="1" lang="ja-JP" altLang="en-US" sz="1050" dirty="0"/>
            </a:p>
          </p:txBody>
        </p:sp>
      </p:grpSp>
    </p:spTree>
    <p:extLst>
      <p:ext uri="{BB962C8B-B14F-4D97-AF65-F5344CB8AC3E}">
        <p14:creationId xmlns:p14="http://schemas.microsoft.com/office/powerpoint/2010/main" val="2720547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2019C51-C207-41CD-8889-40F5AE29C4BF}" type="slidenum">
              <a:rPr kumimoji="1" lang="ja-JP" altLang="en-US" smtClean="0"/>
              <a:t>3</a:t>
            </a:fld>
            <a:endParaRPr kumimoji="1" lang="ja-JP" altLang="en-US"/>
          </a:p>
        </p:txBody>
      </p:sp>
      <p:grpSp>
        <p:nvGrpSpPr>
          <p:cNvPr id="8" name="グループ化 7"/>
          <p:cNvGrpSpPr/>
          <p:nvPr/>
        </p:nvGrpSpPr>
        <p:grpSpPr>
          <a:xfrm>
            <a:off x="128465" y="548679"/>
            <a:ext cx="4760079" cy="6120681"/>
            <a:chOff x="128465" y="260648"/>
            <a:chExt cx="4760079" cy="6120681"/>
          </a:xfrm>
        </p:grpSpPr>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10404"/>
            <a:stretch/>
          </p:blipFill>
          <p:spPr bwMode="auto">
            <a:xfrm>
              <a:off x="156321" y="2680834"/>
              <a:ext cx="4465306" cy="370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9503"/>
            <a:stretch/>
          </p:blipFill>
          <p:spPr bwMode="auto">
            <a:xfrm>
              <a:off x="136222" y="260648"/>
              <a:ext cx="4507513" cy="1132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128465" y="260649"/>
              <a:ext cx="4760079" cy="612068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7323" b="10712"/>
            <a:stretch/>
          </p:blipFill>
          <p:spPr bwMode="auto">
            <a:xfrm>
              <a:off x="280032" y="1286540"/>
              <a:ext cx="4427388" cy="1516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テキスト ボックス 17"/>
          <p:cNvSpPr txBox="1"/>
          <p:nvPr/>
        </p:nvSpPr>
        <p:spPr>
          <a:xfrm>
            <a:off x="128464" y="116632"/>
            <a:ext cx="4760080" cy="415498"/>
          </a:xfrm>
          <a:prstGeom prst="rect">
            <a:avLst/>
          </a:prstGeom>
          <a:noFill/>
        </p:spPr>
        <p:txBody>
          <a:bodyPr wrap="square" rtlCol="0">
            <a:spAutoFit/>
          </a:bodyPr>
          <a:lstStyle/>
          <a:p>
            <a:r>
              <a:rPr lang="ja-JP" altLang="en-US" sz="1050" dirty="0" smtClean="0"/>
              <a:t>⑤　現在かかっている病院において治療</a:t>
            </a:r>
            <a:r>
              <a:rPr lang="ja-JP" altLang="en-US" sz="1050" dirty="0"/>
              <a:t>方法や療養場所の選択に</a:t>
            </a:r>
            <a:r>
              <a:rPr lang="ja-JP" altLang="en-US" sz="1050" dirty="0" smtClean="0"/>
              <a:t>関する</a:t>
            </a:r>
            <a:endParaRPr lang="en-US" altLang="ja-JP" sz="1050" dirty="0" smtClean="0"/>
          </a:p>
          <a:p>
            <a:r>
              <a:rPr lang="ja-JP" altLang="en-US" sz="1050" dirty="0"/>
              <a:t>　</a:t>
            </a:r>
            <a:r>
              <a:rPr lang="ja-JP" altLang="en-US" sz="1050" dirty="0" smtClean="0"/>
              <a:t>　　対応をしてくれたか</a:t>
            </a:r>
            <a:endParaRPr kumimoji="1" lang="ja-JP" altLang="en-US" sz="1050" dirty="0"/>
          </a:p>
        </p:txBody>
      </p:sp>
      <p:grpSp>
        <p:nvGrpSpPr>
          <p:cNvPr id="9" name="グループ化 8"/>
          <p:cNvGrpSpPr/>
          <p:nvPr/>
        </p:nvGrpSpPr>
        <p:grpSpPr>
          <a:xfrm>
            <a:off x="5017457" y="507025"/>
            <a:ext cx="4760079" cy="6162335"/>
            <a:chOff x="5017457" y="218994"/>
            <a:chExt cx="4760079" cy="6162335"/>
          </a:xfrm>
        </p:grpSpPr>
        <p:pic>
          <p:nvPicPr>
            <p:cNvPr id="17"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t="12387"/>
            <a:stretch/>
          </p:blipFill>
          <p:spPr bwMode="auto">
            <a:xfrm>
              <a:off x="5222561" y="2899444"/>
              <a:ext cx="4266943" cy="3342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t="14662" b="8919"/>
            <a:stretch/>
          </p:blipFill>
          <p:spPr bwMode="auto">
            <a:xfrm>
              <a:off x="5434620" y="1275907"/>
              <a:ext cx="4018550" cy="1573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b="21128"/>
            <a:stretch/>
          </p:blipFill>
          <p:spPr bwMode="auto">
            <a:xfrm>
              <a:off x="5276732" y="218994"/>
              <a:ext cx="4241527" cy="105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正方形/長方形 20"/>
            <p:cNvSpPr/>
            <p:nvPr/>
          </p:nvSpPr>
          <p:spPr>
            <a:xfrm>
              <a:off x="5017457" y="260649"/>
              <a:ext cx="4760079" cy="612068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a:off x="5017456" y="150748"/>
            <a:ext cx="3823976" cy="253916"/>
          </a:xfrm>
          <a:prstGeom prst="rect">
            <a:avLst/>
          </a:prstGeom>
          <a:noFill/>
        </p:spPr>
        <p:txBody>
          <a:bodyPr wrap="square" rtlCol="0">
            <a:spAutoFit/>
          </a:bodyPr>
          <a:lstStyle/>
          <a:p>
            <a:r>
              <a:rPr lang="ja-JP" altLang="en-US" sz="1050" dirty="0" smtClean="0"/>
              <a:t>⑥　現在かかっている病院において家族へ配慮をしてくれたか</a:t>
            </a:r>
            <a:endParaRPr kumimoji="1" lang="ja-JP" altLang="en-US" sz="1050" dirty="0"/>
          </a:p>
        </p:txBody>
      </p:sp>
    </p:spTree>
    <p:extLst>
      <p:ext uri="{BB962C8B-B14F-4D97-AF65-F5344CB8AC3E}">
        <p14:creationId xmlns:p14="http://schemas.microsoft.com/office/powerpoint/2010/main" val="3303337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2019C51-C207-41CD-8889-40F5AE29C4BF}" type="slidenum">
              <a:rPr kumimoji="1" lang="ja-JP" altLang="en-US" smtClean="0"/>
              <a:t>4</a:t>
            </a:fld>
            <a:endParaRPr kumimoji="1" lang="ja-JP" altLang="en-US"/>
          </a:p>
        </p:txBody>
      </p:sp>
      <p:sp>
        <p:nvSpPr>
          <p:cNvPr id="3" name="テキスト ボックス 2"/>
          <p:cNvSpPr txBox="1"/>
          <p:nvPr/>
        </p:nvSpPr>
        <p:spPr>
          <a:xfrm>
            <a:off x="0" y="334633"/>
            <a:ext cx="4448944" cy="253916"/>
          </a:xfrm>
          <a:prstGeom prst="rect">
            <a:avLst/>
          </a:prstGeom>
          <a:noFill/>
        </p:spPr>
        <p:txBody>
          <a:bodyPr wrap="square" rtlCol="0">
            <a:spAutoFit/>
          </a:bodyPr>
          <a:lstStyle/>
          <a:p>
            <a:r>
              <a:rPr lang="ja-JP" altLang="en-US" sz="1050" dirty="0"/>
              <a:t>　</a:t>
            </a:r>
            <a:r>
              <a:rPr lang="ja-JP" altLang="en-US" sz="1050" dirty="0" smtClean="0"/>
              <a:t>⑦　現在かかっている病院において経済面</a:t>
            </a:r>
            <a:r>
              <a:rPr lang="ja-JP" altLang="en-US" sz="1050" dirty="0"/>
              <a:t>の相談</a:t>
            </a:r>
            <a:r>
              <a:rPr lang="ja-JP" altLang="en-US" sz="1050" dirty="0" smtClean="0"/>
              <a:t>対応をしてくれたか</a:t>
            </a:r>
            <a:endParaRPr kumimoji="1" lang="ja-JP" altLang="en-US" sz="1050" dirty="0"/>
          </a:p>
        </p:txBody>
      </p:sp>
      <p:grpSp>
        <p:nvGrpSpPr>
          <p:cNvPr id="8" name="グループ化 7"/>
          <p:cNvGrpSpPr/>
          <p:nvPr/>
        </p:nvGrpSpPr>
        <p:grpSpPr>
          <a:xfrm>
            <a:off x="128464" y="548679"/>
            <a:ext cx="4760529" cy="6192689"/>
            <a:chOff x="128464" y="188640"/>
            <a:chExt cx="4760529" cy="6192689"/>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96" y="188640"/>
              <a:ext cx="4173981" cy="1273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277"/>
            <a:stretch/>
          </p:blipFill>
          <p:spPr bwMode="auto">
            <a:xfrm>
              <a:off x="344488" y="2708919"/>
              <a:ext cx="4279750" cy="367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128464" y="260649"/>
              <a:ext cx="4760529" cy="612068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6590" b="9311"/>
            <a:stretch/>
          </p:blipFill>
          <p:spPr bwMode="auto">
            <a:xfrm>
              <a:off x="560513" y="1124744"/>
              <a:ext cx="4032448" cy="1508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テキスト ボックス 17"/>
          <p:cNvSpPr txBox="1"/>
          <p:nvPr/>
        </p:nvSpPr>
        <p:spPr>
          <a:xfrm>
            <a:off x="4908052" y="294763"/>
            <a:ext cx="3285307" cy="253916"/>
          </a:xfrm>
          <a:prstGeom prst="rect">
            <a:avLst/>
          </a:prstGeom>
          <a:noFill/>
        </p:spPr>
        <p:txBody>
          <a:bodyPr wrap="square" rtlCol="0">
            <a:spAutoFit/>
          </a:bodyPr>
          <a:lstStyle/>
          <a:p>
            <a:r>
              <a:rPr lang="ja-JP" altLang="en-US" sz="1050" dirty="0"/>
              <a:t>⑧</a:t>
            </a:r>
            <a:r>
              <a:rPr lang="ja-JP" altLang="en-US" sz="1050" dirty="0" smtClean="0"/>
              <a:t>．</a:t>
            </a:r>
            <a:r>
              <a:rPr lang="ja-JP" altLang="en-US" sz="1050" dirty="0"/>
              <a:t>がん相談支援センターの</a:t>
            </a:r>
            <a:r>
              <a:rPr lang="ja-JP" altLang="en-US" sz="1050" dirty="0" smtClean="0"/>
              <a:t>利用したことがあるか</a:t>
            </a:r>
            <a:endParaRPr kumimoji="1" lang="ja-JP" altLang="en-US" sz="1050" dirty="0"/>
          </a:p>
        </p:txBody>
      </p:sp>
      <p:grpSp>
        <p:nvGrpSpPr>
          <p:cNvPr id="9" name="グループ化 8"/>
          <p:cNvGrpSpPr/>
          <p:nvPr/>
        </p:nvGrpSpPr>
        <p:grpSpPr>
          <a:xfrm>
            <a:off x="5017007" y="580954"/>
            <a:ext cx="4760529" cy="6304430"/>
            <a:chOff x="5017007" y="260649"/>
            <a:chExt cx="4760529" cy="6304430"/>
          </a:xfrm>
        </p:grpSpPr>
        <p:pic>
          <p:nvPicPr>
            <p:cNvPr id="1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5591" y="2708921"/>
              <a:ext cx="4073904" cy="3856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4287" y="1556792"/>
              <a:ext cx="3753200" cy="1944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12924"/>
            <a:stretch/>
          </p:blipFill>
          <p:spPr bwMode="auto">
            <a:xfrm>
              <a:off x="5155394" y="260649"/>
              <a:ext cx="4232386" cy="1756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正方形/長方形 18"/>
            <p:cNvSpPr/>
            <p:nvPr/>
          </p:nvSpPr>
          <p:spPr>
            <a:xfrm>
              <a:off x="5017007" y="260649"/>
              <a:ext cx="4760529" cy="619268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423528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2019C51-C207-41CD-8889-40F5AE29C4BF}" type="slidenum">
              <a:rPr kumimoji="1" lang="ja-JP" altLang="en-US" smtClean="0"/>
              <a:t>5</a:t>
            </a:fld>
            <a:endParaRPr kumimoji="1" lang="ja-JP" altLang="en-US"/>
          </a:p>
        </p:txBody>
      </p:sp>
      <p:grpSp>
        <p:nvGrpSpPr>
          <p:cNvPr id="8" name="グループ化 7"/>
          <p:cNvGrpSpPr/>
          <p:nvPr/>
        </p:nvGrpSpPr>
        <p:grpSpPr>
          <a:xfrm>
            <a:off x="120912" y="44624"/>
            <a:ext cx="4760080" cy="6813375"/>
            <a:chOff x="5017456" y="44624"/>
            <a:chExt cx="4760080" cy="6813375"/>
          </a:xfrm>
        </p:grpSpPr>
        <p:pic>
          <p:nvPicPr>
            <p:cNvPr id="307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3438" y="2953226"/>
              <a:ext cx="3736684" cy="390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017456" y="44624"/>
              <a:ext cx="3463936" cy="253916"/>
            </a:xfrm>
            <a:prstGeom prst="rect">
              <a:avLst/>
            </a:prstGeom>
            <a:noFill/>
          </p:spPr>
          <p:txBody>
            <a:bodyPr wrap="square" rtlCol="0">
              <a:spAutoFit/>
            </a:bodyPr>
            <a:lstStyle/>
            <a:p>
              <a:r>
                <a:rPr lang="ja-JP" altLang="en-US" sz="1050" dirty="0"/>
                <a:t>⑨</a:t>
              </a:r>
              <a:r>
                <a:rPr lang="ja-JP" altLang="en-US" sz="1050" dirty="0" smtClean="0"/>
                <a:t>．がん</a:t>
              </a:r>
              <a:r>
                <a:rPr lang="ja-JP" altLang="en-US" sz="1050" dirty="0"/>
                <a:t>の診断や治療の</a:t>
              </a:r>
              <a:r>
                <a:rPr lang="ja-JP" altLang="en-US" sz="1050" dirty="0" smtClean="0"/>
                <a:t>悩みはどのようなものがあるか</a:t>
              </a:r>
              <a:endParaRPr kumimoji="1" lang="ja-JP" altLang="en-US" sz="1050" dirty="0"/>
            </a:p>
          </p:txBody>
        </p:sp>
        <p:sp>
          <p:nvSpPr>
            <p:cNvPr id="6" name="正方形/長方形 5"/>
            <p:cNvSpPr/>
            <p:nvPr/>
          </p:nvSpPr>
          <p:spPr>
            <a:xfrm>
              <a:off x="5017457" y="260648"/>
              <a:ext cx="4760079" cy="648073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7715" y="324049"/>
              <a:ext cx="4568372" cy="288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グループ化 13"/>
          <p:cNvGrpSpPr/>
          <p:nvPr/>
        </p:nvGrpSpPr>
        <p:grpSpPr>
          <a:xfrm>
            <a:off x="4904573" y="44624"/>
            <a:ext cx="4872963" cy="6845637"/>
            <a:chOff x="16030" y="44624"/>
            <a:chExt cx="4872963" cy="6845637"/>
          </a:xfrm>
        </p:grpSpPr>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32" y="2920014"/>
              <a:ext cx="3998389" cy="397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192" y="1124744"/>
              <a:ext cx="3875752" cy="2221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632" y="244393"/>
              <a:ext cx="3854312" cy="1168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p:cNvSpPr txBox="1"/>
            <p:nvPr/>
          </p:nvSpPr>
          <p:spPr>
            <a:xfrm>
              <a:off x="16030" y="44624"/>
              <a:ext cx="3352793" cy="253916"/>
            </a:xfrm>
            <a:prstGeom prst="rect">
              <a:avLst/>
            </a:prstGeom>
            <a:noFill/>
          </p:spPr>
          <p:txBody>
            <a:bodyPr wrap="square" rtlCol="0">
              <a:spAutoFit/>
            </a:bodyPr>
            <a:lstStyle/>
            <a:p>
              <a:r>
                <a:rPr lang="ja-JP" altLang="en-US" sz="1050" dirty="0" smtClean="0"/>
                <a:t>⑩　家族</a:t>
              </a:r>
              <a:r>
                <a:rPr lang="ja-JP" altLang="en-US" sz="1050" dirty="0"/>
                <a:t>への</a:t>
              </a:r>
              <a:r>
                <a:rPr lang="ja-JP" altLang="en-US" sz="1050" dirty="0" smtClean="0"/>
                <a:t>負担をかけていると思うか</a:t>
              </a:r>
              <a:endParaRPr kumimoji="1" lang="ja-JP" altLang="en-US" sz="1050" dirty="0"/>
            </a:p>
          </p:txBody>
        </p:sp>
        <p:sp>
          <p:nvSpPr>
            <p:cNvPr id="19" name="正方形/長方形 18"/>
            <p:cNvSpPr/>
            <p:nvPr/>
          </p:nvSpPr>
          <p:spPr>
            <a:xfrm>
              <a:off x="128464" y="260648"/>
              <a:ext cx="4760529" cy="648073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77421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2019C51-C207-41CD-8889-40F5AE29C4BF}" type="slidenum">
              <a:rPr kumimoji="1" lang="ja-JP" altLang="en-US" smtClean="0"/>
              <a:t>6</a:t>
            </a:fld>
            <a:endParaRPr kumimoji="1" lang="ja-JP" altLang="en-US"/>
          </a:p>
        </p:txBody>
      </p:sp>
      <p:grpSp>
        <p:nvGrpSpPr>
          <p:cNvPr id="8" name="グループ化 7"/>
          <p:cNvGrpSpPr/>
          <p:nvPr/>
        </p:nvGrpSpPr>
        <p:grpSpPr>
          <a:xfrm>
            <a:off x="91332" y="44624"/>
            <a:ext cx="4789660" cy="6862647"/>
            <a:chOff x="4987876" y="44624"/>
            <a:chExt cx="4789660" cy="6862647"/>
          </a:xfrm>
        </p:grpSpPr>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876" y="2564905"/>
              <a:ext cx="4429620" cy="434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543" y="1067377"/>
              <a:ext cx="4181119"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9006" y="256958"/>
              <a:ext cx="4186100" cy="1155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017456" y="44624"/>
              <a:ext cx="3247911" cy="253916"/>
            </a:xfrm>
            <a:prstGeom prst="rect">
              <a:avLst/>
            </a:prstGeom>
            <a:noFill/>
          </p:spPr>
          <p:txBody>
            <a:bodyPr wrap="square" rtlCol="0">
              <a:spAutoFit/>
            </a:bodyPr>
            <a:lstStyle/>
            <a:p>
              <a:r>
                <a:rPr kumimoji="1" lang="ja-JP" altLang="en-US" sz="1050" dirty="0" smtClean="0"/>
                <a:t>⑪．患者会や患者サロン</a:t>
              </a:r>
              <a:r>
                <a:rPr lang="ja-JP" altLang="en-US" sz="1050" dirty="0" smtClean="0"/>
                <a:t>を知っているか</a:t>
              </a:r>
              <a:endParaRPr kumimoji="1" lang="en-US" altLang="ja-JP" sz="1050" dirty="0" smtClean="0"/>
            </a:p>
          </p:txBody>
        </p:sp>
        <p:sp>
          <p:nvSpPr>
            <p:cNvPr id="6" name="正方形/長方形 5"/>
            <p:cNvSpPr/>
            <p:nvPr/>
          </p:nvSpPr>
          <p:spPr>
            <a:xfrm>
              <a:off x="5017457" y="260648"/>
              <a:ext cx="4760079" cy="648073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p:nvGrpSpPr>
        <p:grpSpPr>
          <a:xfrm>
            <a:off x="4912350" y="44624"/>
            <a:ext cx="4937194" cy="6952048"/>
            <a:chOff x="16030" y="44624"/>
            <a:chExt cx="4937194" cy="6952048"/>
          </a:xfrm>
        </p:grpSpPr>
        <p:pic>
          <p:nvPicPr>
            <p:cNvPr id="1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31" y="2448862"/>
              <a:ext cx="4888993" cy="4547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16030" y="44624"/>
              <a:ext cx="3352793" cy="253916"/>
            </a:xfrm>
            <a:prstGeom prst="rect">
              <a:avLst/>
            </a:prstGeom>
            <a:noFill/>
          </p:spPr>
          <p:txBody>
            <a:bodyPr wrap="square" rtlCol="0">
              <a:spAutoFit/>
            </a:bodyPr>
            <a:lstStyle/>
            <a:p>
              <a:r>
                <a:rPr lang="ja-JP" altLang="en-US" sz="1050" dirty="0"/>
                <a:t>⑫</a:t>
              </a:r>
              <a:r>
                <a:rPr lang="ja-JP" altLang="en-US" sz="1050" dirty="0" smtClean="0"/>
                <a:t>．患者会・患者サロンをどこで知ったか</a:t>
              </a:r>
              <a:endParaRPr kumimoji="1" lang="ja-JP" altLang="en-US" sz="1050" dirty="0"/>
            </a:p>
          </p:txBody>
        </p:sp>
        <p:sp>
          <p:nvSpPr>
            <p:cNvPr id="18" name="正方形/長方形 17"/>
            <p:cNvSpPr/>
            <p:nvPr/>
          </p:nvSpPr>
          <p:spPr>
            <a:xfrm>
              <a:off x="128464" y="260648"/>
              <a:ext cx="4760529" cy="648073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728" y="311313"/>
              <a:ext cx="4572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26352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2019C51-C207-41CD-8889-40F5AE29C4BF}" type="slidenum">
              <a:rPr kumimoji="1" lang="ja-JP" altLang="en-US" smtClean="0"/>
              <a:t>7</a:t>
            </a:fld>
            <a:endParaRPr kumimoji="1" lang="ja-JP" altLang="en-US"/>
          </a:p>
        </p:txBody>
      </p:sp>
      <p:grpSp>
        <p:nvGrpSpPr>
          <p:cNvPr id="8" name="グループ化 7"/>
          <p:cNvGrpSpPr/>
          <p:nvPr/>
        </p:nvGrpSpPr>
        <p:grpSpPr>
          <a:xfrm>
            <a:off x="56456" y="44624"/>
            <a:ext cx="4760080" cy="6768752"/>
            <a:chOff x="5017456" y="44624"/>
            <a:chExt cx="4760080" cy="6768752"/>
          </a:xfrm>
        </p:grpSpPr>
        <p:pic>
          <p:nvPicPr>
            <p:cNvPr id="512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6375" y="265823"/>
              <a:ext cx="3913913" cy="654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017456" y="44624"/>
              <a:ext cx="3247911" cy="253916"/>
            </a:xfrm>
            <a:prstGeom prst="rect">
              <a:avLst/>
            </a:prstGeom>
            <a:noFill/>
          </p:spPr>
          <p:txBody>
            <a:bodyPr wrap="square" rtlCol="0">
              <a:spAutoFit/>
            </a:bodyPr>
            <a:lstStyle/>
            <a:p>
              <a:r>
                <a:rPr lang="ja-JP" altLang="en-US" sz="1050" dirty="0"/>
                <a:t>⑬</a:t>
              </a:r>
              <a:r>
                <a:rPr kumimoji="1" lang="ja-JP" altLang="en-US" sz="1050" dirty="0" smtClean="0"/>
                <a:t>．治療中に必要だと思う情報ニーズ</a:t>
              </a:r>
              <a:endParaRPr kumimoji="1" lang="en-US" altLang="ja-JP" sz="1050" dirty="0" smtClean="0"/>
            </a:p>
          </p:txBody>
        </p:sp>
        <p:sp>
          <p:nvSpPr>
            <p:cNvPr id="6" name="正方形/長方形 5"/>
            <p:cNvSpPr/>
            <p:nvPr/>
          </p:nvSpPr>
          <p:spPr>
            <a:xfrm>
              <a:off x="5017457" y="260648"/>
              <a:ext cx="4760079" cy="648073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p:cNvGrpSpPr/>
          <p:nvPr/>
        </p:nvGrpSpPr>
        <p:grpSpPr>
          <a:xfrm>
            <a:off x="4904573" y="44624"/>
            <a:ext cx="4872963" cy="6696755"/>
            <a:chOff x="16030" y="44624"/>
            <a:chExt cx="4872963" cy="6696755"/>
          </a:xfrm>
        </p:grpSpPr>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502" y="2852936"/>
              <a:ext cx="443947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385" y="1268764"/>
              <a:ext cx="4129584" cy="226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599" y="208294"/>
              <a:ext cx="4555377" cy="145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16030" y="44624"/>
              <a:ext cx="3352793" cy="253916"/>
            </a:xfrm>
            <a:prstGeom prst="rect">
              <a:avLst/>
            </a:prstGeom>
            <a:noFill/>
          </p:spPr>
          <p:txBody>
            <a:bodyPr wrap="square" rtlCol="0">
              <a:spAutoFit/>
            </a:bodyPr>
            <a:lstStyle/>
            <a:p>
              <a:r>
                <a:rPr lang="ja-JP" altLang="en-US" sz="1050" dirty="0"/>
                <a:t>⑭</a:t>
              </a:r>
              <a:r>
                <a:rPr lang="ja-JP" altLang="en-US" sz="1050" dirty="0" smtClean="0"/>
                <a:t>．がんと診断されて働き方の変化はあったか</a:t>
              </a:r>
              <a:endParaRPr kumimoji="1" lang="ja-JP" altLang="en-US" sz="1050" dirty="0"/>
            </a:p>
          </p:txBody>
        </p:sp>
        <p:sp>
          <p:nvSpPr>
            <p:cNvPr id="17" name="正方形/長方形 16"/>
            <p:cNvSpPr/>
            <p:nvPr/>
          </p:nvSpPr>
          <p:spPr>
            <a:xfrm>
              <a:off x="128464" y="260648"/>
              <a:ext cx="4760529" cy="648073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827774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2019C51-C207-41CD-8889-40F5AE29C4BF}" type="slidenum">
              <a:rPr kumimoji="1" lang="ja-JP" altLang="en-US" smtClean="0"/>
              <a:t>8</a:t>
            </a:fld>
            <a:endParaRPr kumimoji="1" lang="ja-JP" altLang="en-US"/>
          </a:p>
        </p:txBody>
      </p:sp>
      <p:grpSp>
        <p:nvGrpSpPr>
          <p:cNvPr id="8" name="グループ化 7"/>
          <p:cNvGrpSpPr/>
          <p:nvPr/>
        </p:nvGrpSpPr>
        <p:grpSpPr>
          <a:xfrm>
            <a:off x="120912" y="44624"/>
            <a:ext cx="4760080" cy="6813376"/>
            <a:chOff x="5017456" y="44624"/>
            <a:chExt cx="4760080" cy="6813376"/>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4000" y="2852936"/>
              <a:ext cx="4431579" cy="400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162" y="1523389"/>
              <a:ext cx="4042342" cy="1761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017456" y="44624"/>
              <a:ext cx="3247911" cy="253916"/>
            </a:xfrm>
            <a:prstGeom prst="rect">
              <a:avLst/>
            </a:prstGeom>
            <a:noFill/>
          </p:spPr>
          <p:txBody>
            <a:bodyPr wrap="square" rtlCol="0">
              <a:spAutoFit/>
            </a:bodyPr>
            <a:lstStyle/>
            <a:p>
              <a:r>
                <a:rPr lang="ja-JP" altLang="en-US" sz="1050" dirty="0" smtClean="0"/>
                <a:t>⑮　退職や異動の経緯について</a:t>
              </a:r>
              <a:endParaRPr kumimoji="1" lang="en-US" altLang="ja-JP" sz="1050" dirty="0" smtClean="0"/>
            </a:p>
          </p:txBody>
        </p:sp>
        <p:sp>
          <p:nvSpPr>
            <p:cNvPr id="6" name="正方形/長方形 5"/>
            <p:cNvSpPr/>
            <p:nvPr/>
          </p:nvSpPr>
          <p:spPr>
            <a:xfrm>
              <a:off x="5017457" y="260648"/>
              <a:ext cx="4760079" cy="648073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6065" y="260648"/>
              <a:ext cx="4375447" cy="136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グループ化 14"/>
          <p:cNvGrpSpPr/>
          <p:nvPr/>
        </p:nvGrpSpPr>
        <p:grpSpPr>
          <a:xfrm>
            <a:off x="4904573" y="44624"/>
            <a:ext cx="4872963" cy="6696755"/>
            <a:chOff x="16030" y="44624"/>
            <a:chExt cx="4872963" cy="6696755"/>
          </a:xfrm>
        </p:grpSpPr>
        <p:pic>
          <p:nvPicPr>
            <p:cNvPr id="1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472" y="2852936"/>
              <a:ext cx="464234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978" y="1201075"/>
              <a:ext cx="4166501" cy="213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p:cNvSpPr txBox="1"/>
            <p:nvPr/>
          </p:nvSpPr>
          <p:spPr>
            <a:xfrm>
              <a:off x="16030" y="44624"/>
              <a:ext cx="3352793" cy="253916"/>
            </a:xfrm>
            <a:prstGeom prst="rect">
              <a:avLst/>
            </a:prstGeom>
            <a:noFill/>
          </p:spPr>
          <p:txBody>
            <a:bodyPr wrap="square" rtlCol="0">
              <a:spAutoFit/>
            </a:bodyPr>
            <a:lstStyle/>
            <a:p>
              <a:r>
                <a:rPr lang="ja-JP" altLang="en-US" sz="1050" dirty="0"/>
                <a:t>⑯</a:t>
              </a:r>
              <a:r>
                <a:rPr lang="ja-JP" altLang="en-US" sz="1050" dirty="0" smtClean="0"/>
                <a:t>．</a:t>
              </a:r>
              <a:r>
                <a:rPr lang="ja-JP" altLang="en-US" sz="1050" dirty="0"/>
                <a:t>再就職時に治療歴を伝える</a:t>
              </a:r>
              <a:r>
                <a:rPr lang="ja-JP" altLang="en-US" sz="1050" dirty="0" smtClean="0"/>
                <a:t>かどうか</a:t>
              </a:r>
              <a:endParaRPr kumimoji="1" lang="ja-JP" altLang="en-US" sz="1050" dirty="0"/>
            </a:p>
          </p:txBody>
        </p:sp>
        <p:sp>
          <p:nvSpPr>
            <p:cNvPr id="19" name="正方形/長方形 18"/>
            <p:cNvSpPr/>
            <p:nvPr/>
          </p:nvSpPr>
          <p:spPr>
            <a:xfrm>
              <a:off x="128464" y="260648"/>
              <a:ext cx="4760529" cy="648073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398" y="298540"/>
              <a:ext cx="4466659" cy="137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5842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2019C51-C207-41CD-8889-40F5AE29C4BF}" type="slidenum">
              <a:rPr kumimoji="1" lang="ja-JP" altLang="en-US" smtClean="0"/>
              <a:t>9</a:t>
            </a:fld>
            <a:endParaRPr kumimoji="1" lang="ja-JP" altLang="en-US"/>
          </a:p>
        </p:txBody>
      </p:sp>
      <p:grpSp>
        <p:nvGrpSpPr>
          <p:cNvPr id="3" name="グループ化 2"/>
          <p:cNvGrpSpPr/>
          <p:nvPr/>
        </p:nvGrpSpPr>
        <p:grpSpPr>
          <a:xfrm>
            <a:off x="164867" y="-27384"/>
            <a:ext cx="4932149" cy="6909231"/>
            <a:chOff x="5017456" y="-27384"/>
            <a:chExt cx="4932149" cy="6909231"/>
          </a:xfrm>
        </p:grpSpPr>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2913" y="3014679"/>
              <a:ext cx="3600400" cy="3867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7457" y="-27384"/>
              <a:ext cx="4932148" cy="317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5017456" y="44624"/>
              <a:ext cx="3247911" cy="253916"/>
            </a:xfrm>
            <a:prstGeom prst="rect">
              <a:avLst/>
            </a:prstGeom>
            <a:noFill/>
          </p:spPr>
          <p:txBody>
            <a:bodyPr wrap="square" rtlCol="0">
              <a:spAutoFit/>
            </a:bodyPr>
            <a:lstStyle/>
            <a:p>
              <a:r>
                <a:rPr lang="ja-JP" altLang="en-US" sz="1050" dirty="0"/>
                <a:t>⑰</a:t>
              </a:r>
              <a:r>
                <a:rPr lang="ja-JP" altLang="en-US" sz="1050" dirty="0" smtClean="0"/>
                <a:t>．診断当初の悩みはどのようなものがあったか</a:t>
              </a:r>
              <a:endParaRPr kumimoji="1" lang="en-US" altLang="ja-JP" sz="1050" dirty="0" smtClean="0"/>
            </a:p>
          </p:txBody>
        </p:sp>
        <p:sp>
          <p:nvSpPr>
            <p:cNvPr id="9" name="正方形/長方形 8"/>
            <p:cNvSpPr/>
            <p:nvPr/>
          </p:nvSpPr>
          <p:spPr>
            <a:xfrm>
              <a:off x="5017457" y="260648"/>
              <a:ext cx="4760079" cy="648073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p:cNvGrpSpPr/>
          <p:nvPr/>
        </p:nvGrpSpPr>
        <p:grpSpPr>
          <a:xfrm>
            <a:off x="4976581" y="44624"/>
            <a:ext cx="4872963" cy="6696755"/>
            <a:chOff x="16030" y="44624"/>
            <a:chExt cx="4872963" cy="6696755"/>
          </a:xfrm>
        </p:grpSpPr>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 b="2121"/>
            <a:stretch/>
          </p:blipFill>
          <p:spPr bwMode="auto">
            <a:xfrm>
              <a:off x="391760" y="638346"/>
              <a:ext cx="4497233" cy="245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25902"/>
            <a:stretch/>
          </p:blipFill>
          <p:spPr bwMode="auto">
            <a:xfrm>
              <a:off x="128464" y="116633"/>
              <a:ext cx="4684175" cy="104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16030" y="44624"/>
              <a:ext cx="3352793" cy="253916"/>
            </a:xfrm>
            <a:prstGeom prst="rect">
              <a:avLst/>
            </a:prstGeom>
            <a:noFill/>
          </p:spPr>
          <p:txBody>
            <a:bodyPr wrap="square" rtlCol="0">
              <a:spAutoFit/>
            </a:bodyPr>
            <a:lstStyle/>
            <a:p>
              <a:r>
                <a:rPr lang="ja-JP" altLang="en-US" sz="1050" dirty="0"/>
                <a:t>⑱</a:t>
              </a:r>
              <a:r>
                <a:rPr lang="ja-JP" altLang="en-US" sz="1050" dirty="0" smtClean="0"/>
                <a:t>．</a:t>
              </a:r>
              <a:r>
                <a:rPr lang="ja-JP" altLang="en-US" sz="1050" dirty="0"/>
                <a:t>職場の理解や</a:t>
              </a:r>
              <a:r>
                <a:rPr lang="ja-JP" altLang="en-US" sz="1050" dirty="0" smtClean="0"/>
                <a:t>支援は得られているか</a:t>
              </a:r>
              <a:r>
                <a:rPr lang="en-US" altLang="ja-JP" sz="1050" dirty="0" smtClean="0"/>
                <a:t>【</a:t>
              </a:r>
              <a:r>
                <a:rPr lang="ja-JP" altLang="en-US" sz="1050" dirty="0"/>
                <a:t>診断当初</a:t>
              </a:r>
              <a:r>
                <a:rPr lang="en-US" altLang="ja-JP" sz="1050" dirty="0"/>
                <a:t>】</a:t>
              </a:r>
              <a:endParaRPr kumimoji="1" lang="ja-JP" altLang="en-US" sz="1050" dirty="0"/>
            </a:p>
          </p:txBody>
        </p:sp>
        <p:sp>
          <p:nvSpPr>
            <p:cNvPr id="15" name="正方形/長方形 14"/>
            <p:cNvSpPr/>
            <p:nvPr/>
          </p:nvSpPr>
          <p:spPr>
            <a:xfrm>
              <a:off x="128464" y="260648"/>
              <a:ext cx="4760529" cy="648073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87685594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TotalTime>
  <Words>188</Words>
  <Application>Microsoft Office PowerPoint</Application>
  <PresentationFormat>A4 210 x 297 mm</PresentationFormat>
  <Paragraphs>34</Paragraphs>
  <Slides>10</Slides>
  <Notes>1</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HOSTNAME</cp:lastModifiedBy>
  <cp:revision>43</cp:revision>
  <cp:lastPrinted>2017-08-04T02:12:17Z</cp:lastPrinted>
  <dcterms:created xsi:type="dcterms:W3CDTF">2017-08-01T08:29:11Z</dcterms:created>
  <dcterms:modified xsi:type="dcterms:W3CDTF">2017-08-04T02:12:25Z</dcterms:modified>
</cp:coreProperties>
</file>