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charts/chart6.xml" ContentType="application/vnd.openxmlformats-officedocument.drawingml.chart+xml"/>
  <Override PartName="/ppt/charts/style3.xml" ContentType="application/vnd.ms-office.chartstyle+xml"/>
  <Override PartName="/ppt/charts/colors3.xml" ContentType="application/vnd.ms-office.chartcolorstyle+xml"/>
  <Override PartName="/ppt/charts/chart7.xml" ContentType="application/vnd.openxmlformats-officedocument.drawingml.chart+xml"/>
  <Override PartName="/ppt/charts/style4.xml" ContentType="application/vnd.ms-office.chartstyle+xml"/>
  <Override PartName="/ppt/charts/colors4.xml" ContentType="application/vnd.ms-office.chartcolorstyle+xml"/>
  <Override PartName="/ppt/charts/chart8.xml" ContentType="application/vnd.openxmlformats-officedocument.drawingml.chart+xml"/>
  <Override PartName="/ppt/charts/style5.xml" ContentType="application/vnd.ms-office.chartstyle+xml"/>
  <Override PartName="/ppt/charts/colors5.xml" ContentType="application/vnd.ms-office.chartcolorstyle+xml"/>
  <Override PartName="/ppt/charts/chart9.xml" ContentType="application/vnd.openxmlformats-officedocument.drawingml.chart+xml"/>
  <Override PartName="/ppt/charts/style6.xml" ContentType="application/vnd.ms-office.chartstyle+xml"/>
  <Override PartName="/ppt/charts/colors6.xml" ContentType="application/vnd.ms-office.chartcolorstyle+xml"/>
  <Override PartName="/ppt/charts/chart10.xml" ContentType="application/vnd.openxmlformats-officedocument.drawingml.chart+xml"/>
  <Override PartName="/ppt/charts/style7.xml" ContentType="application/vnd.ms-office.chartstyle+xml"/>
  <Override PartName="/ppt/charts/colors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6" r:id="rId2"/>
    <p:sldId id="259" r:id="rId3"/>
    <p:sldId id="261" r:id="rId4"/>
    <p:sldId id="262" r:id="rId5"/>
  </p:sldIdLst>
  <p:sldSz cx="6858000" cy="9906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5" autoAdjust="0"/>
    <p:restoredTop sz="94660"/>
  </p:normalViewPr>
  <p:slideViewPr>
    <p:cSldViewPr snapToGrid="0">
      <p:cViewPr varScale="1">
        <p:scale>
          <a:sx n="52" d="100"/>
          <a:sy n="52" d="100"/>
        </p:scale>
        <p:origin x="2292" y="78"/>
      </p:cViewPr>
      <p:guideLst/>
    </p:cSldViewPr>
  </p:slideViewPr>
  <p:notesTextViewPr>
    <p:cViewPr>
      <p:scale>
        <a:sx n="1" d="1"/>
        <a:sy n="1" d="1"/>
      </p:scale>
      <p:origin x="0" y="0"/>
    </p:cViewPr>
  </p:notesTextViewPr>
  <p:notesViewPr>
    <p:cSldViewPr snapToGrid="0">
      <p:cViewPr varScale="1">
        <p:scale>
          <a:sx n="72" d="100"/>
          <a:sy n="72" d="100"/>
        </p:scale>
        <p:origin x="1104"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ls220dbbbd\share\&#31934;&#24230;&#31649;&#29702;&#65406;&#65437;&#65408;&#65392;2019\R3\R3&#21463;&#35386;&#29575;&#21521;&#19978;&#20107;&#26989;\&#35519;&#26619;&#22238;&#31572;\&#38598;&#12288;&#35336;\&#20107;&#26989;&#25152;&#12288;&#38598;&#35336;.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ls220dbbbd\share\&#31934;&#24230;&#31649;&#29702;&#65406;&#65437;&#65408;&#65392;2019\R3\R3&#21463;&#35386;&#29575;&#21521;&#19978;&#20107;&#26989;\&#35519;&#26619;&#22238;&#31572;\&#38598;&#12288;&#35336;\&#20107;&#26989;&#25152;&#12288;&#38598;&#35336;.xlsx" TargetMode="External"/><Relationship Id="rId2" Type="http://schemas.microsoft.com/office/2011/relationships/chartColorStyle" Target="colors7.xml"/><Relationship Id="rId1" Type="http://schemas.microsoft.com/office/2011/relationships/chartStyle" Target="style7.xml"/></Relationships>
</file>

<file path=ppt/charts/_rels/chart2.xml.rels><?xml version="1.0" encoding="UTF-8" standalone="yes"?>
<Relationships xmlns="http://schemas.openxmlformats.org/package/2006/relationships"><Relationship Id="rId1" Type="http://schemas.openxmlformats.org/officeDocument/2006/relationships/oleObject" Target="file:///\\ls220dbbbd\share\&#31934;&#24230;&#31649;&#29702;&#65406;&#65437;&#65408;&#65392;2019\R3\R3&#21463;&#35386;&#29575;&#21521;&#19978;&#20107;&#26989;\&#35519;&#26619;&#22238;&#31572;\&#38598;&#12288;&#35336;\&#20107;&#26989;&#25152;&#12288;&#38598;&#35336;.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ls220dbbbd\share\&#31934;&#24230;&#31649;&#29702;&#65406;&#65437;&#65408;&#65392;2019\R3\R3&#21463;&#35386;&#29575;&#21521;&#19978;&#20107;&#26989;\&#35519;&#26619;&#22238;&#31572;\&#38598;&#12288;&#35336;\&#20445;&#38522;&#32773;&#12288;&#38598;&#35336;.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ls220dbbbd\share\&#31934;&#24230;&#31649;&#29702;&#65406;&#65437;&#65408;&#65392;2019\R3\R3&#21463;&#35386;&#29575;&#21521;&#19978;&#20107;&#26989;\&#35519;&#26619;&#22238;&#31572;\&#38598;&#12288;&#35336;\&#20445;&#38522;&#32773;&#12288;&#38598;&#35336;.xlsx" TargetMode="External"/></Relationships>
</file>

<file path=ppt/charts/_rels/chart5.xml.rels><?xml version="1.0" encoding="UTF-8" standalone="yes"?>
<Relationships xmlns="http://schemas.openxmlformats.org/package/2006/relationships"><Relationship Id="rId3" Type="http://schemas.openxmlformats.org/officeDocument/2006/relationships/oleObject" Target="file:///\\ls220dbbbd\share\&#31934;&#24230;&#31649;&#29702;&#65406;&#65437;&#65408;&#65392;2019\R3\R3&#21463;&#35386;&#29575;&#21521;&#19978;&#20107;&#26989;\&#35519;&#26619;&#22238;&#31572;\&#38598;&#12288;&#35336;\&#20107;&#26989;&#25152;&#12288;&#38598;&#35336;.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6.xml.rels><?xml version="1.0" encoding="UTF-8" standalone="yes"?>
<Relationships xmlns="http://schemas.openxmlformats.org/package/2006/relationships"><Relationship Id="rId3" Type="http://schemas.openxmlformats.org/officeDocument/2006/relationships/oleObject" Target="file:///\\ls220dbbbd\share\&#31934;&#24230;&#31649;&#29702;&#65406;&#65437;&#65408;&#65392;2019\R3\R3&#21463;&#35386;&#29575;&#21521;&#19978;&#20107;&#26989;\&#35519;&#26619;&#22238;&#31572;\&#38598;&#12288;&#35336;\&#20445;&#38522;&#32773;&#12288;&#38598;&#35336;.xlsx" TargetMode="External"/><Relationship Id="rId2" Type="http://schemas.microsoft.com/office/2011/relationships/chartColorStyle" Target="colors3.xml"/><Relationship Id="rId1" Type="http://schemas.microsoft.com/office/2011/relationships/chartStyle" Target="style3.xml"/></Relationships>
</file>

<file path=ppt/charts/_rels/chart7.xml.rels><?xml version="1.0" encoding="UTF-8" standalone="yes"?>
<Relationships xmlns="http://schemas.openxmlformats.org/package/2006/relationships"><Relationship Id="rId3" Type="http://schemas.openxmlformats.org/officeDocument/2006/relationships/oleObject" Target="file:///\\ls220dbbbd\share\&#31934;&#24230;&#31649;&#29702;&#65406;&#65437;&#65408;&#65392;2019\R3\R3&#21463;&#35386;&#29575;&#21521;&#19978;&#20107;&#26989;\&#35519;&#26619;&#22238;&#31572;\&#38598;&#12288;&#35336;\&#20445;&#38522;&#32773;&#12288;&#38598;&#35336;.xlsx" TargetMode="External"/><Relationship Id="rId2" Type="http://schemas.microsoft.com/office/2011/relationships/chartColorStyle" Target="colors4.xml"/><Relationship Id="rId1" Type="http://schemas.microsoft.com/office/2011/relationships/chartStyle" Target="style4.xml"/></Relationships>
</file>

<file path=ppt/charts/_rels/chart8.xml.rels><?xml version="1.0" encoding="UTF-8" standalone="yes"?>
<Relationships xmlns="http://schemas.openxmlformats.org/package/2006/relationships"><Relationship Id="rId3" Type="http://schemas.openxmlformats.org/officeDocument/2006/relationships/oleObject" Target="file:///\\ls220dbbbd\share\&#31934;&#24230;&#31649;&#29702;&#65406;&#65437;&#65408;&#65392;2019\R3\R3&#21463;&#35386;&#29575;&#21521;&#19978;&#20107;&#26989;\&#35519;&#26619;&#22238;&#31572;\&#38598;&#12288;&#35336;\&#20445;&#38522;&#32773;&#12288;&#38598;&#35336;.xlsx" TargetMode="External"/><Relationship Id="rId2" Type="http://schemas.microsoft.com/office/2011/relationships/chartColorStyle" Target="colors5.xml"/><Relationship Id="rId1" Type="http://schemas.microsoft.com/office/2011/relationships/chartStyle" Target="style5.xml"/></Relationships>
</file>

<file path=ppt/charts/_rels/chart9.xml.rels><?xml version="1.0" encoding="UTF-8" standalone="yes"?>
<Relationships xmlns="http://schemas.openxmlformats.org/package/2006/relationships"><Relationship Id="rId3" Type="http://schemas.openxmlformats.org/officeDocument/2006/relationships/oleObject" Target="file:///\\ls220dbbbd\share\&#31934;&#24230;&#31649;&#29702;&#65406;&#65437;&#65408;&#65392;2019\R3\R3&#21463;&#35386;&#29575;&#21521;&#19978;&#20107;&#26989;\&#35519;&#26619;&#22238;&#31572;\&#38598;&#12288;&#35336;\&#20107;&#26989;&#25152;&#12288;&#38598;&#35336;.xlsx"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rot="0" spcFirstLastPara="1" vertOverflow="ellipsis" vert="horz" wrap="square" anchor="ctr" anchorCtr="1"/>
          <a:lstStyle/>
          <a:p>
            <a:pPr algn="ctr" rtl="0">
              <a:defRPr sz="1050" b="0" i="0" u="none" strike="noStrike" kern="1200" spc="0" baseline="0">
                <a:solidFill>
                  <a:prstClr val="black">
                    <a:lumMod val="65000"/>
                    <a:lumOff val="35000"/>
                  </a:prstClr>
                </a:solidFill>
                <a:latin typeface="+mn-lt"/>
                <a:ea typeface="+mn-ea"/>
                <a:cs typeface="+mn-cs"/>
              </a:defRPr>
            </a:pPr>
            <a:r>
              <a:rPr lang="ja-JP" altLang="en-US" sz="1050" b="0" i="0" u="none" strike="noStrike" kern="1200" spc="0" baseline="0" dirty="0">
                <a:solidFill>
                  <a:prstClr val="black">
                    <a:lumMod val="65000"/>
                    <a:lumOff val="35000"/>
                  </a:prstClr>
                </a:solidFill>
                <a:latin typeface="HGPｺﾞｼｯｸE" panose="020B0900000000000000" pitchFamily="50" charset="-128"/>
                <a:ea typeface="HGPｺﾞｼｯｸE" panose="020B0900000000000000" pitchFamily="50" charset="-128"/>
                <a:cs typeface="+mn-cs"/>
              </a:rPr>
              <a:t>事業所</a:t>
            </a:r>
          </a:p>
        </c:rich>
      </c:tx>
      <c:layout>
        <c:manualLayout>
          <c:xMode val="edge"/>
          <c:yMode val="edge"/>
          <c:x val="1.0641223673643122E-2"/>
          <c:y val="1.1879445557585248E-2"/>
        </c:manualLayout>
      </c:layout>
      <c:overlay val="0"/>
      <c:spPr>
        <a:noFill/>
        <a:ln>
          <a:noFill/>
        </a:ln>
        <a:effectLst/>
      </c:spPr>
      <c:txPr>
        <a:bodyPr rot="0" spcFirstLastPara="1" vertOverflow="ellipsis" vert="horz" wrap="square" anchor="ctr" anchorCtr="1"/>
        <a:lstStyle/>
        <a:p>
          <a:pPr algn="ctr" rtl="0">
            <a:defRPr sz="1050" b="0" i="0" u="none" strike="noStrike" kern="1200" spc="0" baseline="0">
              <a:solidFill>
                <a:prstClr val="black">
                  <a:lumMod val="65000"/>
                  <a:lumOff val="35000"/>
                </a:prstClr>
              </a:solidFill>
              <a:latin typeface="+mn-lt"/>
              <a:ea typeface="+mn-ea"/>
              <a:cs typeface="+mn-cs"/>
            </a:defRPr>
          </a:pPr>
          <a:endParaRPr lang="ja-JP"/>
        </a:p>
      </c:txPr>
    </c:title>
    <c:autoTitleDeleted val="0"/>
    <c:plotArea>
      <c:layout>
        <c:manualLayout>
          <c:layoutTarget val="inner"/>
          <c:xMode val="edge"/>
          <c:yMode val="edge"/>
          <c:x val="0.1577337846685597"/>
          <c:y val="0.1155914248103805"/>
          <c:w val="0.79220051981925665"/>
          <c:h val="0.71652134394784683"/>
        </c:manualLayout>
      </c:layout>
      <c:barChart>
        <c:barDir val="bar"/>
        <c:grouping val="percentStacked"/>
        <c:varyColors val="0"/>
        <c:ser>
          <c:idx val="0"/>
          <c:order val="0"/>
          <c:tx>
            <c:strRef>
              <c:f>まとめ!$M$144</c:f>
              <c:strCache>
                <c:ptCount val="1"/>
                <c:pt idx="0">
                  <c:v>推奨年齢未満</c:v>
                </c:pt>
              </c:strCache>
            </c:strRef>
          </c:tx>
          <c:spPr>
            <a:solidFill>
              <a:schemeClr val="bg2">
                <a:lumMod val="50000"/>
              </a:schemeClr>
            </a:solidFill>
            <a:ln w="6350">
              <a:solidFill>
                <a:schemeClr val="tx1"/>
              </a:solidFill>
            </a:ln>
            <a:effectLst/>
          </c:spPr>
          <c:invertIfNegative val="0"/>
          <c:dLbls>
            <c:dLbl>
              <c:idx val="0"/>
              <c:layout>
                <c:manualLayout>
                  <c:x val="9.2464693659324429E-2"/>
                  <c:y val="-7.14561524478154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49C-41F9-BCFE-C9486FC244B9}"/>
                </c:ext>
              </c:extLst>
            </c:dLbl>
            <c:spPr>
              <a:solidFill>
                <a:schemeClr val="bg1"/>
              </a:solid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まとめ!$C$126:$C$131</c:f>
              <c:strCache>
                <c:ptCount val="5"/>
                <c:pt idx="0">
                  <c:v>子宮頸
がん検診</c:v>
                </c:pt>
                <c:pt idx="1">
                  <c:v>乳がん
検診</c:v>
                </c:pt>
                <c:pt idx="2">
                  <c:v>肺がん
検診</c:v>
                </c:pt>
                <c:pt idx="3">
                  <c:v>大腸がん
検診</c:v>
                </c:pt>
                <c:pt idx="4">
                  <c:v>胃がん
検診</c:v>
                </c:pt>
              </c:strCache>
            </c:strRef>
          </c:cat>
          <c:val>
            <c:numRef>
              <c:f>まとめ!$M$145:$M$150</c:f>
              <c:numCache>
                <c:formatCode>0.0%</c:formatCode>
                <c:ptCount val="5"/>
                <c:pt idx="0">
                  <c:v>5.0251256281407036E-3</c:v>
                </c:pt>
                <c:pt idx="1">
                  <c:v>0.13725490196078433</c:v>
                </c:pt>
                <c:pt idx="2">
                  <c:v>0.20503597122302158</c:v>
                </c:pt>
                <c:pt idx="3">
                  <c:v>0.41947565543071164</c:v>
                </c:pt>
                <c:pt idx="4">
                  <c:v>0.55185185185185182</c:v>
                </c:pt>
              </c:numCache>
            </c:numRef>
          </c:val>
          <c:extLst>
            <c:ext xmlns:c16="http://schemas.microsoft.com/office/drawing/2014/chart" uri="{C3380CC4-5D6E-409C-BE32-E72D297353CC}">
              <c16:uniqueId val="{00000000-3954-486E-932D-0C1F67DC3558}"/>
            </c:ext>
          </c:extLst>
        </c:ser>
        <c:ser>
          <c:idx val="1"/>
          <c:order val="1"/>
          <c:tx>
            <c:strRef>
              <c:f>まとめ!$N$144</c:f>
              <c:strCache>
                <c:ptCount val="1"/>
                <c:pt idx="0">
                  <c:v>推奨年齢</c:v>
                </c:pt>
              </c:strCache>
            </c:strRef>
          </c:tx>
          <c:spPr>
            <a:solidFill>
              <a:schemeClr val="accent3">
                <a:lumMod val="40000"/>
                <a:lumOff val="60000"/>
              </a:schemeClr>
            </a:solidFill>
            <a:ln w="6350">
              <a:solidFill>
                <a:schemeClr val="tx1">
                  <a:lumMod val="85000"/>
                  <a:lumOff val="15000"/>
                </a:schemeClr>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まとめ!$C$126:$C$131</c:f>
              <c:strCache>
                <c:ptCount val="5"/>
                <c:pt idx="0">
                  <c:v>子宮頸
がん検診</c:v>
                </c:pt>
                <c:pt idx="1">
                  <c:v>乳がん
検診</c:v>
                </c:pt>
                <c:pt idx="2">
                  <c:v>肺がん
検診</c:v>
                </c:pt>
                <c:pt idx="3">
                  <c:v>大腸がん
検診</c:v>
                </c:pt>
                <c:pt idx="4">
                  <c:v>胃がん
検診</c:v>
                </c:pt>
              </c:strCache>
            </c:strRef>
          </c:cat>
          <c:val>
            <c:numRef>
              <c:f>まとめ!$N$145:$N$150</c:f>
              <c:numCache>
                <c:formatCode>0.0%</c:formatCode>
                <c:ptCount val="5"/>
                <c:pt idx="0">
                  <c:v>0.11055276381909548</c:v>
                </c:pt>
                <c:pt idx="1">
                  <c:v>0.18137254901960784</c:v>
                </c:pt>
                <c:pt idx="2">
                  <c:v>4.3165467625899283E-2</c:v>
                </c:pt>
                <c:pt idx="3">
                  <c:v>7.116104868913857E-2</c:v>
                </c:pt>
                <c:pt idx="4">
                  <c:v>0.1037037037037037</c:v>
                </c:pt>
              </c:numCache>
            </c:numRef>
          </c:val>
          <c:extLst>
            <c:ext xmlns:c16="http://schemas.microsoft.com/office/drawing/2014/chart" uri="{C3380CC4-5D6E-409C-BE32-E72D297353CC}">
              <c16:uniqueId val="{00000001-3954-486E-932D-0C1F67DC3558}"/>
            </c:ext>
          </c:extLst>
        </c:ser>
        <c:ser>
          <c:idx val="2"/>
          <c:order val="2"/>
          <c:tx>
            <c:strRef>
              <c:f>まとめ!$O$144</c:f>
              <c:strCache>
                <c:ptCount val="1"/>
                <c:pt idx="0">
                  <c:v>推奨年齢以上</c:v>
                </c:pt>
              </c:strCache>
            </c:strRef>
          </c:tx>
          <c:spPr>
            <a:pattFill prst="pct20">
              <a:fgClr>
                <a:schemeClr val="tx1">
                  <a:lumMod val="85000"/>
                  <a:lumOff val="15000"/>
                </a:schemeClr>
              </a:fgClr>
              <a:bgClr>
                <a:schemeClr val="bg1"/>
              </a:bgClr>
            </a:pattFill>
            <a:ln>
              <a:solidFill>
                <a:schemeClr val="tx1"/>
              </a:solidFill>
            </a:ln>
            <a:effectLst/>
          </c:spPr>
          <c:invertIfNegative val="0"/>
          <c:dLbls>
            <c:dLbl>
              <c:idx val="0"/>
              <c:spPr>
                <a:solidFill>
                  <a:schemeClr val="bg1"/>
                </a:solid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0-D0B1-41EB-B8EE-832624B46E9C}"/>
                </c:ext>
              </c:extLst>
            </c:dLbl>
            <c:dLbl>
              <c:idx val="1"/>
              <c:layout>
                <c:manualLayout>
                  <c:x val="3.7930755716042586E-3"/>
                  <c:y val="-5.785588917444994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49C-41F9-BCFE-C9486FC244B9}"/>
                </c:ext>
              </c:extLst>
            </c:dLbl>
            <c:dLbl>
              <c:idx val="2"/>
              <c:delete val="1"/>
              <c:extLst>
                <c:ext xmlns:c15="http://schemas.microsoft.com/office/drawing/2012/chart" uri="{CE6537A1-D6FC-4f65-9D91-7224C49458BB}"/>
                <c:ext xmlns:c16="http://schemas.microsoft.com/office/drawing/2014/chart" uri="{C3380CC4-5D6E-409C-BE32-E72D297353CC}">
                  <c16:uniqueId val="{00000003-149C-41F9-BCFE-C9486FC244B9}"/>
                </c:ext>
              </c:extLst>
            </c:dLbl>
            <c:dLbl>
              <c:idx val="3"/>
              <c:layout>
                <c:manualLayout>
                  <c:x val="3.7607978577073996E-3"/>
                  <c:y val="-6.769134332100548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49C-41F9-BCFE-C9486FC244B9}"/>
                </c:ext>
              </c:extLst>
            </c:dLbl>
            <c:dLbl>
              <c:idx val="4"/>
              <c:layout>
                <c:manualLayout>
                  <c:x val="0"/>
                  <c:y val="-7.164796589983075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49C-41F9-BCFE-C9486FC244B9}"/>
                </c:ext>
              </c:extLst>
            </c:dLbl>
            <c:spPr>
              <a:no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まとめ!$C$126:$C$131</c:f>
              <c:strCache>
                <c:ptCount val="5"/>
                <c:pt idx="0">
                  <c:v>子宮頸
がん検診</c:v>
                </c:pt>
                <c:pt idx="1">
                  <c:v>乳がん
検診</c:v>
                </c:pt>
                <c:pt idx="2">
                  <c:v>肺がん
検診</c:v>
                </c:pt>
                <c:pt idx="3">
                  <c:v>大腸がん
検診</c:v>
                </c:pt>
                <c:pt idx="4">
                  <c:v>胃がん
検診</c:v>
                </c:pt>
              </c:strCache>
            </c:strRef>
          </c:cat>
          <c:val>
            <c:numRef>
              <c:f>まとめ!$O$145:$O$150</c:f>
              <c:numCache>
                <c:formatCode>0.0%</c:formatCode>
                <c:ptCount val="5"/>
                <c:pt idx="0">
                  <c:v>0.17085427135678391</c:v>
                </c:pt>
                <c:pt idx="1">
                  <c:v>1.4705882352941176E-2</c:v>
                </c:pt>
                <c:pt idx="2">
                  <c:v>0</c:v>
                </c:pt>
                <c:pt idx="3">
                  <c:v>7.4906367041198503E-3</c:v>
                </c:pt>
                <c:pt idx="4">
                  <c:v>3.7037037037037038E-3</c:v>
                </c:pt>
              </c:numCache>
            </c:numRef>
          </c:val>
          <c:extLst>
            <c:ext xmlns:c16="http://schemas.microsoft.com/office/drawing/2014/chart" uri="{C3380CC4-5D6E-409C-BE32-E72D297353CC}">
              <c16:uniqueId val="{00000002-3954-486E-932D-0C1F67DC3558}"/>
            </c:ext>
          </c:extLst>
        </c:ser>
        <c:ser>
          <c:idx val="3"/>
          <c:order val="3"/>
          <c:tx>
            <c:strRef>
              <c:f>まとめ!$P$144</c:f>
              <c:strCache>
                <c:ptCount val="1"/>
                <c:pt idx="0">
                  <c:v>希望者全て</c:v>
                </c:pt>
              </c:strCache>
            </c:strRef>
          </c:tx>
          <c:spPr>
            <a:solidFill>
              <a:schemeClr val="bg1">
                <a:lumMod val="75000"/>
              </a:schemeClr>
            </a:solidFill>
            <a:ln w="6350">
              <a:solidFill>
                <a:schemeClr val="tx1">
                  <a:lumMod val="75000"/>
                  <a:lumOff val="25000"/>
                </a:schemeClr>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ysClr val="windowText" lastClr="000000"/>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まとめ!$C$126:$C$131</c:f>
              <c:strCache>
                <c:ptCount val="5"/>
                <c:pt idx="0">
                  <c:v>子宮頸
がん検診</c:v>
                </c:pt>
                <c:pt idx="1">
                  <c:v>乳がん
検診</c:v>
                </c:pt>
                <c:pt idx="2">
                  <c:v>肺がん
検診</c:v>
                </c:pt>
                <c:pt idx="3">
                  <c:v>大腸がん
検診</c:v>
                </c:pt>
                <c:pt idx="4">
                  <c:v>胃がん
検診</c:v>
                </c:pt>
              </c:strCache>
            </c:strRef>
          </c:cat>
          <c:val>
            <c:numRef>
              <c:f>まとめ!$P$145:$P$150</c:f>
              <c:numCache>
                <c:formatCode>0.0%</c:formatCode>
                <c:ptCount val="5"/>
                <c:pt idx="0">
                  <c:v>0.66834170854271358</c:v>
                </c:pt>
                <c:pt idx="1">
                  <c:v>0.62745098039215685</c:v>
                </c:pt>
                <c:pt idx="2">
                  <c:v>0.69784172661870503</c:v>
                </c:pt>
                <c:pt idx="3">
                  <c:v>0.46441947565543074</c:v>
                </c:pt>
                <c:pt idx="4">
                  <c:v>0.32592592592592595</c:v>
                </c:pt>
              </c:numCache>
            </c:numRef>
          </c:val>
          <c:extLst>
            <c:ext xmlns:c16="http://schemas.microsoft.com/office/drawing/2014/chart" uri="{C3380CC4-5D6E-409C-BE32-E72D297353CC}">
              <c16:uniqueId val="{00000003-3954-486E-932D-0C1F67DC3558}"/>
            </c:ext>
          </c:extLst>
        </c:ser>
        <c:ser>
          <c:idx val="4"/>
          <c:order val="4"/>
          <c:tx>
            <c:strRef>
              <c:f>まとめ!$Q$144</c:f>
              <c:strCache>
                <c:ptCount val="1"/>
                <c:pt idx="0">
                  <c:v>未回答</c:v>
                </c:pt>
              </c:strCache>
            </c:strRef>
          </c:tx>
          <c:spPr>
            <a:solidFill>
              <a:schemeClr val="bg1"/>
            </a:solidFill>
            <a:ln w="6350">
              <a:solidFill>
                <a:schemeClr val="bg1">
                  <a:lumMod val="50000"/>
                </a:schemeClr>
              </a:solidFill>
            </a:ln>
            <a:effectLst/>
          </c:spPr>
          <c:invertIfNegative val="0"/>
          <c:dLbls>
            <c:dLbl>
              <c:idx val="3"/>
              <c:layout>
                <c:manualLayout>
                  <c:x val="1.8965674816630298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149C-41F9-BCFE-C9486FC244B9}"/>
                </c:ext>
              </c:extLst>
            </c:dLbl>
            <c:spPr>
              <a:no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まとめ!$C$126:$C$131</c:f>
              <c:strCache>
                <c:ptCount val="5"/>
                <c:pt idx="0">
                  <c:v>子宮頸
がん検診</c:v>
                </c:pt>
                <c:pt idx="1">
                  <c:v>乳がん
検診</c:v>
                </c:pt>
                <c:pt idx="2">
                  <c:v>肺がん
検診</c:v>
                </c:pt>
                <c:pt idx="3">
                  <c:v>大腸がん
検診</c:v>
                </c:pt>
                <c:pt idx="4">
                  <c:v>胃がん
検診</c:v>
                </c:pt>
              </c:strCache>
            </c:strRef>
          </c:cat>
          <c:val>
            <c:numRef>
              <c:f>まとめ!$Q$145:$Q$150</c:f>
              <c:numCache>
                <c:formatCode>0.0%</c:formatCode>
                <c:ptCount val="5"/>
                <c:pt idx="0">
                  <c:v>4.5226130653266333E-2</c:v>
                </c:pt>
                <c:pt idx="1">
                  <c:v>3.9215686274509803E-2</c:v>
                </c:pt>
                <c:pt idx="2">
                  <c:v>5.3956834532374098E-2</c:v>
                </c:pt>
                <c:pt idx="3">
                  <c:v>3.7453183520599252E-2</c:v>
                </c:pt>
                <c:pt idx="4">
                  <c:v>1.4814814814814815E-2</c:v>
                </c:pt>
              </c:numCache>
            </c:numRef>
          </c:val>
          <c:extLst xmlns:c15="http://schemas.microsoft.com/office/drawing/2012/chart">
            <c:ext xmlns:c16="http://schemas.microsoft.com/office/drawing/2014/chart" uri="{C3380CC4-5D6E-409C-BE32-E72D297353CC}">
              <c16:uniqueId val="{00000009-3954-486E-932D-0C1F67DC3558}"/>
            </c:ext>
          </c:extLst>
        </c:ser>
        <c:ser>
          <c:idx val="5"/>
          <c:order val="5"/>
          <c:tx>
            <c:strRef>
              <c:f>まとめ!$R$144</c:f>
              <c:strCache>
                <c:ptCount val="1"/>
              </c:strCache>
            </c:strRef>
          </c:tx>
          <c:spPr>
            <a:noFill/>
            <a:ln>
              <a:noFill/>
            </a:ln>
            <a:effectLst/>
          </c:spPr>
          <c:invertIfNegative val="0"/>
          <c:cat>
            <c:strRef>
              <c:f>まとめ!$C$126:$C$131</c:f>
              <c:strCache>
                <c:ptCount val="5"/>
                <c:pt idx="0">
                  <c:v>子宮頸
がん検診</c:v>
                </c:pt>
                <c:pt idx="1">
                  <c:v>乳がん
検診</c:v>
                </c:pt>
                <c:pt idx="2">
                  <c:v>肺がん
検診</c:v>
                </c:pt>
                <c:pt idx="3">
                  <c:v>大腸がん
検診</c:v>
                </c:pt>
                <c:pt idx="4">
                  <c:v>胃がん
検診</c:v>
                </c:pt>
              </c:strCache>
            </c:strRef>
          </c:cat>
          <c:val>
            <c:numRef>
              <c:f>まとめ!$R$145:$R$150</c:f>
              <c:numCache>
                <c:formatCode>General</c:formatCode>
                <c:ptCount val="5"/>
              </c:numCache>
            </c:numRef>
          </c:val>
          <c:extLst xmlns:c15="http://schemas.microsoft.com/office/drawing/2012/chart">
            <c:ext xmlns:c16="http://schemas.microsoft.com/office/drawing/2014/chart" uri="{C3380CC4-5D6E-409C-BE32-E72D297353CC}">
              <c16:uniqueId val="{0000000A-3954-486E-932D-0C1F67DC3558}"/>
            </c:ext>
          </c:extLst>
        </c:ser>
        <c:dLbls>
          <c:showLegendKey val="0"/>
          <c:showVal val="0"/>
          <c:showCatName val="0"/>
          <c:showSerName val="0"/>
          <c:showPercent val="0"/>
          <c:showBubbleSize val="0"/>
        </c:dLbls>
        <c:gapWidth val="75"/>
        <c:overlap val="100"/>
        <c:axId val="186353408"/>
        <c:axId val="186350664"/>
        <c:extLst/>
      </c:barChart>
      <c:catAx>
        <c:axId val="18635340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lgn="ctr">
              <a:defRPr lang="ja-JP" altLang="en-US" sz="700" b="0" i="0" u="none" strike="noStrike" kern="1200" spc="0" baseline="0">
                <a:solidFill>
                  <a:prstClr val="black">
                    <a:lumMod val="65000"/>
                    <a:lumOff val="35000"/>
                  </a:prstClr>
                </a:solidFill>
                <a:latin typeface="HGPｺﾞｼｯｸE" panose="020B0900000000000000" pitchFamily="50" charset="-128"/>
                <a:ea typeface="HGPｺﾞｼｯｸE" panose="020B0900000000000000" pitchFamily="50" charset="-128"/>
                <a:cs typeface="+mn-cs"/>
              </a:defRPr>
            </a:pPr>
            <a:endParaRPr lang="ja-JP"/>
          </a:p>
        </c:txPr>
        <c:crossAx val="186350664"/>
        <c:crosses val="autoZero"/>
        <c:auto val="1"/>
        <c:lblAlgn val="ctr"/>
        <c:lblOffset val="100"/>
        <c:noMultiLvlLbl val="0"/>
      </c:catAx>
      <c:valAx>
        <c:axId val="18635066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600" b="0" i="0" u="none" strike="noStrike" kern="1200" baseline="0">
                <a:solidFill>
                  <a:schemeClr val="tx1">
                    <a:lumMod val="65000"/>
                    <a:lumOff val="35000"/>
                  </a:schemeClr>
                </a:solidFill>
                <a:latin typeface="+mn-lt"/>
                <a:ea typeface="+mn-ea"/>
                <a:cs typeface="+mn-cs"/>
              </a:defRPr>
            </a:pPr>
            <a:endParaRPr lang="ja-JP"/>
          </a:p>
        </c:txPr>
        <c:crossAx val="186353408"/>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lang="ja-JP" altLang="en-US" sz="600" b="0" i="0" u="none" strike="noStrike" kern="1200" spc="0" baseline="0">
                <a:solidFill>
                  <a:prstClr val="black">
                    <a:lumMod val="65000"/>
                    <a:lumOff val="35000"/>
                  </a:prstClr>
                </a:solidFill>
                <a:latin typeface="+mj-ea"/>
                <a:ea typeface="+mj-ea"/>
                <a:cs typeface="+mn-cs"/>
              </a:defRPr>
            </a:pPr>
            <a:endParaRPr lang="ja-JP"/>
          </a:p>
        </c:txPr>
      </c:legendEntry>
      <c:legendEntry>
        <c:idx val="1"/>
        <c:txPr>
          <a:bodyPr rot="0" spcFirstLastPara="1" vertOverflow="ellipsis" vert="horz" wrap="square" anchor="ctr" anchorCtr="1"/>
          <a:lstStyle/>
          <a:p>
            <a:pPr>
              <a:defRPr lang="ja-JP" altLang="en-US" sz="600" b="0" i="0" u="none" strike="noStrike" kern="1200" spc="0" baseline="0">
                <a:solidFill>
                  <a:prstClr val="black">
                    <a:lumMod val="65000"/>
                    <a:lumOff val="35000"/>
                  </a:prstClr>
                </a:solidFill>
                <a:latin typeface="+mj-ea"/>
                <a:ea typeface="+mj-ea"/>
                <a:cs typeface="+mn-cs"/>
              </a:defRPr>
            </a:pPr>
            <a:endParaRPr lang="ja-JP"/>
          </a:p>
        </c:txPr>
      </c:legendEntry>
      <c:legendEntry>
        <c:idx val="2"/>
        <c:txPr>
          <a:bodyPr rot="0" spcFirstLastPara="1" vertOverflow="ellipsis" vert="horz" wrap="square" anchor="ctr" anchorCtr="1"/>
          <a:lstStyle/>
          <a:p>
            <a:pPr>
              <a:defRPr lang="ja-JP" altLang="en-US" sz="600" b="0" i="0" u="none" strike="noStrike" kern="1200" spc="0" baseline="0">
                <a:solidFill>
                  <a:prstClr val="black">
                    <a:lumMod val="65000"/>
                    <a:lumOff val="35000"/>
                  </a:prstClr>
                </a:solidFill>
                <a:latin typeface="+mj-ea"/>
                <a:ea typeface="+mj-ea"/>
                <a:cs typeface="+mn-cs"/>
              </a:defRPr>
            </a:pPr>
            <a:endParaRPr lang="ja-JP"/>
          </a:p>
        </c:txPr>
      </c:legendEntry>
      <c:legendEntry>
        <c:idx val="3"/>
        <c:txPr>
          <a:bodyPr rot="0" spcFirstLastPara="1" vertOverflow="ellipsis" vert="horz" wrap="square" anchor="ctr" anchorCtr="1"/>
          <a:lstStyle/>
          <a:p>
            <a:pPr>
              <a:defRPr lang="ja-JP" altLang="en-US" sz="600" b="0" i="0" u="none" strike="noStrike" kern="1200" spc="0" baseline="0">
                <a:solidFill>
                  <a:prstClr val="black">
                    <a:lumMod val="65000"/>
                    <a:lumOff val="35000"/>
                  </a:prstClr>
                </a:solidFill>
                <a:latin typeface="+mj-ea"/>
                <a:ea typeface="+mj-ea"/>
                <a:cs typeface="+mn-cs"/>
              </a:defRPr>
            </a:pPr>
            <a:endParaRPr lang="ja-JP"/>
          </a:p>
        </c:txPr>
      </c:legendEntry>
      <c:legendEntry>
        <c:idx val="4"/>
        <c:txPr>
          <a:bodyPr rot="0" spcFirstLastPara="1" vertOverflow="ellipsis" vert="horz" wrap="square" anchor="ctr" anchorCtr="1"/>
          <a:lstStyle/>
          <a:p>
            <a:pPr>
              <a:defRPr lang="ja-JP" altLang="en-US" sz="600" b="0" i="0" u="none" strike="noStrike" kern="1200" spc="0" baseline="0">
                <a:solidFill>
                  <a:prstClr val="black">
                    <a:lumMod val="65000"/>
                    <a:lumOff val="35000"/>
                  </a:prstClr>
                </a:solidFill>
                <a:latin typeface="+mj-ea"/>
                <a:ea typeface="+mj-ea"/>
                <a:cs typeface="+mn-cs"/>
              </a:defRPr>
            </a:pPr>
            <a:endParaRPr lang="ja-JP"/>
          </a:p>
        </c:txPr>
      </c:legendEntry>
      <c:legendEntry>
        <c:idx val="5"/>
        <c:txPr>
          <a:bodyPr rot="0" spcFirstLastPara="1" vertOverflow="ellipsis" vert="horz" wrap="square" anchor="ctr" anchorCtr="1"/>
          <a:lstStyle/>
          <a:p>
            <a:pPr>
              <a:defRPr lang="ja-JP" altLang="en-US" sz="1400" b="0" i="0" u="none" strike="noStrike" kern="1200" spc="0" baseline="0">
                <a:solidFill>
                  <a:prstClr val="black">
                    <a:lumMod val="65000"/>
                    <a:lumOff val="35000"/>
                  </a:prstClr>
                </a:solidFill>
                <a:latin typeface="+mj-ea"/>
                <a:ea typeface="+mj-ea"/>
                <a:cs typeface="+mn-cs"/>
              </a:defRPr>
            </a:pPr>
            <a:endParaRPr lang="ja-JP"/>
          </a:p>
        </c:txPr>
      </c:legendEntry>
      <c:layout>
        <c:manualLayout>
          <c:xMode val="edge"/>
          <c:yMode val="edge"/>
          <c:x val="0"/>
          <c:y val="0.88539052215884162"/>
          <c:w val="1"/>
          <c:h val="0.10607346580580455"/>
        </c:manualLayout>
      </c:layout>
      <c:overlay val="0"/>
      <c:spPr>
        <a:noFill/>
        <a:ln>
          <a:noFill/>
        </a:ln>
        <a:effectLst/>
      </c:spPr>
      <c:txPr>
        <a:bodyPr rot="0" spcFirstLastPara="1" vertOverflow="ellipsis" vert="horz" wrap="square" anchor="ctr" anchorCtr="1"/>
        <a:lstStyle/>
        <a:p>
          <a:pPr>
            <a:defRPr lang="ja-JP" altLang="en-US" sz="1400" b="0" i="0" u="none" strike="noStrike" kern="1200" spc="0" baseline="0">
              <a:solidFill>
                <a:prstClr val="black">
                  <a:lumMod val="65000"/>
                  <a:lumOff val="35000"/>
                </a:prstClr>
              </a:solidFill>
              <a:latin typeface="+mj-ea"/>
              <a:ea typeface="+mj-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kumimoji="1" lang="ja-JP" altLang="ja-JP" sz="1000" b="0" i="0" u="none" strike="noStrike" kern="1200" spc="0" baseline="0" dirty="0" smtClean="0">
                <a:solidFill>
                  <a:schemeClr val="tx1"/>
                </a:solidFill>
                <a:latin typeface="+mn-lt"/>
                <a:ea typeface="+mn-ea"/>
                <a:cs typeface="+mn-cs"/>
              </a:defRPr>
            </a:pPr>
            <a:r>
              <a:rPr kumimoji="1" lang="ja-JP" altLang="ja-JP" sz="1000" b="0" i="0" u="none" strike="noStrike" kern="1200" spc="0" baseline="0" dirty="0">
                <a:solidFill>
                  <a:schemeClr val="tx1"/>
                </a:solidFill>
                <a:latin typeface="+mn-lt"/>
                <a:ea typeface="+mn-ea"/>
                <a:cs typeface="+mn-cs"/>
              </a:rPr>
              <a:t>事業</a:t>
            </a:r>
            <a:r>
              <a:rPr kumimoji="1" lang="ja-JP" altLang="en-US" sz="1000" b="0" i="0" u="none" strike="noStrike" kern="1200" spc="0" baseline="0" dirty="0">
                <a:solidFill>
                  <a:schemeClr val="tx1"/>
                </a:solidFill>
                <a:latin typeface="+mn-lt"/>
                <a:ea typeface="+mn-ea"/>
                <a:cs typeface="+mn-cs"/>
              </a:rPr>
              <a:t>所</a:t>
            </a:r>
            <a:r>
              <a:rPr kumimoji="1" lang="ja-JP" altLang="ja-JP" sz="1000" b="0" i="0" u="none" strike="noStrike" kern="1200" spc="0" baseline="0" dirty="0">
                <a:solidFill>
                  <a:schemeClr val="tx1"/>
                </a:solidFill>
                <a:latin typeface="+mn-lt"/>
                <a:ea typeface="+mn-ea"/>
                <a:cs typeface="+mn-cs"/>
              </a:rPr>
              <a:t>　N＝282</a:t>
            </a:r>
          </a:p>
        </c:rich>
      </c:tx>
      <c:layout>
        <c:manualLayout>
          <c:xMode val="edge"/>
          <c:yMode val="edge"/>
          <c:x val="4.4275879478753055E-2"/>
          <c:y val="1.8312080642850379E-2"/>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kumimoji="1" lang="ja-JP" altLang="ja-JP" sz="1000" b="0" i="0" u="none" strike="noStrike" kern="1200" spc="0" baseline="0" dirty="0" smtClean="0">
              <a:solidFill>
                <a:schemeClr val="tx1"/>
              </a:solidFill>
              <a:latin typeface="+mn-lt"/>
              <a:ea typeface="+mn-ea"/>
              <a:cs typeface="+mn-cs"/>
            </a:defRPr>
          </a:pPr>
          <a:endParaRPr lang="ja-JP"/>
        </a:p>
      </c:txPr>
    </c:title>
    <c:autoTitleDeleted val="0"/>
    <c:plotArea>
      <c:layout>
        <c:manualLayout>
          <c:layoutTarget val="inner"/>
          <c:xMode val="edge"/>
          <c:yMode val="edge"/>
          <c:x val="0.22471163072917696"/>
          <c:y val="0.23030035301606899"/>
          <c:w val="0.4990822367570642"/>
          <c:h val="0.63308512895696289"/>
        </c:manualLayout>
      </c:layout>
      <c:pieChart>
        <c:varyColors val="1"/>
        <c:ser>
          <c:idx val="0"/>
          <c:order val="0"/>
          <c:spPr>
            <a:ln w="9525"/>
          </c:spPr>
          <c:dPt>
            <c:idx val="0"/>
            <c:bubble3D val="0"/>
            <c:spPr>
              <a:solidFill>
                <a:schemeClr val="dk1">
                  <a:tint val="88500"/>
                </a:schemeClr>
              </a:solidFill>
              <a:ln w="9525">
                <a:solidFill>
                  <a:schemeClr val="lt1"/>
                </a:solidFill>
              </a:ln>
              <a:effectLst/>
            </c:spPr>
            <c:extLst>
              <c:ext xmlns:c16="http://schemas.microsoft.com/office/drawing/2014/chart" uri="{C3380CC4-5D6E-409C-BE32-E72D297353CC}">
                <c16:uniqueId val="{00000001-C922-4C46-941D-48554D3E629A}"/>
              </c:ext>
            </c:extLst>
          </c:dPt>
          <c:dPt>
            <c:idx val="1"/>
            <c:bubble3D val="0"/>
            <c:spPr>
              <a:solidFill>
                <a:schemeClr val="dk1">
                  <a:tint val="55000"/>
                </a:schemeClr>
              </a:solidFill>
              <a:ln w="9525">
                <a:solidFill>
                  <a:schemeClr val="lt1"/>
                </a:solidFill>
              </a:ln>
              <a:effectLst/>
            </c:spPr>
            <c:extLst>
              <c:ext xmlns:c16="http://schemas.microsoft.com/office/drawing/2014/chart" uri="{C3380CC4-5D6E-409C-BE32-E72D297353CC}">
                <c16:uniqueId val="{00000003-C922-4C46-941D-48554D3E629A}"/>
              </c:ext>
            </c:extLst>
          </c:dPt>
          <c:dPt>
            <c:idx val="2"/>
            <c:bubble3D val="0"/>
            <c:spPr>
              <a:solidFill>
                <a:schemeClr val="dk1">
                  <a:tint val="75000"/>
                </a:schemeClr>
              </a:solidFill>
              <a:ln w="9525">
                <a:solidFill>
                  <a:schemeClr val="lt1"/>
                </a:solidFill>
              </a:ln>
              <a:effectLst/>
            </c:spPr>
            <c:extLst>
              <c:ext xmlns:c16="http://schemas.microsoft.com/office/drawing/2014/chart" uri="{C3380CC4-5D6E-409C-BE32-E72D297353CC}">
                <c16:uniqueId val="{00000005-C922-4C46-941D-48554D3E629A}"/>
              </c:ext>
            </c:extLst>
          </c:dPt>
          <c:dPt>
            <c:idx val="3"/>
            <c:bubble3D val="0"/>
            <c:spPr>
              <a:solidFill>
                <a:schemeClr val="dk1">
                  <a:tint val="98500"/>
                </a:schemeClr>
              </a:solidFill>
              <a:ln w="9525">
                <a:solidFill>
                  <a:schemeClr val="lt1"/>
                </a:solidFill>
              </a:ln>
              <a:effectLst/>
            </c:spPr>
            <c:extLst>
              <c:ext xmlns:c16="http://schemas.microsoft.com/office/drawing/2014/chart" uri="{C3380CC4-5D6E-409C-BE32-E72D297353CC}">
                <c16:uniqueId val="{00000007-C922-4C46-941D-48554D3E629A}"/>
              </c:ext>
            </c:extLst>
          </c:dPt>
          <c:dPt>
            <c:idx val="4"/>
            <c:bubble3D val="0"/>
            <c:spPr>
              <a:solidFill>
                <a:schemeClr val="dk1">
                  <a:tint val="30000"/>
                </a:schemeClr>
              </a:solidFill>
              <a:ln w="9525">
                <a:solidFill>
                  <a:schemeClr val="lt1"/>
                </a:solidFill>
              </a:ln>
              <a:effectLst/>
            </c:spPr>
            <c:extLst>
              <c:ext xmlns:c16="http://schemas.microsoft.com/office/drawing/2014/chart" uri="{C3380CC4-5D6E-409C-BE32-E72D297353CC}">
                <c16:uniqueId val="{00000009-C922-4C46-941D-48554D3E629A}"/>
              </c:ext>
            </c:extLst>
          </c:dPt>
          <c:dLbls>
            <c:dLbl>
              <c:idx val="0"/>
              <c:layout>
                <c:manualLayout>
                  <c:x val="-6.5665313719914312E-2"/>
                  <c:y val="9.9393121009278732E-2"/>
                </c:manualLayout>
              </c:layout>
              <c:tx>
                <c:rich>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fld id="{10A44D4B-E4CC-4CC6-BD68-98DA38063231}" type="CATEGORYNAME">
                      <a:rPr lang="ja-JP" altLang="en-US" smtClean="0"/>
                      <a:pPr>
                        <a:lnSpc>
                          <a:spcPts val="1000"/>
                        </a:lnSpc>
                        <a:defRPr sz="700"/>
                      </a:pPr>
                      <a:t>[分類名]</a:t>
                    </a:fld>
                    <a:endParaRPr lang="ja-JP" altLang="en-US" dirty="0"/>
                  </a:p>
                  <a:p>
                    <a:pPr>
                      <a:lnSpc>
                        <a:spcPts val="1000"/>
                      </a:lnSpc>
                      <a:defRPr sz="700"/>
                    </a:pPr>
                    <a:r>
                      <a:rPr lang="ja-JP" altLang="en-US" baseline="0" dirty="0"/>
                      <a:t> </a:t>
                    </a:r>
                    <a:fld id="{766B9D54-BBE5-45DE-B911-5817FD5BA9E1}" type="VALUE">
                      <a:rPr lang="en-US" altLang="ja-JP" baseline="0" dirty="0"/>
                      <a:pPr>
                        <a:lnSpc>
                          <a:spcPts val="1000"/>
                        </a:lnSpc>
                        <a:defRPr sz="700"/>
                      </a:pPr>
                      <a:t>[値]</a:t>
                    </a:fld>
                    <a:r>
                      <a:rPr lang="en-US" altLang="ja-JP" baseline="0" dirty="0"/>
                      <a:t> </a:t>
                    </a:r>
                    <a:fld id="{34B1D87F-5133-4792-8C49-0623118714CA}" type="PERCENTAGE">
                      <a:rPr lang="en-US" altLang="ja-JP" baseline="0" dirty="0"/>
                      <a:pPr>
                        <a:lnSpc>
                          <a:spcPts val="1000"/>
                        </a:lnSpc>
                        <a:defRPr sz="700"/>
                      </a:pPr>
                      <a:t>[パーセンテージ]</a:t>
                    </a:fld>
                    <a:endParaRPr lang="en-US" altLang="ja-JP" baseline="0" dirty="0"/>
                  </a:p>
                </c:rich>
              </c:tx>
              <c:numFmt formatCode="\(0.0%\)" sourceLinked="0"/>
              <c:spPr>
                <a:solidFill>
                  <a:schemeClr val="bg1"/>
                </a:solidFill>
                <a:ln w="6350">
                  <a:solidFill>
                    <a:schemeClr val="bg2">
                      <a:lumMod val="90000"/>
                    </a:schemeClr>
                  </a:solidFill>
                </a:ln>
                <a:effectLst/>
              </c:spPr>
              <c:txPr>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eparator> </c:separator>
              <c:extLst>
                <c:ext xmlns:c15="http://schemas.microsoft.com/office/drawing/2012/chart" uri="{CE6537A1-D6FC-4f65-9D91-7224C49458BB}">
                  <c15:layout>
                    <c:manualLayout>
                      <c:w val="0.30978607828436827"/>
                      <c:h val="0.23741661683288642"/>
                    </c:manualLayout>
                  </c15:layout>
                  <c15:dlblFieldTable/>
                  <c15:showDataLabelsRange val="0"/>
                </c:ext>
                <c:ext xmlns:c16="http://schemas.microsoft.com/office/drawing/2014/chart" uri="{C3380CC4-5D6E-409C-BE32-E72D297353CC}">
                  <c16:uniqueId val="{00000001-C922-4C46-941D-48554D3E629A}"/>
                </c:ext>
              </c:extLst>
            </c:dLbl>
            <c:dLbl>
              <c:idx val="1"/>
              <c:layout>
                <c:manualLayout>
                  <c:x val="-3.6585373271875457E-2"/>
                  <c:y val="-5.5058990463556307E-2"/>
                </c:manualLayout>
              </c:layout>
              <c:tx>
                <c:rich>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fld id="{9C01D8D3-37AE-4AEA-9E8D-235C819F9E53}" type="CATEGORYNAME">
                      <a:rPr lang="ja-JP" altLang="en-US" smtClean="0"/>
                      <a:pPr>
                        <a:lnSpc>
                          <a:spcPts val="1000"/>
                        </a:lnSpc>
                        <a:defRPr sz="700"/>
                      </a:pPr>
                      <a:t>[分類名]</a:t>
                    </a:fld>
                    <a:endParaRPr lang="ja-JP" altLang="en-US" dirty="0"/>
                  </a:p>
                  <a:p>
                    <a:pPr>
                      <a:lnSpc>
                        <a:spcPts val="1000"/>
                      </a:lnSpc>
                      <a:defRPr sz="700"/>
                    </a:pPr>
                    <a:r>
                      <a:rPr lang="ja-JP" altLang="en-US" baseline="0" dirty="0"/>
                      <a:t> </a:t>
                    </a:r>
                    <a:fld id="{5EFB3993-BEC2-4FE8-8D9A-23B711F4E4CD}" type="VALUE">
                      <a:rPr lang="en-US" altLang="ja-JP" baseline="0" dirty="0"/>
                      <a:pPr>
                        <a:lnSpc>
                          <a:spcPts val="1000"/>
                        </a:lnSpc>
                        <a:defRPr sz="700"/>
                      </a:pPr>
                      <a:t>[値]</a:t>
                    </a:fld>
                    <a:r>
                      <a:rPr lang="en-US" altLang="ja-JP" baseline="0" dirty="0"/>
                      <a:t> </a:t>
                    </a:r>
                    <a:fld id="{DE60B3B9-E3C7-42F3-BED6-C454B2341B24}" type="PERCENTAGE">
                      <a:rPr lang="en-US" altLang="ja-JP" baseline="0" dirty="0"/>
                      <a:pPr>
                        <a:lnSpc>
                          <a:spcPts val="1000"/>
                        </a:lnSpc>
                        <a:defRPr sz="700"/>
                      </a:pPr>
                      <a:t>[パーセンテージ]</a:t>
                    </a:fld>
                    <a:endParaRPr lang="en-US" altLang="ja-JP" baseline="0" dirty="0"/>
                  </a:p>
                </c:rich>
              </c:tx>
              <c:numFmt formatCode="\(0.0%\)" sourceLinked="0"/>
              <c:spPr>
                <a:solidFill>
                  <a:schemeClr val="bg1"/>
                </a:solidFill>
                <a:ln w="6350">
                  <a:solidFill>
                    <a:schemeClr val="bg2">
                      <a:lumMod val="90000"/>
                    </a:schemeClr>
                  </a:solidFill>
                </a:ln>
                <a:effectLst/>
              </c:spPr>
              <c:txPr>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eparator> </c:separator>
              <c:extLst>
                <c:ext xmlns:c15="http://schemas.microsoft.com/office/drawing/2012/chart" uri="{CE6537A1-D6FC-4f65-9D91-7224C49458BB}">
                  <c15:layout>
                    <c:manualLayout>
                      <c:w val="0.3200270082439014"/>
                      <c:h val="0.17608750168791837"/>
                    </c:manualLayout>
                  </c15:layout>
                  <c15:dlblFieldTable/>
                  <c15:showDataLabelsRange val="0"/>
                </c:ext>
                <c:ext xmlns:c16="http://schemas.microsoft.com/office/drawing/2014/chart" uri="{C3380CC4-5D6E-409C-BE32-E72D297353CC}">
                  <c16:uniqueId val="{00000003-C922-4C46-941D-48554D3E629A}"/>
                </c:ext>
              </c:extLst>
            </c:dLbl>
            <c:dLbl>
              <c:idx val="2"/>
              <c:layout>
                <c:manualLayout>
                  <c:x val="1.1587996538808383E-2"/>
                  <c:y val="4.8235498369953125E-2"/>
                </c:manualLayout>
              </c:layout>
              <c:tx>
                <c:rich>
                  <a:bodyPr rot="0" spcFirstLastPara="1" vertOverflow="ellipsis" horzOverflow="clip"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fld id="{D3A86C5D-5AC1-4AE0-BD20-B2DDA26E9758}" type="CATEGORYNAME">
                      <a:rPr lang="ja-JP" altLang="en-US" smtClean="0"/>
                      <a:pPr>
                        <a:lnSpc>
                          <a:spcPts val="1000"/>
                        </a:lnSpc>
                        <a:defRPr sz="700">
                          <a:solidFill>
                            <a:schemeClr val="tx1">
                              <a:lumMod val="75000"/>
                              <a:lumOff val="25000"/>
                            </a:schemeClr>
                          </a:solidFill>
                        </a:defRPr>
                      </a:pPr>
                      <a:t>[分類名]</a:t>
                    </a:fld>
                    <a:endParaRPr lang="ja-JP" altLang="en-US" dirty="0"/>
                  </a:p>
                  <a:p>
                    <a:pPr>
                      <a:lnSpc>
                        <a:spcPts val="1000"/>
                      </a:lnSpc>
                      <a:defRPr sz="700">
                        <a:solidFill>
                          <a:schemeClr val="tx1">
                            <a:lumMod val="75000"/>
                            <a:lumOff val="25000"/>
                          </a:schemeClr>
                        </a:solidFill>
                      </a:defRPr>
                    </a:pPr>
                    <a:r>
                      <a:rPr lang="ja-JP" altLang="en-US" baseline="0" dirty="0"/>
                      <a:t> </a:t>
                    </a:r>
                    <a:fld id="{B4E2C145-6775-49D9-B058-AE2168E4E966}" type="VALUE">
                      <a:rPr lang="en-US" altLang="ja-JP" baseline="0"/>
                      <a:pPr>
                        <a:lnSpc>
                          <a:spcPts val="1000"/>
                        </a:lnSpc>
                        <a:defRPr sz="700">
                          <a:solidFill>
                            <a:schemeClr val="tx1">
                              <a:lumMod val="75000"/>
                              <a:lumOff val="25000"/>
                            </a:schemeClr>
                          </a:solidFill>
                        </a:defRPr>
                      </a:pPr>
                      <a:t>[値]</a:t>
                    </a:fld>
                    <a:r>
                      <a:rPr lang="ja-JP" altLang="en-US" baseline="0" dirty="0"/>
                      <a:t> </a:t>
                    </a:r>
                    <a:fld id="{5CB73B08-7167-4287-9386-C81FB93189B4}" type="PERCENTAGE">
                      <a:rPr lang="en-US" altLang="ja-JP" baseline="0"/>
                      <a:pPr>
                        <a:lnSpc>
                          <a:spcPts val="1000"/>
                        </a:lnSpc>
                        <a:defRPr sz="700">
                          <a:solidFill>
                            <a:schemeClr val="tx1">
                              <a:lumMod val="75000"/>
                              <a:lumOff val="25000"/>
                            </a:schemeClr>
                          </a:solidFill>
                        </a:defRPr>
                      </a:pPr>
                      <a:t>[パーセンテージ]</a:t>
                    </a:fld>
                    <a:endParaRPr lang="ja-JP" altLang="en-US" baseline="0" dirty="0"/>
                  </a:p>
                </c:rich>
              </c:tx>
              <c:numFmt formatCode="\(0.0%\)" sourceLinked="0"/>
              <c:spPr>
                <a:solidFill>
                  <a:schemeClr val="bg1"/>
                </a:solidFill>
                <a:ln w="6350">
                  <a:solidFill>
                    <a:schemeClr val="bg2">
                      <a:lumMod val="90000"/>
                    </a:schemeClr>
                  </a:solidFill>
                </a:ln>
                <a:effectLst/>
              </c:spPr>
              <c:txPr>
                <a:bodyPr rot="0" spcFirstLastPara="1" vertOverflow="ellipsis" horzOverflow="clip"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eparator> </c:separator>
              <c:extLst>
                <c:ext xmlns:c15="http://schemas.microsoft.com/office/drawing/2012/chart" uri="{CE6537A1-D6FC-4f65-9D91-7224C49458BB}">
                  <c15:spPr xmlns:c15="http://schemas.microsoft.com/office/drawing/2012/chart">
                    <a:prstGeom prst="rect">
                      <a:avLst/>
                    </a:prstGeom>
                    <a:noFill/>
                    <a:ln>
                      <a:noFill/>
                    </a:ln>
                  </c15:spPr>
                  <c15:layout>
                    <c:manualLayout>
                      <c:w val="0.332189234112507"/>
                      <c:h val="0.1639715272285345"/>
                    </c:manualLayout>
                  </c15:layout>
                  <c15:dlblFieldTable/>
                  <c15:showDataLabelsRange val="0"/>
                </c:ext>
                <c:ext xmlns:c16="http://schemas.microsoft.com/office/drawing/2014/chart" uri="{C3380CC4-5D6E-409C-BE32-E72D297353CC}">
                  <c16:uniqueId val="{00000005-C922-4C46-941D-48554D3E629A}"/>
                </c:ext>
              </c:extLst>
            </c:dLbl>
            <c:dLbl>
              <c:idx val="3"/>
              <c:layout>
                <c:manualLayout>
                  <c:x val="-5.5559424979888306E-2"/>
                  <c:y val="1.414700274376976E-2"/>
                </c:manualLayout>
              </c:layout>
              <c:tx>
                <c:rich>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fld id="{4DE97F9F-95CB-48DA-ACB1-7B80F7C51CE3}" type="CATEGORYNAME">
                      <a:rPr lang="ja-JP" altLang="en-US" smtClean="0"/>
                      <a:pPr>
                        <a:lnSpc>
                          <a:spcPts val="1000"/>
                        </a:lnSpc>
                        <a:defRPr sz="700"/>
                      </a:pPr>
                      <a:t>[分類名]</a:t>
                    </a:fld>
                    <a:endParaRPr lang="ja-JP" altLang="en-US" dirty="0"/>
                  </a:p>
                  <a:p>
                    <a:pPr>
                      <a:lnSpc>
                        <a:spcPts val="1000"/>
                      </a:lnSpc>
                      <a:defRPr sz="700"/>
                    </a:pPr>
                    <a:r>
                      <a:rPr lang="ja-JP" altLang="en-US" baseline="0" dirty="0"/>
                      <a:t> </a:t>
                    </a:r>
                    <a:fld id="{9CD62FF6-8FA2-4D35-80B2-C4CE25215324}" type="VALUE">
                      <a:rPr lang="en-US" altLang="ja-JP" baseline="0"/>
                      <a:pPr>
                        <a:lnSpc>
                          <a:spcPts val="1000"/>
                        </a:lnSpc>
                        <a:defRPr sz="700"/>
                      </a:pPr>
                      <a:t>[値]</a:t>
                    </a:fld>
                    <a:r>
                      <a:rPr lang="en-US" altLang="ja-JP" baseline="0" dirty="0"/>
                      <a:t> </a:t>
                    </a:r>
                    <a:fld id="{BFCBCA34-7B6D-43A9-BF9D-BB3A50FFF5C0}" type="PERCENTAGE">
                      <a:rPr lang="en-US" altLang="ja-JP" baseline="0"/>
                      <a:pPr>
                        <a:lnSpc>
                          <a:spcPts val="1000"/>
                        </a:lnSpc>
                        <a:defRPr sz="700"/>
                      </a:pPr>
                      <a:t>[パーセンテージ]</a:t>
                    </a:fld>
                    <a:endParaRPr lang="en-US" altLang="ja-JP" baseline="0" dirty="0"/>
                  </a:p>
                </c:rich>
              </c:tx>
              <c:numFmt formatCode="\(0.0%\)" sourceLinked="0"/>
              <c:spPr>
                <a:solidFill>
                  <a:schemeClr val="bg1"/>
                </a:solidFill>
                <a:ln w="6350">
                  <a:solidFill>
                    <a:schemeClr val="bg2">
                      <a:lumMod val="90000"/>
                    </a:schemeClr>
                  </a:solidFill>
                </a:ln>
                <a:effectLst/>
              </c:spPr>
              <c:txPr>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eparator> </c:separator>
              <c:extLst>
                <c:ext xmlns:c15="http://schemas.microsoft.com/office/drawing/2012/chart" uri="{CE6537A1-D6FC-4f65-9D91-7224C49458BB}">
                  <c15:layout>
                    <c:manualLayout>
                      <c:w val="0.19197447599292555"/>
                      <c:h val="0.12633615617585217"/>
                    </c:manualLayout>
                  </c15:layout>
                  <c15:dlblFieldTable/>
                  <c15:showDataLabelsRange val="0"/>
                </c:ext>
                <c:ext xmlns:c16="http://schemas.microsoft.com/office/drawing/2014/chart" uri="{C3380CC4-5D6E-409C-BE32-E72D297353CC}">
                  <c16:uniqueId val="{00000007-C922-4C46-941D-48554D3E629A}"/>
                </c:ext>
              </c:extLst>
            </c:dLbl>
            <c:dLbl>
              <c:idx val="4"/>
              <c:layout>
                <c:manualLayout>
                  <c:x val="0.17563258936829115"/>
                  <c:y val="-3.2865235634609094E-2"/>
                </c:manualLayout>
              </c:layout>
              <c:numFmt formatCode="\(0.0%\)" sourceLinked="0"/>
              <c:spPr>
                <a:solidFill>
                  <a:schemeClr val="bg1"/>
                </a:solidFill>
                <a:ln w="6350">
                  <a:solidFill>
                    <a:schemeClr val="bg2">
                      <a:lumMod val="90000"/>
                    </a:schemeClr>
                  </a:solidFill>
                </a:ln>
                <a:effectLst/>
              </c:spPr>
              <c:txPr>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eparator> </c:separator>
              <c:extLst>
                <c:ext xmlns:c15="http://schemas.microsoft.com/office/drawing/2012/chart" uri="{CE6537A1-D6FC-4f65-9D91-7224C49458BB}">
                  <c15:layout>
                    <c:manualLayout>
                      <c:w val="0.24661264004063402"/>
                      <c:h val="7.1774405439620367E-2"/>
                    </c:manualLayout>
                  </c15:layout>
                </c:ext>
                <c:ext xmlns:c16="http://schemas.microsoft.com/office/drawing/2014/chart" uri="{C3380CC4-5D6E-409C-BE32-E72D297353CC}">
                  <c16:uniqueId val="{00000009-C922-4C46-941D-48554D3E629A}"/>
                </c:ext>
              </c:extLst>
            </c:dLbl>
            <c:numFmt formatCode="\(0.0%\)" sourceLinked="0"/>
            <c:spPr>
              <a:solidFill>
                <a:schemeClr val="bg1"/>
              </a:solidFill>
              <a:ln w="6350">
                <a:solidFill>
                  <a:schemeClr val="bg2">
                    <a:lumMod val="90000"/>
                  </a:schemeClr>
                </a:solidFill>
              </a:ln>
              <a:effectLst/>
            </c:spPr>
            <c:txPr>
              <a:bodyPr rot="0" spcFirstLastPara="1" vertOverflow="ellipsis" vert="horz" wrap="square" lIns="38100" tIns="19050" rIns="38100" bIns="19050" anchor="ctr" anchorCtr="1">
                <a:sp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まとめ!$K$302:$K$306</c:f>
              <c:strCache>
                <c:ptCount val="5"/>
                <c:pt idx="0">
                  <c:v>精密検査の受診の有無および検査結果まで把握している</c:v>
                </c:pt>
                <c:pt idx="1">
                  <c:v>精密検査の受診の有無のみ把握している</c:v>
                </c:pt>
                <c:pt idx="2">
                  <c:v>精密検査の受診については、全く把握していない</c:v>
                </c:pt>
                <c:pt idx="3">
                  <c:v>その他</c:v>
                </c:pt>
                <c:pt idx="4">
                  <c:v>未回答</c:v>
                </c:pt>
              </c:strCache>
            </c:strRef>
          </c:cat>
          <c:val>
            <c:numRef>
              <c:f>まとめ!$L$302:$L$306</c:f>
              <c:numCache>
                <c:formatCode>General</c:formatCode>
                <c:ptCount val="5"/>
                <c:pt idx="0">
                  <c:v>92</c:v>
                </c:pt>
                <c:pt idx="1">
                  <c:v>90</c:v>
                </c:pt>
                <c:pt idx="2">
                  <c:v>73</c:v>
                </c:pt>
                <c:pt idx="3">
                  <c:v>18</c:v>
                </c:pt>
                <c:pt idx="4">
                  <c:v>9</c:v>
                </c:pt>
              </c:numCache>
            </c:numRef>
          </c:val>
          <c:extLst>
            <c:ext xmlns:c16="http://schemas.microsoft.com/office/drawing/2014/chart" uri="{C3380CC4-5D6E-409C-BE32-E72D297353CC}">
              <c16:uniqueId val="{0000000A-C922-4C46-941D-48554D3E629A}"/>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rot="0" spcFirstLastPara="1" vertOverflow="ellipsis" vert="horz" wrap="square" anchor="ctr" anchorCtr="1"/>
          <a:lstStyle/>
          <a:p>
            <a:pPr>
              <a:defRPr sz="1050" b="0" i="0" u="none" strike="noStrike" kern="1200" spc="0" baseline="0">
                <a:solidFill>
                  <a:schemeClr val="tx1"/>
                </a:solidFill>
                <a:latin typeface="+mn-lt"/>
                <a:ea typeface="+mn-ea"/>
                <a:cs typeface="+mn-cs"/>
              </a:defRPr>
            </a:pPr>
            <a:r>
              <a:rPr lang="ja-JP" altLang="en-US" sz="1050" dirty="0">
                <a:solidFill>
                  <a:schemeClr val="tx1"/>
                </a:solidFill>
                <a:latin typeface="HGPｺﾞｼｯｸE" panose="020B0900000000000000" pitchFamily="50" charset="-128"/>
                <a:ea typeface="HGPｺﾞｼｯｸE" panose="020B0900000000000000" pitchFamily="50" charset="-128"/>
              </a:rPr>
              <a:t>事業所</a:t>
            </a:r>
          </a:p>
        </c:rich>
      </c:tx>
      <c:layout>
        <c:manualLayout>
          <c:xMode val="edge"/>
          <c:yMode val="edge"/>
          <c:x val="1.763777648392479E-2"/>
          <c:y val="8.5012103256709905E-3"/>
        </c:manualLayout>
      </c:layout>
      <c:overlay val="0"/>
      <c:spPr>
        <a:noFill/>
        <a:ln>
          <a:noFill/>
        </a:ln>
        <a:effectLst/>
      </c:spPr>
    </c:title>
    <c:autoTitleDeleted val="0"/>
    <c:plotArea>
      <c:layout>
        <c:manualLayout>
          <c:layoutTarget val="inner"/>
          <c:xMode val="edge"/>
          <c:yMode val="edge"/>
          <c:x val="0.1295412990721585"/>
          <c:y val="0.11994282019647134"/>
          <c:w val="0.82076779038876235"/>
          <c:h val="0.69948077284416554"/>
        </c:manualLayout>
      </c:layout>
      <c:barChart>
        <c:barDir val="bar"/>
        <c:grouping val="percentStacked"/>
        <c:varyColors val="0"/>
        <c:ser>
          <c:idx val="4"/>
          <c:order val="0"/>
          <c:tx>
            <c:strRef>
              <c:f>まとめ!$D$166</c:f>
              <c:strCache>
                <c:ptCount val="1"/>
                <c:pt idx="0">
                  <c:v>毎年</c:v>
                </c:pt>
              </c:strCache>
            </c:strRef>
          </c:tx>
          <c:spPr>
            <a:solidFill>
              <a:schemeClr val="bg2">
                <a:lumMod val="50000"/>
              </a:schemeClr>
            </a:solidFill>
            <a:ln w="6350">
              <a:solidFill>
                <a:schemeClr val="tx1">
                  <a:lumMod val="75000"/>
                  <a:lumOff val="25000"/>
                </a:schemeClr>
              </a:solidFill>
            </a:ln>
            <a:effectLst/>
          </c:spPr>
          <c:invertIfNegative val="0"/>
          <c:dLbls>
            <c:spPr>
              <a:solidFill>
                <a:schemeClr val="bg1"/>
              </a:solidFill>
              <a:ln>
                <a:noFill/>
              </a:ln>
              <a:effectLst/>
            </c:spPr>
            <c:txPr>
              <a:bodyPr wrap="square" lIns="38100" tIns="19050" rIns="38100" bIns="19050" anchor="ctr">
                <a:spAutoFit/>
              </a:bodyPr>
              <a:lstStyle/>
              <a:p>
                <a:pPr>
                  <a:defRPr sz="600">
                    <a:solidFill>
                      <a:schemeClr val="tx1"/>
                    </a:solidFill>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まとめ!$C$126:$C$131</c:f>
              <c:strCache>
                <c:ptCount val="5"/>
                <c:pt idx="0">
                  <c:v>子宮頸
がん検診</c:v>
                </c:pt>
                <c:pt idx="1">
                  <c:v>乳がん
検診</c:v>
                </c:pt>
                <c:pt idx="2">
                  <c:v>肺がん
検診</c:v>
                </c:pt>
                <c:pt idx="3">
                  <c:v>大腸がん
検診</c:v>
                </c:pt>
                <c:pt idx="4">
                  <c:v>胃がん
検診</c:v>
                </c:pt>
              </c:strCache>
            </c:strRef>
          </c:cat>
          <c:val>
            <c:numRef>
              <c:f>まとめ!$D$167:$D$172</c:f>
              <c:numCache>
                <c:formatCode>0.0%</c:formatCode>
                <c:ptCount val="5"/>
                <c:pt idx="0">
                  <c:v>0.53768844221105527</c:v>
                </c:pt>
                <c:pt idx="1">
                  <c:v>0.55392156862745101</c:v>
                </c:pt>
                <c:pt idx="2">
                  <c:v>0.89568345323741005</c:v>
                </c:pt>
                <c:pt idx="3">
                  <c:v>0.90262172284644193</c:v>
                </c:pt>
                <c:pt idx="4">
                  <c:v>0.93333333333333335</c:v>
                </c:pt>
              </c:numCache>
            </c:numRef>
          </c:val>
          <c:extLst>
            <c:ext xmlns:c16="http://schemas.microsoft.com/office/drawing/2014/chart" uri="{C3380CC4-5D6E-409C-BE32-E72D297353CC}">
              <c16:uniqueId val="{00000000-38E8-43BA-9C29-B91347B286EC}"/>
            </c:ext>
          </c:extLst>
        </c:ser>
        <c:ser>
          <c:idx val="0"/>
          <c:order val="1"/>
          <c:tx>
            <c:strRef>
              <c:f>まとめ!$E$166</c:f>
              <c:strCache>
                <c:ptCount val="1"/>
                <c:pt idx="0">
                  <c:v>2年に1回</c:v>
                </c:pt>
              </c:strCache>
            </c:strRef>
          </c:tx>
          <c:spPr>
            <a:solidFill>
              <a:schemeClr val="tx1">
                <a:lumMod val="95000"/>
                <a:lumOff val="5000"/>
              </a:schemeClr>
            </a:solidFill>
            <a:ln>
              <a:solidFill>
                <a:schemeClr val="bg2">
                  <a:lumMod val="25000"/>
                </a:schemeClr>
              </a:solidFill>
            </a:ln>
          </c:spPr>
          <c:invertIfNegative val="0"/>
          <c:dLbls>
            <c:dLbl>
              <c:idx val="2"/>
              <c:layout>
                <c:manualLayout>
                  <c:x val="-4.4330315536437674E-2"/>
                  <c:y val="-6.8800697264773808E-2"/>
                </c:manualLayout>
              </c:layout>
              <c:spPr>
                <a:noFill/>
                <a:ln>
                  <a:noFill/>
                </a:ln>
                <a:effectLst/>
              </c:spPr>
              <c:txPr>
                <a:bodyPr wrap="square" lIns="38100" tIns="19050" rIns="38100" bIns="19050" anchor="ctr">
                  <a:spAutoFit/>
                </a:bodyPr>
                <a:lstStyle/>
                <a:p>
                  <a:pPr>
                    <a:defRPr sz="600">
                      <a:solidFill>
                        <a:schemeClr val="tx1"/>
                      </a:solidFill>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FDC-4EB7-94DC-5A32F8A6C72E}"/>
                </c:ext>
              </c:extLst>
            </c:dLbl>
            <c:dLbl>
              <c:idx val="3"/>
              <c:layout>
                <c:manualLayout>
                  <c:x val="-4.2055170232602974E-2"/>
                  <c:y val="-7.370145382792774E-2"/>
                </c:manualLayout>
              </c:layout>
              <c:spPr>
                <a:noFill/>
                <a:ln>
                  <a:noFill/>
                </a:ln>
                <a:effectLst/>
              </c:spPr>
              <c:txPr>
                <a:bodyPr wrap="square" lIns="38100" tIns="19050" rIns="38100" bIns="19050" anchor="ctr">
                  <a:noAutofit/>
                </a:bodyPr>
                <a:lstStyle/>
                <a:p>
                  <a:pPr>
                    <a:defRPr sz="600">
                      <a:solidFill>
                        <a:schemeClr val="tx1"/>
                      </a:solidFill>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7.1578624643234043E-2"/>
                      <c:h val="3.7739455884453259E-2"/>
                    </c:manualLayout>
                  </c15:layout>
                </c:ext>
                <c:ext xmlns:c16="http://schemas.microsoft.com/office/drawing/2014/chart" uri="{C3380CC4-5D6E-409C-BE32-E72D297353CC}">
                  <c16:uniqueId val="{00000001-EFDC-4EB7-94DC-5A32F8A6C72E}"/>
                </c:ext>
              </c:extLst>
            </c:dLbl>
            <c:dLbl>
              <c:idx val="4"/>
              <c:layout>
                <c:manualLayout>
                  <c:x val="-6.280128034328665E-2"/>
                  <c:y val="-6.9763098433717738E-2"/>
                </c:manualLayout>
              </c:layout>
              <c:spPr>
                <a:noFill/>
                <a:ln>
                  <a:noFill/>
                </a:ln>
                <a:effectLst/>
              </c:spPr>
              <c:txPr>
                <a:bodyPr wrap="square" lIns="38100" tIns="19050" rIns="38100" bIns="19050" anchor="ctr">
                  <a:spAutoFit/>
                </a:bodyPr>
                <a:lstStyle/>
                <a:p>
                  <a:pPr>
                    <a:defRPr sz="600">
                      <a:solidFill>
                        <a:schemeClr val="tx1"/>
                      </a:solidFill>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EFDC-4EB7-94DC-5A32F8A6C72E}"/>
                </c:ext>
              </c:extLst>
            </c:dLbl>
            <c:spPr>
              <a:noFill/>
              <a:ln>
                <a:noFill/>
              </a:ln>
              <a:effectLst/>
            </c:spPr>
            <c:txPr>
              <a:bodyPr wrap="square" lIns="38100" tIns="19050" rIns="38100" bIns="19050" anchor="ctr">
                <a:spAutoFit/>
              </a:bodyPr>
              <a:lstStyle/>
              <a:p>
                <a:pPr>
                  <a:defRPr sz="600">
                    <a:solidFill>
                      <a:schemeClr val="bg1"/>
                    </a:solidFill>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まとめ!$C$126:$C$131</c:f>
              <c:strCache>
                <c:ptCount val="5"/>
                <c:pt idx="0">
                  <c:v>子宮頸
がん検診</c:v>
                </c:pt>
                <c:pt idx="1">
                  <c:v>乳がん
検診</c:v>
                </c:pt>
                <c:pt idx="2">
                  <c:v>肺がん
検診</c:v>
                </c:pt>
                <c:pt idx="3">
                  <c:v>大腸がん
検診</c:v>
                </c:pt>
                <c:pt idx="4">
                  <c:v>胃がん
検診</c:v>
                </c:pt>
              </c:strCache>
            </c:strRef>
          </c:cat>
          <c:val>
            <c:numRef>
              <c:f>まとめ!$E$167:$E$172</c:f>
              <c:numCache>
                <c:formatCode>0.0%</c:formatCode>
                <c:ptCount val="5"/>
                <c:pt idx="0">
                  <c:v>0.32160804020100503</c:v>
                </c:pt>
                <c:pt idx="1">
                  <c:v>0.29411764705882354</c:v>
                </c:pt>
                <c:pt idx="2">
                  <c:v>3.5971223021582736E-3</c:v>
                </c:pt>
                <c:pt idx="3">
                  <c:v>2.6217228464419477E-2</c:v>
                </c:pt>
                <c:pt idx="4">
                  <c:v>1.4814814814814815E-2</c:v>
                </c:pt>
              </c:numCache>
            </c:numRef>
          </c:val>
          <c:extLst>
            <c:ext xmlns:c16="http://schemas.microsoft.com/office/drawing/2014/chart" uri="{C3380CC4-5D6E-409C-BE32-E72D297353CC}">
              <c16:uniqueId val="{00000003-EFDC-4EB7-94DC-5A32F8A6C72E}"/>
            </c:ext>
          </c:extLst>
        </c:ser>
        <c:ser>
          <c:idx val="1"/>
          <c:order val="2"/>
          <c:tx>
            <c:strRef>
              <c:f>まとめ!$F$166</c:f>
              <c:strCache>
                <c:ptCount val="1"/>
                <c:pt idx="0">
                  <c:v>その他</c:v>
                </c:pt>
              </c:strCache>
            </c:strRef>
          </c:tx>
          <c:spPr>
            <a:pattFill prst="pct20">
              <a:fgClr>
                <a:schemeClr val="bg2">
                  <a:lumMod val="50000"/>
                </a:schemeClr>
              </a:fgClr>
              <a:bgClr>
                <a:schemeClr val="bg1"/>
              </a:bgClr>
            </a:pattFill>
            <a:ln w="6350">
              <a:solidFill>
                <a:schemeClr val="bg2">
                  <a:lumMod val="50000"/>
                </a:schemeClr>
              </a:solidFill>
            </a:ln>
          </c:spPr>
          <c:invertIfNegative val="0"/>
          <c:dLbls>
            <c:dLbl>
              <c:idx val="0"/>
              <c:layout>
                <c:manualLayout>
                  <c:x val="4.0147441931357632E-3"/>
                  <c:y val="-6.976309843371782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EFDC-4EB7-94DC-5A32F8A6C72E}"/>
                </c:ext>
              </c:extLst>
            </c:dLbl>
            <c:dLbl>
              <c:idx val="1"/>
              <c:layout>
                <c:manualLayout>
                  <c:x val="3.6941929613697952E-3"/>
                  <c:y val="-6.511222520480329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EFDC-4EB7-94DC-5A32F8A6C72E}"/>
                </c:ext>
              </c:extLst>
            </c:dLbl>
            <c:dLbl>
              <c:idx val="2"/>
              <c:layout>
                <c:manualLayout>
                  <c:x val="2.5798265649124969E-3"/>
                  <c:y val="-7.205777336697587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EFDC-4EB7-94DC-5A32F8A6C72E}"/>
                </c:ext>
              </c:extLst>
            </c:dLbl>
            <c:dLbl>
              <c:idx val="3"/>
              <c:layout>
                <c:manualLayout>
                  <c:x val="3.7625500752217779E-3"/>
                  <c:y val="-7.537380935814287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EFDC-4EB7-94DC-5A32F8A6C72E}"/>
                </c:ext>
              </c:extLst>
            </c:dLbl>
            <c:dLbl>
              <c:idx val="4"/>
              <c:layout>
                <c:manualLayout>
                  <c:x val="-7.3883859227395904E-3"/>
                  <c:y val="-0.1302244504096064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EFDC-4EB7-94DC-5A32F8A6C72E}"/>
                </c:ext>
              </c:extLst>
            </c:dLbl>
            <c:spPr>
              <a:noFill/>
              <a:ln>
                <a:noFill/>
              </a:ln>
              <a:effectLst/>
            </c:spPr>
            <c:txPr>
              <a:bodyPr wrap="square" lIns="38100" tIns="19050" rIns="38100" bIns="19050" anchor="ctr">
                <a:spAutoFit/>
              </a:bodyPr>
              <a:lstStyle/>
              <a:p>
                <a:pPr>
                  <a:defRPr sz="6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まとめ!$C$126:$C$131</c:f>
              <c:strCache>
                <c:ptCount val="5"/>
                <c:pt idx="0">
                  <c:v>子宮頸
がん検診</c:v>
                </c:pt>
                <c:pt idx="1">
                  <c:v>乳がん
検診</c:v>
                </c:pt>
                <c:pt idx="2">
                  <c:v>肺がん
検診</c:v>
                </c:pt>
                <c:pt idx="3">
                  <c:v>大腸がん
検診</c:v>
                </c:pt>
                <c:pt idx="4">
                  <c:v>胃がん
検診</c:v>
                </c:pt>
              </c:strCache>
            </c:strRef>
          </c:cat>
          <c:val>
            <c:numRef>
              <c:f>まとめ!$F$167:$F$172</c:f>
              <c:numCache>
                <c:formatCode>0.0%</c:formatCode>
                <c:ptCount val="5"/>
                <c:pt idx="0">
                  <c:v>4.0201005025125629E-2</c:v>
                </c:pt>
                <c:pt idx="1">
                  <c:v>5.3921568627450983E-2</c:v>
                </c:pt>
                <c:pt idx="2">
                  <c:v>2.5179856115107913E-2</c:v>
                </c:pt>
                <c:pt idx="3">
                  <c:v>7.4906367041198503E-3</c:v>
                </c:pt>
                <c:pt idx="4">
                  <c:v>2.5925925925925925E-2</c:v>
                </c:pt>
              </c:numCache>
            </c:numRef>
          </c:val>
          <c:extLst>
            <c:ext xmlns:c16="http://schemas.microsoft.com/office/drawing/2014/chart" uri="{C3380CC4-5D6E-409C-BE32-E72D297353CC}">
              <c16:uniqueId val="{00000009-EFDC-4EB7-94DC-5A32F8A6C72E}"/>
            </c:ext>
          </c:extLst>
        </c:ser>
        <c:ser>
          <c:idx val="2"/>
          <c:order val="3"/>
          <c:tx>
            <c:strRef>
              <c:f>まとめ!$G$166</c:f>
              <c:strCache>
                <c:ptCount val="1"/>
                <c:pt idx="0">
                  <c:v>未回答</c:v>
                </c:pt>
              </c:strCache>
            </c:strRef>
          </c:tx>
          <c:spPr>
            <a:solidFill>
              <a:schemeClr val="bg1"/>
            </a:solidFill>
            <a:ln w="6350">
              <a:solidFill>
                <a:schemeClr val="bg2">
                  <a:lumMod val="90000"/>
                </a:schemeClr>
              </a:solidFill>
            </a:ln>
          </c:spPr>
          <c:invertIfNegative val="0"/>
          <c:dLbls>
            <c:dLbl>
              <c:idx val="2"/>
              <c:layout>
                <c:manualLayout>
                  <c:x val="6.6899641655301699E-3"/>
                  <c:y val="7.007055114477402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EFDC-4EB7-94DC-5A32F8A6C72E}"/>
                </c:ext>
              </c:extLst>
            </c:dLbl>
            <c:dLbl>
              <c:idx val="4"/>
              <c:layout>
                <c:manualLayout>
                  <c:x val="2.5859350729588431E-2"/>
                  <c:y val="-8.371571812046127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EFDC-4EB7-94DC-5A32F8A6C72E}"/>
                </c:ext>
              </c:extLst>
            </c:dLbl>
            <c:spPr>
              <a:noFill/>
              <a:ln>
                <a:noFill/>
              </a:ln>
              <a:effectLst/>
            </c:spPr>
            <c:txPr>
              <a:bodyPr wrap="square" lIns="38100" tIns="19050" rIns="38100" bIns="19050" anchor="ctr">
                <a:spAutoFit/>
              </a:bodyPr>
              <a:lstStyle/>
              <a:p>
                <a:pPr>
                  <a:defRPr sz="6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まとめ!$C$126:$C$131</c:f>
              <c:strCache>
                <c:ptCount val="5"/>
                <c:pt idx="0">
                  <c:v>子宮頸
がん検診</c:v>
                </c:pt>
                <c:pt idx="1">
                  <c:v>乳がん
検診</c:v>
                </c:pt>
                <c:pt idx="2">
                  <c:v>肺がん
検診</c:v>
                </c:pt>
                <c:pt idx="3">
                  <c:v>大腸がん
検診</c:v>
                </c:pt>
                <c:pt idx="4">
                  <c:v>胃がん
検診</c:v>
                </c:pt>
              </c:strCache>
            </c:strRef>
          </c:cat>
          <c:val>
            <c:numRef>
              <c:f>まとめ!$G$167:$G$172</c:f>
              <c:numCache>
                <c:formatCode>0.0%</c:formatCode>
                <c:ptCount val="5"/>
                <c:pt idx="0">
                  <c:v>0.10050251256281408</c:v>
                </c:pt>
                <c:pt idx="1">
                  <c:v>9.8039215686274508E-2</c:v>
                </c:pt>
                <c:pt idx="2">
                  <c:v>7.5539568345323743E-2</c:v>
                </c:pt>
                <c:pt idx="3">
                  <c:v>6.3670411985018729E-2</c:v>
                </c:pt>
                <c:pt idx="4">
                  <c:v>2.5925925925925925E-2</c:v>
                </c:pt>
              </c:numCache>
            </c:numRef>
          </c:val>
          <c:extLst>
            <c:ext xmlns:c16="http://schemas.microsoft.com/office/drawing/2014/chart" uri="{C3380CC4-5D6E-409C-BE32-E72D297353CC}">
              <c16:uniqueId val="{0000000C-EFDC-4EB7-94DC-5A32F8A6C72E}"/>
            </c:ext>
          </c:extLst>
        </c:ser>
        <c:ser>
          <c:idx val="3"/>
          <c:order val="4"/>
          <c:tx>
            <c:strRef>
              <c:f>まとめ!$H$166</c:f>
              <c:strCache>
                <c:ptCount val="1"/>
              </c:strCache>
            </c:strRef>
          </c:tx>
          <c:spPr>
            <a:noFill/>
          </c:spPr>
          <c:invertIfNegative val="0"/>
          <c:cat>
            <c:strRef>
              <c:f>まとめ!$C$126:$C$131</c:f>
              <c:strCache>
                <c:ptCount val="5"/>
                <c:pt idx="0">
                  <c:v>子宮頸
がん検診</c:v>
                </c:pt>
                <c:pt idx="1">
                  <c:v>乳がん
検診</c:v>
                </c:pt>
                <c:pt idx="2">
                  <c:v>肺がん
検診</c:v>
                </c:pt>
                <c:pt idx="3">
                  <c:v>大腸がん
検診</c:v>
                </c:pt>
                <c:pt idx="4">
                  <c:v>胃がん
検診</c:v>
                </c:pt>
              </c:strCache>
            </c:strRef>
          </c:cat>
          <c:val>
            <c:numRef>
              <c:f>まとめ!$H$167:$H$172</c:f>
              <c:numCache>
                <c:formatCode>0.0%</c:formatCode>
                <c:ptCount val="5"/>
                <c:pt idx="0">
                  <c:v>0</c:v>
                </c:pt>
                <c:pt idx="1">
                  <c:v>0</c:v>
                </c:pt>
                <c:pt idx="2">
                  <c:v>0</c:v>
                </c:pt>
                <c:pt idx="3">
                  <c:v>0</c:v>
                </c:pt>
                <c:pt idx="4">
                  <c:v>0</c:v>
                </c:pt>
              </c:numCache>
            </c:numRef>
          </c:val>
          <c:extLst>
            <c:ext xmlns:c16="http://schemas.microsoft.com/office/drawing/2014/chart" uri="{C3380CC4-5D6E-409C-BE32-E72D297353CC}">
              <c16:uniqueId val="{0000000D-EFDC-4EB7-94DC-5A32F8A6C72E}"/>
            </c:ext>
          </c:extLst>
        </c:ser>
        <c:dLbls>
          <c:showLegendKey val="0"/>
          <c:showVal val="0"/>
          <c:showCatName val="0"/>
          <c:showSerName val="0"/>
          <c:showPercent val="0"/>
          <c:showBubbleSize val="0"/>
        </c:dLbls>
        <c:gapWidth val="75"/>
        <c:overlap val="100"/>
        <c:axId val="186355760"/>
        <c:axId val="186351056"/>
      </c:barChart>
      <c:catAx>
        <c:axId val="1863557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lgn="ctr">
              <a:defRPr lang="ja-JP" altLang="en-US" sz="700" b="0" i="0" u="none" strike="noStrike" kern="1200" spc="0" baseline="0">
                <a:solidFill>
                  <a:prstClr val="black">
                    <a:lumMod val="65000"/>
                    <a:lumOff val="35000"/>
                  </a:prstClr>
                </a:solidFill>
                <a:latin typeface="HGPｺﾞｼｯｸE" panose="020B0900000000000000" pitchFamily="50" charset="-128"/>
                <a:ea typeface="HGPｺﾞｼｯｸE" panose="020B0900000000000000" pitchFamily="50" charset="-128"/>
                <a:cs typeface="+mn-cs"/>
              </a:defRPr>
            </a:pPr>
            <a:endParaRPr lang="ja-JP"/>
          </a:p>
        </c:txPr>
        <c:crossAx val="186351056"/>
        <c:crosses val="autoZero"/>
        <c:auto val="1"/>
        <c:lblAlgn val="ctr"/>
        <c:lblOffset val="100"/>
        <c:noMultiLvlLbl val="0"/>
      </c:catAx>
      <c:valAx>
        <c:axId val="18635105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600" b="0" i="0" u="none" strike="noStrike" kern="1200" baseline="0">
                <a:solidFill>
                  <a:schemeClr val="tx1">
                    <a:lumMod val="65000"/>
                    <a:lumOff val="35000"/>
                  </a:schemeClr>
                </a:solidFill>
                <a:latin typeface="+mn-lt"/>
                <a:ea typeface="+mn-ea"/>
                <a:cs typeface="+mn-cs"/>
              </a:defRPr>
            </a:pPr>
            <a:endParaRPr lang="ja-JP"/>
          </a:p>
        </c:txPr>
        <c:crossAx val="186355760"/>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legendEntry>
      <c:legendEntry>
        <c:idx val="1"/>
        <c:txPr>
          <a:bodyPr rot="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legendEntry>
      <c:legendEntry>
        <c:idx val="2"/>
        <c:txPr>
          <a:bodyPr rot="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legendEntry>
      <c:legendEntry>
        <c:idx val="3"/>
        <c:txPr>
          <a:bodyPr rot="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legendEntry>
      <c:legendEntry>
        <c:idx val="4"/>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legendEntry>
      <c:layout>
        <c:manualLayout>
          <c:xMode val="edge"/>
          <c:yMode val="edge"/>
          <c:x val="2.1151436313858633E-2"/>
          <c:y val="0.86042216745340883"/>
          <c:w val="0.92661273358772978"/>
          <c:h val="0.13957783254659112"/>
        </c:manualLayout>
      </c:layout>
      <c:overlay val="0"/>
      <c:spPr>
        <a:noFill/>
        <a:ln>
          <a:noFill/>
        </a:ln>
        <a:effectLst/>
      </c:spPr>
      <c:txPr>
        <a:bodyPr rot="0" spcFirstLastPara="1" vertOverflow="ellipsis" vert="horz" wrap="square" anchor="ctr" anchorCtr="1"/>
        <a:lstStyle/>
        <a:p>
          <a:pPr>
            <a:defRPr sz="32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solidFill>
      <a:schemeClr val="bg1"/>
    </a:solidFill>
    <a:ln w="9525" cap="flat" cmpd="sng" algn="ctr">
      <a:noFill/>
      <a:round/>
    </a:ln>
    <a:effectLst/>
  </c:spPr>
  <c:txPr>
    <a:bodyPr/>
    <a:lstStyle/>
    <a:p>
      <a:pPr>
        <a:defRPr/>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rot="0" spcFirstLastPara="1" vertOverflow="ellipsis" vert="horz" wrap="square" anchor="ctr" anchorCtr="1"/>
          <a:lstStyle/>
          <a:p>
            <a:pPr>
              <a:defRPr lang="ja-JP" altLang="en-US" sz="1050" b="0" i="0" u="none" strike="noStrike" kern="1200" spc="0" baseline="0">
                <a:solidFill>
                  <a:prstClr val="black">
                    <a:lumMod val="65000"/>
                    <a:lumOff val="35000"/>
                  </a:prstClr>
                </a:solidFill>
                <a:latin typeface="HGPｺﾞｼｯｸE" panose="020B0900000000000000" pitchFamily="50" charset="-128"/>
                <a:ea typeface="HGPｺﾞｼｯｸE" panose="020B0900000000000000" pitchFamily="50" charset="-128"/>
                <a:cs typeface="+mn-cs"/>
              </a:defRPr>
            </a:pPr>
            <a:r>
              <a:rPr lang="ja-JP" altLang="en-US" sz="1050" dirty="0"/>
              <a:t>保険者</a:t>
            </a:r>
            <a:endParaRPr lang="ja-JP" sz="1050" dirty="0"/>
          </a:p>
        </c:rich>
      </c:tx>
      <c:layout>
        <c:manualLayout>
          <c:xMode val="edge"/>
          <c:yMode val="edge"/>
          <c:x val="1.4501379360266381E-2"/>
          <c:y val="2.4560897690818952E-2"/>
        </c:manualLayout>
      </c:layout>
      <c:overlay val="0"/>
      <c:spPr>
        <a:noFill/>
        <a:ln>
          <a:noFill/>
        </a:ln>
        <a:effectLst/>
      </c:spPr>
    </c:title>
    <c:autoTitleDeleted val="0"/>
    <c:plotArea>
      <c:layout>
        <c:manualLayout>
          <c:layoutTarget val="inner"/>
          <c:xMode val="edge"/>
          <c:yMode val="edge"/>
          <c:x val="0.14075400287355647"/>
          <c:y val="0.11274324610938784"/>
          <c:w val="0.80440768758656533"/>
          <c:h val="0.73010551711339111"/>
        </c:manualLayout>
      </c:layout>
      <c:barChart>
        <c:barDir val="bar"/>
        <c:grouping val="percentStacked"/>
        <c:varyColors val="0"/>
        <c:ser>
          <c:idx val="0"/>
          <c:order val="0"/>
          <c:tx>
            <c:strRef>
              <c:f>まとめ!$D$134</c:f>
              <c:strCache>
                <c:ptCount val="1"/>
                <c:pt idx="0">
                  <c:v>推奨年齢未満</c:v>
                </c:pt>
              </c:strCache>
            </c:strRef>
          </c:tx>
          <c:spPr>
            <a:solidFill>
              <a:schemeClr val="bg2">
                <a:lumMod val="50000"/>
              </a:schemeClr>
            </a:solidFill>
            <a:ln w="6350">
              <a:solidFill>
                <a:schemeClr val="tx1">
                  <a:lumMod val="95000"/>
                  <a:lumOff val="5000"/>
                </a:schemeClr>
              </a:solidFill>
            </a:ln>
            <a:effectLst/>
          </c:spPr>
          <c:invertIfNegative val="0"/>
          <c:dLbls>
            <c:dLbl>
              <c:idx val="0"/>
              <c:layout>
                <c:manualLayout>
                  <c:x val="0"/>
                  <c:y val="-6.4781048067861891E-2"/>
                </c:manualLayout>
              </c:layout>
              <c:spPr>
                <a:noFill/>
                <a:ln>
                  <a:noFill/>
                </a:ln>
                <a:effectLst/>
              </c:spPr>
              <c:txPr>
                <a:bodyPr rot="0" spcFirstLastPara="1" vertOverflow="ellipsis" vert="horz" wrap="square" lIns="38100" tIns="19050" rIns="38100" bIns="19050" anchor="ctr" anchorCtr="1">
                  <a:spAutoFit/>
                </a:bodyPr>
                <a:lstStyle/>
                <a:p>
                  <a:pPr>
                    <a:defRPr lang="ja-JP" altLang="en-US" sz="600" b="0" i="0" u="none" strike="noStrike" kern="1200" spc="0" baseline="0">
                      <a:solidFill>
                        <a:schemeClr val="tx1"/>
                      </a:solidFill>
                      <a:latin typeface="+mn-ea"/>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3CB-4BCE-9114-1E86224B78F8}"/>
                </c:ext>
              </c:extLst>
            </c:dLbl>
            <c:dLbl>
              <c:idx val="1"/>
              <c:spPr>
                <a:solidFill>
                  <a:schemeClr val="bg1"/>
                </a:solidFill>
                <a:ln>
                  <a:noFill/>
                </a:ln>
                <a:effectLst/>
              </c:spPr>
              <c:txPr>
                <a:bodyPr rot="0" spcFirstLastPara="1" vertOverflow="ellipsis" vert="horz" wrap="square" lIns="38100" tIns="19050" rIns="38100" bIns="19050" anchor="ctr" anchorCtr="1">
                  <a:noAutofit/>
                </a:bodyPr>
                <a:lstStyle/>
                <a:p>
                  <a:pPr>
                    <a:defRPr lang="ja-JP" altLang="en-US" sz="600" b="0" i="0" u="none" strike="noStrike" kern="1200" spc="0" baseline="0">
                      <a:solidFill>
                        <a:schemeClr val="tx1"/>
                      </a:solidFill>
                      <a:latin typeface="+mn-ea"/>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1-03CB-4BCE-9114-1E86224B78F8}"/>
                </c:ext>
              </c:extLst>
            </c:dLbl>
            <c:dLbl>
              <c:idx val="2"/>
              <c:spPr>
                <a:solidFill>
                  <a:schemeClr val="bg1"/>
                </a:solidFill>
                <a:ln>
                  <a:noFill/>
                </a:ln>
                <a:effectLst/>
              </c:spPr>
              <c:txPr>
                <a:bodyPr rot="0" spcFirstLastPara="1" vertOverflow="ellipsis" vert="horz" wrap="square" lIns="38100" tIns="19050" rIns="38100" bIns="19050" anchor="ctr" anchorCtr="1">
                  <a:noAutofit/>
                </a:bodyPr>
                <a:lstStyle/>
                <a:p>
                  <a:pPr>
                    <a:defRPr lang="ja-JP" altLang="en-US" sz="600" b="0" i="0" u="none" strike="noStrike" kern="1200" spc="0" baseline="0">
                      <a:solidFill>
                        <a:schemeClr val="tx1"/>
                      </a:solidFill>
                      <a:latin typeface="+mn-ea"/>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2-03CB-4BCE-9114-1E86224B78F8}"/>
                </c:ext>
              </c:extLst>
            </c:dLbl>
            <c:dLbl>
              <c:idx val="3"/>
              <c:spPr>
                <a:solidFill>
                  <a:schemeClr val="bg1"/>
                </a:solidFill>
                <a:ln>
                  <a:noFill/>
                </a:ln>
                <a:effectLst/>
              </c:spPr>
              <c:txPr>
                <a:bodyPr rot="0" spcFirstLastPara="1" vertOverflow="ellipsis" vert="horz" wrap="square" lIns="38100" tIns="19050" rIns="38100" bIns="19050" anchor="ctr" anchorCtr="1">
                  <a:noAutofit/>
                </a:bodyPr>
                <a:lstStyle/>
                <a:p>
                  <a:pPr>
                    <a:defRPr lang="ja-JP" altLang="en-US" sz="600" b="0" i="0" u="none" strike="noStrike" kern="1200" spc="0" baseline="0">
                      <a:solidFill>
                        <a:schemeClr val="tx1"/>
                      </a:solidFill>
                      <a:latin typeface="+mn-ea"/>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3-03CB-4BCE-9114-1E86224B78F8}"/>
                </c:ext>
              </c:extLst>
            </c:dLbl>
            <c:dLbl>
              <c:idx val="4"/>
              <c:spPr>
                <a:solidFill>
                  <a:schemeClr val="bg1"/>
                </a:solidFill>
                <a:ln>
                  <a:noFill/>
                </a:ln>
                <a:effectLst/>
              </c:spPr>
              <c:txPr>
                <a:bodyPr rot="0" spcFirstLastPara="1" vertOverflow="ellipsis" vert="horz" wrap="square" lIns="38100" tIns="19050" rIns="38100" bIns="19050" anchor="ctr" anchorCtr="1">
                  <a:noAutofit/>
                </a:bodyPr>
                <a:lstStyle/>
                <a:p>
                  <a:pPr>
                    <a:defRPr lang="ja-JP" altLang="en-US" sz="600" b="0" i="0" u="none" strike="noStrike" kern="1200" spc="0" baseline="0">
                      <a:solidFill>
                        <a:schemeClr val="tx1"/>
                      </a:solidFill>
                      <a:latin typeface="+mn-ea"/>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4-03CB-4BCE-9114-1E86224B78F8}"/>
                </c:ext>
              </c:extLst>
            </c:dLbl>
            <c:spPr>
              <a:solidFill>
                <a:schemeClr val="bg1"/>
              </a:solidFill>
              <a:ln>
                <a:noFill/>
              </a:ln>
              <a:effectLst/>
            </c:spPr>
            <c:txPr>
              <a:bodyPr rot="0" spcFirstLastPara="1" vertOverflow="ellipsis" vert="horz" wrap="square" lIns="38100" tIns="19050" rIns="38100" bIns="19050" anchor="ctr" anchorCtr="1">
                <a:spAutoFit/>
              </a:bodyPr>
              <a:lstStyle/>
              <a:p>
                <a:pPr>
                  <a:defRPr lang="ja-JP" altLang="en-US" sz="600" b="0" i="0" u="none" strike="noStrike" kern="1200" spc="0" baseline="0">
                    <a:solidFill>
                      <a:schemeClr val="tx1"/>
                    </a:solidFill>
                    <a:latin typeface="+mn-ea"/>
                    <a:ea typeface="+mn-ea"/>
                    <a:cs typeface="+mn-cs"/>
                  </a:defRPr>
                </a:pPr>
                <a:endParaRPr lang="ja-JP"/>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まとめ!$C$110:$C$115</c:f>
              <c:strCache>
                <c:ptCount val="5"/>
                <c:pt idx="0">
                  <c:v>子宮頸
がん検診</c:v>
                </c:pt>
                <c:pt idx="1">
                  <c:v>乳がん
検診</c:v>
                </c:pt>
                <c:pt idx="2">
                  <c:v>肺がん
検診</c:v>
                </c:pt>
                <c:pt idx="3">
                  <c:v>大腸がん
検診</c:v>
                </c:pt>
                <c:pt idx="4">
                  <c:v>胃がん
検診</c:v>
                </c:pt>
              </c:strCache>
            </c:strRef>
          </c:cat>
          <c:val>
            <c:numRef>
              <c:f>まとめ!$D$135:$D$140</c:f>
              <c:numCache>
                <c:formatCode>0.0%</c:formatCode>
                <c:ptCount val="5"/>
                <c:pt idx="0">
                  <c:v>6.7961165048543687E-2</c:v>
                </c:pt>
                <c:pt idx="1">
                  <c:v>0.5490196078431373</c:v>
                </c:pt>
                <c:pt idx="2">
                  <c:v>0.5625</c:v>
                </c:pt>
                <c:pt idx="3">
                  <c:v>0.64220183486238536</c:v>
                </c:pt>
                <c:pt idx="4">
                  <c:v>0.6633663366336634</c:v>
                </c:pt>
              </c:numCache>
            </c:numRef>
          </c:val>
          <c:extLst>
            <c:ext xmlns:c16="http://schemas.microsoft.com/office/drawing/2014/chart" uri="{C3380CC4-5D6E-409C-BE32-E72D297353CC}">
              <c16:uniqueId val="{00000000-3954-486E-932D-0C1F67DC3558}"/>
            </c:ext>
          </c:extLst>
        </c:ser>
        <c:ser>
          <c:idx val="1"/>
          <c:order val="1"/>
          <c:tx>
            <c:strRef>
              <c:f>まとめ!$E$134</c:f>
              <c:strCache>
                <c:ptCount val="1"/>
                <c:pt idx="0">
                  <c:v>推奨年齢</c:v>
                </c:pt>
              </c:strCache>
            </c:strRef>
          </c:tx>
          <c:spPr>
            <a:solidFill>
              <a:schemeClr val="accent3">
                <a:lumMod val="40000"/>
                <a:lumOff val="60000"/>
              </a:schemeClr>
            </a:solidFill>
            <a:ln w="6350">
              <a:solidFill>
                <a:schemeClr val="tx1">
                  <a:lumMod val="95000"/>
                  <a:lumOff val="5000"/>
                </a:schemeClr>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ja-JP" altLang="en-US" sz="600" b="0" i="0" u="none" strike="noStrike" kern="1200" spc="0" baseline="0">
                    <a:solidFill>
                      <a:schemeClr val="tx1"/>
                    </a:solidFill>
                    <a:latin typeface="+mn-ea"/>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まとめ!$C$110:$C$115</c:f>
              <c:strCache>
                <c:ptCount val="5"/>
                <c:pt idx="0">
                  <c:v>子宮頸
がん検診</c:v>
                </c:pt>
                <c:pt idx="1">
                  <c:v>乳がん
検診</c:v>
                </c:pt>
                <c:pt idx="2">
                  <c:v>肺がん
検診</c:v>
                </c:pt>
                <c:pt idx="3">
                  <c:v>大腸がん
検診</c:v>
                </c:pt>
                <c:pt idx="4">
                  <c:v>胃がん
検診</c:v>
                </c:pt>
              </c:strCache>
            </c:strRef>
          </c:cat>
          <c:val>
            <c:numRef>
              <c:f>まとめ!$E$135:$E$140</c:f>
              <c:numCache>
                <c:formatCode>0.0%</c:formatCode>
                <c:ptCount val="5"/>
                <c:pt idx="0">
                  <c:v>0.23300970873786409</c:v>
                </c:pt>
                <c:pt idx="1">
                  <c:v>0.19607843137254902</c:v>
                </c:pt>
                <c:pt idx="2">
                  <c:v>0.10416666666666667</c:v>
                </c:pt>
                <c:pt idx="3">
                  <c:v>0.19266055045871561</c:v>
                </c:pt>
                <c:pt idx="4">
                  <c:v>0.14851485148514851</c:v>
                </c:pt>
              </c:numCache>
            </c:numRef>
          </c:val>
          <c:extLst>
            <c:ext xmlns:c16="http://schemas.microsoft.com/office/drawing/2014/chart" uri="{C3380CC4-5D6E-409C-BE32-E72D297353CC}">
              <c16:uniqueId val="{00000001-3954-486E-932D-0C1F67DC3558}"/>
            </c:ext>
          </c:extLst>
        </c:ser>
        <c:ser>
          <c:idx val="2"/>
          <c:order val="2"/>
          <c:tx>
            <c:strRef>
              <c:f>まとめ!$F$134</c:f>
              <c:strCache>
                <c:ptCount val="1"/>
                <c:pt idx="0">
                  <c:v>推奨年齢以上</c:v>
                </c:pt>
              </c:strCache>
            </c:strRef>
          </c:tx>
          <c:spPr>
            <a:pattFill prst="pct20">
              <a:fgClr>
                <a:schemeClr val="tx1">
                  <a:lumMod val="95000"/>
                  <a:lumOff val="5000"/>
                </a:schemeClr>
              </a:fgClr>
              <a:bgClr>
                <a:schemeClr val="bg1"/>
              </a:bgClr>
            </a:pattFill>
            <a:ln w="6350">
              <a:solidFill>
                <a:schemeClr val="tx1">
                  <a:lumMod val="95000"/>
                  <a:lumOff val="5000"/>
                </a:schemeClr>
              </a:solidFill>
            </a:ln>
            <a:effectLst/>
          </c:spPr>
          <c:invertIfNegative val="0"/>
          <c:dLbls>
            <c:dLbl>
              <c:idx val="0"/>
              <c:layout>
                <c:manualLayout>
                  <c:x val="0"/>
                  <c:y val="0"/>
                </c:manualLayout>
              </c:layout>
              <c:spPr>
                <a:solidFill>
                  <a:schemeClr val="bg1"/>
                </a:solidFill>
                <a:ln>
                  <a:noFill/>
                </a:ln>
                <a:effectLst/>
              </c:spPr>
              <c:txPr>
                <a:bodyPr rot="0" spcFirstLastPara="1" vertOverflow="ellipsis" vert="horz" wrap="square" anchor="ctr" anchorCtr="1"/>
                <a:lstStyle/>
                <a:p>
                  <a:pPr>
                    <a:defRPr lang="ja-JP" altLang="en-US" sz="600" b="0" i="0" u="none" strike="noStrike" kern="1200" spc="0" baseline="0">
                      <a:solidFill>
                        <a:schemeClr val="tx1"/>
                      </a:solidFill>
                      <a:latin typeface="+mn-ea"/>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3CB-4BCE-9114-1E86224B78F8}"/>
                </c:ext>
              </c:extLst>
            </c:dLbl>
            <c:dLbl>
              <c:idx val="1"/>
              <c:layout>
                <c:manualLayout>
                  <c:x val="-4.3571794966814053E-3"/>
                  <c:y val="-6.051293777671738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03CB-4BCE-9114-1E86224B78F8}"/>
                </c:ext>
              </c:extLst>
            </c:dLbl>
            <c:dLbl>
              <c:idx val="2"/>
              <c:layout>
                <c:manualLayout>
                  <c:x val="0"/>
                  <c:y val="-6.08111959489913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03CB-4BCE-9114-1E86224B78F8}"/>
                </c:ext>
              </c:extLst>
            </c:dLbl>
            <c:dLbl>
              <c:idx val="3"/>
              <c:delete val="1"/>
              <c:extLst>
                <c:ext xmlns:c15="http://schemas.microsoft.com/office/drawing/2012/chart" uri="{CE6537A1-D6FC-4f65-9D91-7224C49458BB}"/>
                <c:ext xmlns:c16="http://schemas.microsoft.com/office/drawing/2014/chart" uri="{C3380CC4-5D6E-409C-BE32-E72D297353CC}">
                  <c16:uniqueId val="{00000008-03CB-4BCE-9114-1E86224B78F8}"/>
                </c:ext>
              </c:extLst>
            </c:dLbl>
            <c:dLbl>
              <c:idx val="4"/>
              <c:layout>
                <c:manualLayout>
                  <c:x val="3.5394979551470083E-3"/>
                  <c:y val="-7.038755956847438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03CB-4BCE-9114-1E86224B78F8}"/>
                </c:ext>
              </c:extLst>
            </c:dLbl>
            <c:spPr>
              <a:noFill/>
              <a:ln>
                <a:noFill/>
              </a:ln>
              <a:effectLst/>
            </c:spPr>
            <c:txPr>
              <a:bodyPr rot="0" spcFirstLastPara="1" vertOverflow="ellipsis" vert="horz" wrap="square" anchor="ctr" anchorCtr="1"/>
              <a:lstStyle/>
              <a:p>
                <a:pPr>
                  <a:defRPr lang="ja-JP" altLang="en-US" sz="600" b="0" i="0" u="none" strike="noStrike" kern="1200" spc="0" baseline="0">
                    <a:solidFill>
                      <a:schemeClr val="tx1"/>
                    </a:solidFill>
                    <a:latin typeface="+mn-ea"/>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まとめ!$C$110:$C$115</c:f>
              <c:strCache>
                <c:ptCount val="5"/>
                <c:pt idx="0">
                  <c:v>子宮頸
がん検診</c:v>
                </c:pt>
                <c:pt idx="1">
                  <c:v>乳がん
検診</c:v>
                </c:pt>
                <c:pt idx="2">
                  <c:v>肺がん
検診</c:v>
                </c:pt>
                <c:pt idx="3">
                  <c:v>大腸がん
検診</c:v>
                </c:pt>
                <c:pt idx="4">
                  <c:v>胃がん
検診</c:v>
                </c:pt>
              </c:strCache>
            </c:strRef>
          </c:cat>
          <c:val>
            <c:numRef>
              <c:f>まとめ!$F$135:$F$140</c:f>
              <c:numCache>
                <c:formatCode>0.0%</c:formatCode>
                <c:ptCount val="5"/>
                <c:pt idx="0">
                  <c:v>0.41747572815533979</c:v>
                </c:pt>
                <c:pt idx="1">
                  <c:v>1.9607843137254902E-2</c:v>
                </c:pt>
                <c:pt idx="2">
                  <c:v>1.0416666666666666E-2</c:v>
                </c:pt>
                <c:pt idx="3">
                  <c:v>0</c:v>
                </c:pt>
                <c:pt idx="4">
                  <c:v>9.9009900990099011E-3</c:v>
                </c:pt>
              </c:numCache>
            </c:numRef>
          </c:val>
          <c:extLst>
            <c:ext xmlns:c16="http://schemas.microsoft.com/office/drawing/2014/chart" uri="{C3380CC4-5D6E-409C-BE32-E72D297353CC}">
              <c16:uniqueId val="{00000002-3954-486E-932D-0C1F67DC3558}"/>
            </c:ext>
          </c:extLst>
        </c:ser>
        <c:ser>
          <c:idx val="3"/>
          <c:order val="3"/>
          <c:tx>
            <c:strRef>
              <c:f>まとめ!$G$134</c:f>
              <c:strCache>
                <c:ptCount val="1"/>
                <c:pt idx="0">
                  <c:v>希望者全て</c:v>
                </c:pt>
              </c:strCache>
            </c:strRef>
          </c:tx>
          <c:spPr>
            <a:solidFill>
              <a:schemeClr val="bg1">
                <a:lumMod val="75000"/>
              </a:schemeClr>
            </a:solidFill>
            <a:ln w="6350">
              <a:solidFill>
                <a:schemeClr val="tx1">
                  <a:lumMod val="95000"/>
                  <a:lumOff val="5000"/>
                </a:schemeClr>
              </a:solidFill>
            </a:ln>
            <a:effectLst/>
          </c:spPr>
          <c:invertIfNegative val="0"/>
          <c:dLbls>
            <c:spPr>
              <a:noFill/>
              <a:ln>
                <a:noFill/>
              </a:ln>
              <a:effectLst/>
            </c:spPr>
            <c:txPr>
              <a:bodyPr rot="0" spcFirstLastPara="1" vertOverflow="ellipsis" vert="horz" wrap="square" anchor="ctr" anchorCtr="1"/>
              <a:lstStyle/>
              <a:p>
                <a:pPr>
                  <a:defRPr lang="ja-JP" altLang="en-US" sz="600" b="0" i="0" u="none" strike="noStrike" kern="1200" spc="0" baseline="0">
                    <a:solidFill>
                      <a:schemeClr val="tx1"/>
                    </a:solidFill>
                    <a:latin typeface="+mn-ea"/>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まとめ!$C$110:$C$115</c:f>
              <c:strCache>
                <c:ptCount val="5"/>
                <c:pt idx="0">
                  <c:v>子宮頸
がん検診</c:v>
                </c:pt>
                <c:pt idx="1">
                  <c:v>乳がん
検診</c:v>
                </c:pt>
                <c:pt idx="2">
                  <c:v>肺がん
検診</c:v>
                </c:pt>
                <c:pt idx="3">
                  <c:v>大腸がん
検診</c:v>
                </c:pt>
                <c:pt idx="4">
                  <c:v>胃がん
検診</c:v>
                </c:pt>
              </c:strCache>
            </c:strRef>
          </c:cat>
          <c:val>
            <c:numRef>
              <c:f>まとめ!$G$135:$G$140</c:f>
              <c:numCache>
                <c:formatCode>0.0%</c:formatCode>
                <c:ptCount val="5"/>
                <c:pt idx="0">
                  <c:v>0.28155339805825241</c:v>
                </c:pt>
                <c:pt idx="1">
                  <c:v>0.22549019607843138</c:v>
                </c:pt>
                <c:pt idx="2">
                  <c:v>0.3125</c:v>
                </c:pt>
                <c:pt idx="3">
                  <c:v>0.15596330275229359</c:v>
                </c:pt>
                <c:pt idx="4">
                  <c:v>0.17821782178217821</c:v>
                </c:pt>
              </c:numCache>
            </c:numRef>
          </c:val>
          <c:extLst>
            <c:ext xmlns:c16="http://schemas.microsoft.com/office/drawing/2014/chart" uri="{C3380CC4-5D6E-409C-BE32-E72D297353CC}">
              <c16:uniqueId val="{00000003-3954-486E-932D-0C1F67DC3558}"/>
            </c:ext>
          </c:extLst>
        </c:ser>
        <c:ser>
          <c:idx val="4"/>
          <c:order val="4"/>
          <c:tx>
            <c:strRef>
              <c:f>まとめ!$H$134</c:f>
              <c:strCache>
                <c:ptCount val="1"/>
                <c:pt idx="0">
                  <c:v>未回答</c:v>
                </c:pt>
              </c:strCache>
            </c:strRef>
          </c:tx>
          <c:spPr>
            <a:solidFill>
              <a:schemeClr val="bg1"/>
            </a:solidFill>
            <a:ln>
              <a:solidFill>
                <a:schemeClr val="tx1">
                  <a:lumMod val="85000"/>
                  <a:lumOff val="15000"/>
                </a:schemeClr>
              </a:solid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A-03CB-4BCE-9114-1E86224B78F8}"/>
                </c:ext>
              </c:extLst>
            </c:dLbl>
            <c:dLbl>
              <c:idx val="1"/>
              <c:layout>
                <c:manualLayout>
                  <c:x val="3.3110008337822712E-3"/>
                  <c:y val="-5.3029567383369072E-2"/>
                </c:manualLayout>
              </c:layout>
              <c:spPr>
                <a:noFill/>
                <a:ln>
                  <a:noFill/>
                </a:ln>
                <a:effectLst/>
              </c:spPr>
              <c:txPr>
                <a:bodyPr rot="0" spcFirstLastPara="1" vertOverflow="ellipsis" vert="horz" wrap="square" lIns="38100" tIns="19050" rIns="38100" bIns="19050" anchor="ctr" anchorCtr="0">
                  <a:noAutofit/>
                </a:bodyPr>
                <a:lstStyle/>
                <a:p>
                  <a:pPr algn="ctr">
                    <a:defRPr lang="ja-JP" altLang="en-US" sz="600" b="0" i="0" u="none" strike="noStrike" kern="1200" spc="0" baseline="0">
                      <a:solidFill>
                        <a:prstClr val="black">
                          <a:lumMod val="65000"/>
                          <a:lumOff val="35000"/>
                        </a:prstClr>
                      </a:solidFill>
                      <a:latin typeface="+mn-ea"/>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9.5133230920190132E-2"/>
                      <c:h val="0.10460739182856371"/>
                    </c:manualLayout>
                  </c15:layout>
                </c:ext>
                <c:ext xmlns:c16="http://schemas.microsoft.com/office/drawing/2014/chart" uri="{C3380CC4-5D6E-409C-BE32-E72D297353CC}">
                  <c16:uniqueId val="{0000000B-03CB-4BCE-9114-1E86224B78F8}"/>
                </c:ext>
              </c:extLst>
            </c:dLbl>
            <c:dLbl>
              <c:idx val="2"/>
              <c:layout>
                <c:manualLayout>
                  <c:x val="-1.3936350961506772E-16"/>
                  <c:y val="-5.083545968834260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03CB-4BCE-9114-1E86224B78F8}"/>
                </c:ext>
              </c:extLst>
            </c:dLbl>
            <c:dLbl>
              <c:idx val="3"/>
              <c:layout>
                <c:manualLayout>
                  <c:x val="0"/>
                  <c:y val="-5.474587966436899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03CB-4BCE-9114-1E86224B78F8}"/>
                </c:ext>
              </c:extLst>
            </c:dLbl>
            <c:dLbl>
              <c:idx val="4"/>
              <c:delete val="1"/>
              <c:extLst>
                <c:ext xmlns:c15="http://schemas.microsoft.com/office/drawing/2012/chart" uri="{CE6537A1-D6FC-4f65-9D91-7224C49458BB}"/>
                <c:ext xmlns:c16="http://schemas.microsoft.com/office/drawing/2014/chart" uri="{C3380CC4-5D6E-409C-BE32-E72D297353CC}">
                  <c16:uniqueId val="{0000000E-03CB-4BCE-9114-1E86224B78F8}"/>
                </c:ext>
              </c:extLst>
            </c:dLbl>
            <c:spPr>
              <a:noFill/>
              <a:ln>
                <a:noFill/>
              </a:ln>
              <a:effectLst/>
            </c:spPr>
            <c:txPr>
              <a:bodyPr rot="0" spcFirstLastPara="1" vertOverflow="ellipsis" vert="horz" wrap="square" lIns="38100" tIns="19050" rIns="38100" bIns="19050" anchor="ctr" anchorCtr="1">
                <a:spAutoFit/>
              </a:bodyPr>
              <a:lstStyle/>
              <a:p>
                <a:pPr>
                  <a:defRPr lang="ja-JP" altLang="en-US" sz="600" b="0" i="0" u="none" strike="noStrike" kern="1200" spc="0" baseline="0">
                    <a:solidFill>
                      <a:prstClr val="black">
                        <a:lumMod val="65000"/>
                        <a:lumOff val="35000"/>
                      </a:prstClr>
                    </a:solidFill>
                    <a:latin typeface="+mn-ea"/>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まとめ!$C$110:$C$115</c:f>
              <c:strCache>
                <c:ptCount val="5"/>
                <c:pt idx="0">
                  <c:v>子宮頸
がん検診</c:v>
                </c:pt>
                <c:pt idx="1">
                  <c:v>乳がん
検診</c:v>
                </c:pt>
                <c:pt idx="2">
                  <c:v>肺がん
検診</c:v>
                </c:pt>
                <c:pt idx="3">
                  <c:v>大腸がん
検診</c:v>
                </c:pt>
                <c:pt idx="4">
                  <c:v>胃がん
検診</c:v>
                </c:pt>
              </c:strCache>
            </c:strRef>
          </c:cat>
          <c:val>
            <c:numRef>
              <c:f>まとめ!$H$135:$H$140</c:f>
              <c:numCache>
                <c:formatCode>0.0%</c:formatCode>
                <c:ptCount val="5"/>
                <c:pt idx="0">
                  <c:v>0</c:v>
                </c:pt>
                <c:pt idx="1">
                  <c:v>9.8039215686274508E-3</c:v>
                </c:pt>
                <c:pt idx="2">
                  <c:v>1.0416666666666666E-2</c:v>
                </c:pt>
                <c:pt idx="3">
                  <c:v>9.1743119266055051E-3</c:v>
                </c:pt>
                <c:pt idx="4">
                  <c:v>0</c:v>
                </c:pt>
              </c:numCache>
            </c:numRef>
          </c:val>
          <c:extLst xmlns:c15="http://schemas.microsoft.com/office/drawing/2012/chart">
            <c:ext xmlns:c16="http://schemas.microsoft.com/office/drawing/2014/chart" uri="{C3380CC4-5D6E-409C-BE32-E72D297353CC}">
              <c16:uniqueId val="{00000009-3954-486E-932D-0C1F67DC3558}"/>
            </c:ext>
          </c:extLst>
        </c:ser>
        <c:ser>
          <c:idx val="5"/>
          <c:order val="5"/>
          <c:tx>
            <c:strRef>
              <c:f>まとめ!$I$134</c:f>
              <c:strCache>
                <c:ptCount val="1"/>
              </c:strCache>
            </c:strRef>
          </c:tx>
          <c:spPr>
            <a:noFill/>
            <a:ln>
              <a:noFill/>
            </a:ln>
            <a:effectLst/>
          </c:spPr>
          <c:invertIfNegative val="0"/>
          <c:cat>
            <c:strRef>
              <c:f>まとめ!$C$110:$C$115</c:f>
              <c:strCache>
                <c:ptCount val="5"/>
                <c:pt idx="0">
                  <c:v>子宮頸
がん検診</c:v>
                </c:pt>
                <c:pt idx="1">
                  <c:v>乳がん
検診</c:v>
                </c:pt>
                <c:pt idx="2">
                  <c:v>肺がん
検診</c:v>
                </c:pt>
                <c:pt idx="3">
                  <c:v>大腸がん
検診</c:v>
                </c:pt>
                <c:pt idx="4">
                  <c:v>胃がん
検診</c:v>
                </c:pt>
              </c:strCache>
            </c:strRef>
          </c:cat>
          <c:val>
            <c:numRef>
              <c:f>まとめ!$I$135:$I$140</c:f>
              <c:numCache>
                <c:formatCode>0.0%</c:formatCode>
                <c:ptCount val="5"/>
                <c:pt idx="0">
                  <c:v>0</c:v>
                </c:pt>
                <c:pt idx="1">
                  <c:v>0</c:v>
                </c:pt>
                <c:pt idx="2">
                  <c:v>0</c:v>
                </c:pt>
                <c:pt idx="3">
                  <c:v>0</c:v>
                </c:pt>
                <c:pt idx="4">
                  <c:v>0</c:v>
                </c:pt>
              </c:numCache>
            </c:numRef>
          </c:val>
          <c:extLst>
            <c:ext xmlns:c16="http://schemas.microsoft.com/office/drawing/2014/chart" uri="{C3380CC4-5D6E-409C-BE32-E72D297353CC}">
              <c16:uniqueId val="{0000000F-03CB-4BCE-9114-1E86224B78F8}"/>
            </c:ext>
          </c:extLst>
        </c:ser>
        <c:dLbls>
          <c:showLegendKey val="0"/>
          <c:showVal val="0"/>
          <c:showCatName val="0"/>
          <c:showSerName val="0"/>
          <c:showPercent val="0"/>
          <c:showBubbleSize val="0"/>
        </c:dLbls>
        <c:gapWidth val="75"/>
        <c:overlap val="100"/>
        <c:axId val="186351448"/>
        <c:axId val="186349488"/>
        <c:extLst/>
      </c:barChart>
      <c:catAx>
        <c:axId val="18635144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altLang="en-US" sz="700" b="0" i="0" u="none" strike="noStrike" kern="1200" spc="0" baseline="0">
                <a:solidFill>
                  <a:prstClr val="black">
                    <a:lumMod val="65000"/>
                    <a:lumOff val="35000"/>
                  </a:prstClr>
                </a:solidFill>
                <a:latin typeface="HGPｺﾞｼｯｸE" panose="020B0900000000000000" pitchFamily="50" charset="-128"/>
                <a:ea typeface="HGPｺﾞｼｯｸE" panose="020B0900000000000000" pitchFamily="50" charset="-128"/>
                <a:cs typeface="+mn-cs"/>
              </a:defRPr>
            </a:pPr>
            <a:endParaRPr lang="ja-JP"/>
          </a:p>
        </c:txPr>
        <c:crossAx val="186349488"/>
        <c:crosses val="autoZero"/>
        <c:auto val="1"/>
        <c:lblAlgn val="ctr"/>
        <c:lblOffset val="100"/>
        <c:noMultiLvlLbl val="0"/>
      </c:catAx>
      <c:valAx>
        <c:axId val="186349488"/>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lang="ja-JP" altLang="en-US" sz="600" b="0" i="0" u="none" strike="noStrike" kern="1200" spc="0" baseline="0">
                <a:solidFill>
                  <a:prstClr val="black">
                    <a:lumMod val="65000"/>
                    <a:lumOff val="35000"/>
                  </a:prstClr>
                </a:solidFill>
                <a:latin typeface="HGPｺﾞｼｯｸE" panose="020B0900000000000000" pitchFamily="50" charset="-128"/>
                <a:ea typeface="HGPｺﾞｼｯｸE" panose="020B0900000000000000" pitchFamily="50" charset="-128"/>
                <a:cs typeface="+mn-cs"/>
              </a:defRPr>
            </a:pPr>
            <a:endParaRPr lang="ja-JP"/>
          </a:p>
        </c:txPr>
        <c:crossAx val="186351448"/>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lang="ja-JP" altLang="en-US" sz="600" b="0" i="0" u="none" strike="noStrike" kern="1200" spc="0" baseline="0">
                <a:solidFill>
                  <a:prstClr val="black">
                    <a:lumMod val="65000"/>
                    <a:lumOff val="35000"/>
                  </a:prstClr>
                </a:solidFill>
                <a:latin typeface="+mj-ea"/>
                <a:ea typeface="+mj-ea"/>
                <a:cs typeface="+mn-cs"/>
              </a:defRPr>
            </a:pPr>
            <a:endParaRPr lang="ja-JP"/>
          </a:p>
        </c:txPr>
      </c:legendEntry>
      <c:legendEntry>
        <c:idx val="1"/>
        <c:txPr>
          <a:bodyPr rot="0" spcFirstLastPara="1" vertOverflow="ellipsis" vert="horz" wrap="square" anchor="ctr" anchorCtr="1"/>
          <a:lstStyle/>
          <a:p>
            <a:pPr>
              <a:defRPr lang="ja-JP" altLang="en-US" sz="600" b="0" i="0" u="none" strike="noStrike" kern="1200" spc="0" baseline="0">
                <a:solidFill>
                  <a:prstClr val="black">
                    <a:lumMod val="65000"/>
                    <a:lumOff val="35000"/>
                  </a:prstClr>
                </a:solidFill>
                <a:latin typeface="+mj-ea"/>
                <a:ea typeface="+mj-ea"/>
                <a:cs typeface="+mn-cs"/>
              </a:defRPr>
            </a:pPr>
            <a:endParaRPr lang="ja-JP"/>
          </a:p>
        </c:txPr>
      </c:legendEntry>
      <c:legendEntry>
        <c:idx val="2"/>
        <c:txPr>
          <a:bodyPr rot="0" spcFirstLastPara="1" vertOverflow="ellipsis" vert="horz" wrap="square" anchor="ctr" anchorCtr="1"/>
          <a:lstStyle/>
          <a:p>
            <a:pPr>
              <a:defRPr lang="ja-JP" altLang="en-US" sz="600" b="0" i="0" u="none" strike="noStrike" kern="1200" spc="0" baseline="0">
                <a:solidFill>
                  <a:prstClr val="black">
                    <a:lumMod val="65000"/>
                    <a:lumOff val="35000"/>
                  </a:prstClr>
                </a:solidFill>
                <a:latin typeface="+mj-ea"/>
                <a:ea typeface="+mj-ea"/>
                <a:cs typeface="+mn-cs"/>
              </a:defRPr>
            </a:pPr>
            <a:endParaRPr lang="ja-JP"/>
          </a:p>
        </c:txPr>
      </c:legendEntry>
      <c:legendEntry>
        <c:idx val="3"/>
        <c:txPr>
          <a:bodyPr rot="0" spcFirstLastPara="1" vertOverflow="ellipsis" vert="horz" wrap="square" anchor="ctr" anchorCtr="1"/>
          <a:lstStyle/>
          <a:p>
            <a:pPr>
              <a:defRPr lang="ja-JP" altLang="en-US" sz="600" b="0" i="0" u="none" strike="noStrike" kern="1200" spc="0" baseline="0">
                <a:solidFill>
                  <a:prstClr val="black">
                    <a:lumMod val="65000"/>
                    <a:lumOff val="35000"/>
                  </a:prstClr>
                </a:solidFill>
                <a:latin typeface="+mj-ea"/>
                <a:ea typeface="+mj-ea"/>
                <a:cs typeface="+mn-cs"/>
              </a:defRPr>
            </a:pPr>
            <a:endParaRPr lang="ja-JP"/>
          </a:p>
        </c:txPr>
      </c:legendEntry>
      <c:legendEntry>
        <c:idx val="4"/>
        <c:txPr>
          <a:bodyPr rot="0" spcFirstLastPara="1" vertOverflow="ellipsis" vert="horz" wrap="square" anchor="ctr" anchorCtr="1"/>
          <a:lstStyle/>
          <a:p>
            <a:pPr>
              <a:defRPr lang="ja-JP" altLang="en-US" sz="600" b="0" i="0" u="none" strike="noStrike" kern="1200" spc="0" baseline="0">
                <a:solidFill>
                  <a:prstClr val="black">
                    <a:lumMod val="65000"/>
                    <a:lumOff val="35000"/>
                  </a:prstClr>
                </a:solidFill>
                <a:latin typeface="+mj-ea"/>
                <a:ea typeface="+mj-ea"/>
                <a:cs typeface="+mn-cs"/>
              </a:defRPr>
            </a:pPr>
            <a:endParaRPr lang="ja-JP"/>
          </a:p>
        </c:txPr>
      </c:legendEntry>
      <c:legendEntry>
        <c:idx val="5"/>
        <c:txPr>
          <a:bodyPr rot="0" spcFirstLastPara="1" vertOverflow="ellipsis" vert="horz" wrap="square" anchor="ctr" anchorCtr="1"/>
          <a:lstStyle/>
          <a:p>
            <a:pPr>
              <a:defRPr lang="ja-JP" altLang="en-US" sz="1400" b="0" i="0" u="none" strike="noStrike" kern="1200" spc="0" baseline="0">
                <a:solidFill>
                  <a:prstClr val="black">
                    <a:lumMod val="65000"/>
                    <a:lumOff val="35000"/>
                  </a:prstClr>
                </a:solidFill>
                <a:latin typeface="+mj-ea"/>
                <a:ea typeface="+mj-ea"/>
                <a:cs typeface="+mn-cs"/>
              </a:defRPr>
            </a:pPr>
            <a:endParaRPr lang="ja-JP"/>
          </a:p>
        </c:txPr>
      </c:legendEntry>
      <c:layout>
        <c:manualLayout>
          <c:xMode val="edge"/>
          <c:yMode val="edge"/>
          <c:x val="0"/>
          <c:y val="0.89725531505140355"/>
          <c:w val="1"/>
          <c:h val="0.10223627570847126"/>
        </c:manualLayout>
      </c:layout>
      <c:overlay val="0"/>
      <c:spPr>
        <a:noFill/>
        <a:ln>
          <a:noFill/>
        </a:ln>
        <a:effectLst/>
      </c:spPr>
      <c:txPr>
        <a:bodyPr rot="0" spcFirstLastPara="1" vertOverflow="ellipsis" vert="horz" wrap="square" anchor="ctr" anchorCtr="1"/>
        <a:lstStyle/>
        <a:p>
          <a:pPr>
            <a:defRPr lang="ja-JP" altLang="en-US" sz="2400" b="0" i="0" u="none" strike="noStrike" kern="1200" spc="0" baseline="0">
              <a:solidFill>
                <a:prstClr val="black">
                  <a:lumMod val="65000"/>
                  <a:lumOff val="35000"/>
                </a:prstClr>
              </a:solidFill>
              <a:latin typeface="+mj-ea"/>
              <a:ea typeface="+mj-ea"/>
              <a:cs typeface="+mn-cs"/>
            </a:defRPr>
          </a:pPr>
          <a:endParaRPr lang="ja-JP"/>
        </a:p>
      </c:txPr>
    </c:legend>
    <c:plotVisOnly val="1"/>
    <c:dispBlanksAs val="gap"/>
    <c:showDLblsOverMax val="0"/>
  </c:chart>
  <c:spPr>
    <a:noFill/>
    <a:ln>
      <a:noFill/>
    </a:ln>
    <a:effectLst/>
  </c:spPr>
  <c:txPr>
    <a:bodyPr/>
    <a:lstStyle/>
    <a:p>
      <a:pPr algn="ctr" rtl="0">
        <a:defRPr lang="ja-JP" altLang="en-US" sz="1050" b="0" i="0" u="none" strike="noStrike" kern="1200" spc="0" baseline="0">
          <a:solidFill>
            <a:prstClr val="black">
              <a:lumMod val="65000"/>
              <a:lumOff val="35000"/>
            </a:prstClr>
          </a:solidFill>
          <a:latin typeface="HGPｺﾞｼｯｸE" panose="020B0900000000000000" pitchFamily="50" charset="-128"/>
          <a:ea typeface="HGPｺﾞｼｯｸE" panose="020B0900000000000000" pitchFamily="50" charset="-128"/>
          <a:cs typeface="+mn-cs"/>
        </a:defRPr>
      </a:pPr>
      <a:endParaRPr lang="ja-JP"/>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rot="0" spcFirstLastPara="1" vertOverflow="ellipsis" vert="horz" wrap="square" anchor="ctr" anchorCtr="1"/>
          <a:lstStyle/>
          <a:p>
            <a:pPr>
              <a:defRPr sz="1050" b="0" i="0" u="none" strike="noStrike" kern="1200" spc="0" baseline="0">
                <a:solidFill>
                  <a:schemeClr val="tx1"/>
                </a:solidFill>
                <a:latin typeface="+mn-lt"/>
                <a:ea typeface="+mn-ea"/>
                <a:cs typeface="+mn-cs"/>
              </a:defRPr>
            </a:pPr>
            <a:r>
              <a:rPr lang="ja-JP" altLang="en-US" sz="1050" dirty="0">
                <a:solidFill>
                  <a:schemeClr val="tx1"/>
                </a:solidFill>
                <a:latin typeface="HGPｺﾞｼｯｸE" panose="020B0900000000000000" pitchFamily="50" charset="-128"/>
                <a:ea typeface="HGPｺﾞｼｯｸE" panose="020B0900000000000000" pitchFamily="50" charset="-128"/>
              </a:rPr>
              <a:t>保険者</a:t>
            </a:r>
          </a:p>
        </c:rich>
      </c:tx>
      <c:layout>
        <c:manualLayout>
          <c:xMode val="edge"/>
          <c:yMode val="edge"/>
          <c:x val="0"/>
          <c:y val="2.8946515490980349E-2"/>
        </c:manualLayout>
      </c:layout>
      <c:overlay val="0"/>
      <c:spPr>
        <a:noFill/>
        <a:ln>
          <a:noFill/>
        </a:ln>
        <a:effectLst/>
      </c:spPr>
    </c:title>
    <c:autoTitleDeleted val="0"/>
    <c:plotArea>
      <c:layout>
        <c:manualLayout>
          <c:layoutTarget val="inner"/>
          <c:xMode val="edge"/>
          <c:yMode val="edge"/>
          <c:x val="0.13418202768726992"/>
          <c:y val="0.11437302932979818"/>
          <c:w val="0.81578848471631094"/>
          <c:h val="0.67390384044941343"/>
        </c:manualLayout>
      </c:layout>
      <c:barChart>
        <c:barDir val="bar"/>
        <c:grouping val="percentStacked"/>
        <c:varyColors val="0"/>
        <c:ser>
          <c:idx val="4"/>
          <c:order val="0"/>
          <c:tx>
            <c:strRef>
              <c:f>まとめ!$D$144</c:f>
              <c:strCache>
                <c:ptCount val="1"/>
                <c:pt idx="0">
                  <c:v>毎年</c:v>
                </c:pt>
              </c:strCache>
            </c:strRef>
          </c:tx>
          <c:spPr>
            <a:solidFill>
              <a:schemeClr val="tx1">
                <a:lumMod val="50000"/>
                <a:lumOff val="50000"/>
              </a:schemeClr>
            </a:solidFill>
            <a:ln w="6350">
              <a:solidFill>
                <a:schemeClr val="tx1">
                  <a:lumMod val="95000"/>
                  <a:lumOff val="5000"/>
                </a:schemeClr>
              </a:solidFill>
            </a:ln>
            <a:effectLst/>
          </c:spPr>
          <c:invertIfNegative val="0"/>
          <c:dLbls>
            <c:spPr>
              <a:solidFill>
                <a:schemeClr val="bg1"/>
              </a:solidFill>
              <a:ln>
                <a:noFill/>
              </a:ln>
              <a:effectLst/>
            </c:spPr>
            <c:txPr>
              <a:bodyPr wrap="square" lIns="38100" tIns="19050" rIns="38100" bIns="19050" anchor="ctr">
                <a:spAutoFit/>
              </a:bodyPr>
              <a:lstStyle/>
              <a:p>
                <a:pPr>
                  <a:defRPr sz="7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まとめ!$C$110:$C$115</c:f>
              <c:strCache>
                <c:ptCount val="5"/>
                <c:pt idx="0">
                  <c:v>子宮頸
がん検診</c:v>
                </c:pt>
                <c:pt idx="1">
                  <c:v>乳がん
検診</c:v>
                </c:pt>
                <c:pt idx="2">
                  <c:v>肺がん
検診</c:v>
                </c:pt>
                <c:pt idx="3">
                  <c:v>大腸がん
検診</c:v>
                </c:pt>
                <c:pt idx="4">
                  <c:v>胃がん
検診</c:v>
                </c:pt>
              </c:strCache>
            </c:strRef>
          </c:cat>
          <c:val>
            <c:numRef>
              <c:f>まとめ!$D$153:$D$158</c:f>
              <c:numCache>
                <c:formatCode>0.0%</c:formatCode>
                <c:ptCount val="5"/>
                <c:pt idx="0">
                  <c:v>0.85576923076923073</c:v>
                </c:pt>
                <c:pt idx="1">
                  <c:v>0.88235294117647056</c:v>
                </c:pt>
                <c:pt idx="2">
                  <c:v>0.93877551020408168</c:v>
                </c:pt>
                <c:pt idx="3">
                  <c:v>0.94495412844036697</c:v>
                </c:pt>
                <c:pt idx="4">
                  <c:v>0.94059405940594054</c:v>
                </c:pt>
              </c:numCache>
            </c:numRef>
          </c:val>
          <c:extLst>
            <c:ext xmlns:c16="http://schemas.microsoft.com/office/drawing/2014/chart" uri="{C3380CC4-5D6E-409C-BE32-E72D297353CC}">
              <c16:uniqueId val="{00000000-38E8-43BA-9C29-B91347B286EC}"/>
            </c:ext>
          </c:extLst>
        </c:ser>
        <c:ser>
          <c:idx val="5"/>
          <c:order val="1"/>
          <c:tx>
            <c:strRef>
              <c:f>まとめ!$E$144</c:f>
              <c:strCache>
                <c:ptCount val="1"/>
                <c:pt idx="0">
                  <c:v>2年に1回</c:v>
                </c:pt>
              </c:strCache>
            </c:strRef>
          </c:tx>
          <c:spPr>
            <a:solidFill>
              <a:schemeClr val="tx1">
                <a:lumMod val="95000"/>
                <a:lumOff val="5000"/>
              </a:schemeClr>
            </a:solidFill>
            <a:ln>
              <a:solidFill>
                <a:schemeClr val="tx1">
                  <a:lumMod val="95000"/>
                  <a:lumOff val="5000"/>
                </a:schemeClr>
              </a:solidFill>
            </a:ln>
            <a:effectLst/>
          </c:spPr>
          <c:invertIfNegative val="0"/>
          <c:dLbls>
            <c:dLbl>
              <c:idx val="0"/>
              <c:layout>
                <c:manualLayout>
                  <c:x val="-1.1274234054874587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B2B-49B2-877F-9B85F5560394}"/>
                </c:ext>
              </c:extLst>
            </c:dLbl>
            <c:dLbl>
              <c:idx val="1"/>
              <c:layout>
                <c:manualLayout>
                  <c:x val="-2.25484681097489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B2B-49B2-877F-9B85F5560394}"/>
                </c:ext>
              </c:extLst>
            </c:dLbl>
            <c:dLbl>
              <c:idx val="2"/>
              <c:layout>
                <c:manualLayout>
                  <c:x val="-1.5106423469213634E-2"/>
                  <c:y val="5.484002094724005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B2B-49B2-877F-9B85F5560394}"/>
                </c:ext>
              </c:extLst>
            </c:dLbl>
            <c:dLbl>
              <c:idx val="3"/>
              <c:delete val="1"/>
              <c:extLst>
                <c:ext xmlns:c15="http://schemas.microsoft.com/office/drawing/2012/chart" uri="{CE6537A1-D6FC-4f65-9D91-7224C49458BB}"/>
                <c:ext xmlns:c16="http://schemas.microsoft.com/office/drawing/2014/chart" uri="{C3380CC4-5D6E-409C-BE32-E72D297353CC}">
                  <c16:uniqueId val="{00000003-4B2B-49B2-877F-9B85F5560394}"/>
                </c:ext>
              </c:extLst>
            </c:dLbl>
            <c:dLbl>
              <c:idx val="4"/>
              <c:layout>
                <c:manualLayout>
                  <c:x val="-1.5032312073166069E-2"/>
                  <c:y val="-2.1316256051982628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B2B-49B2-877F-9B85F5560394}"/>
                </c:ext>
              </c:extLst>
            </c:dLbl>
            <c:spPr>
              <a:noFill/>
              <a:ln>
                <a:noFill/>
              </a:ln>
              <a:effectLst/>
            </c:spPr>
            <c:txPr>
              <a:bodyPr wrap="square" lIns="38100" tIns="19050" rIns="38100" bIns="19050" anchor="ctr">
                <a:spAutoFit/>
              </a:bodyPr>
              <a:lstStyle/>
              <a:p>
                <a:pPr>
                  <a:defRPr sz="600">
                    <a:solidFill>
                      <a:schemeClr val="bg1"/>
                    </a:solidFill>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まとめ!$C$110:$C$115</c:f>
              <c:strCache>
                <c:ptCount val="5"/>
                <c:pt idx="0">
                  <c:v>子宮頸
がん検診</c:v>
                </c:pt>
                <c:pt idx="1">
                  <c:v>乳がん
検診</c:v>
                </c:pt>
                <c:pt idx="2">
                  <c:v>肺がん
検診</c:v>
                </c:pt>
                <c:pt idx="3">
                  <c:v>大腸がん
検診</c:v>
                </c:pt>
                <c:pt idx="4">
                  <c:v>胃がん
検診</c:v>
                </c:pt>
              </c:strCache>
            </c:strRef>
          </c:cat>
          <c:val>
            <c:numRef>
              <c:f>まとめ!$E$153:$E$158</c:f>
              <c:numCache>
                <c:formatCode>0.0%</c:formatCode>
                <c:ptCount val="5"/>
                <c:pt idx="0">
                  <c:v>2.8846153846153848E-2</c:v>
                </c:pt>
                <c:pt idx="1">
                  <c:v>2.9411764705882353E-2</c:v>
                </c:pt>
                <c:pt idx="2">
                  <c:v>1.020408163265306E-2</c:v>
                </c:pt>
                <c:pt idx="3">
                  <c:v>0</c:v>
                </c:pt>
                <c:pt idx="4">
                  <c:v>1.9801980198019802E-2</c:v>
                </c:pt>
              </c:numCache>
            </c:numRef>
          </c:val>
          <c:extLst>
            <c:ext xmlns:c16="http://schemas.microsoft.com/office/drawing/2014/chart" uri="{C3380CC4-5D6E-409C-BE32-E72D297353CC}">
              <c16:uniqueId val="{00000001-38E8-43BA-9C29-B91347B286EC}"/>
            </c:ext>
          </c:extLst>
        </c:ser>
        <c:ser>
          <c:idx val="2"/>
          <c:order val="2"/>
          <c:tx>
            <c:strRef>
              <c:f>まとめ!$F$144</c:f>
              <c:strCache>
                <c:ptCount val="1"/>
                <c:pt idx="0">
                  <c:v>その他</c:v>
                </c:pt>
              </c:strCache>
            </c:strRef>
          </c:tx>
          <c:spPr>
            <a:pattFill prst="pct20">
              <a:fgClr>
                <a:schemeClr val="dk1">
                  <a:tint val="75000"/>
                </a:schemeClr>
              </a:fgClr>
              <a:bgClr>
                <a:schemeClr val="bg1"/>
              </a:bgClr>
            </a:pattFill>
            <a:ln w="6350">
              <a:solidFill>
                <a:schemeClr val="tx1">
                  <a:lumMod val="65000"/>
                  <a:lumOff val="35000"/>
                </a:schemeClr>
              </a:solidFill>
            </a:ln>
            <a:effectLst/>
          </c:spPr>
          <c:invertIfNegative val="0"/>
          <c:dLbls>
            <c:dLbl>
              <c:idx val="0"/>
              <c:layout>
                <c:manualLayout>
                  <c:x val="0"/>
                  <c:y val="-4.650873228914600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B2B-49B2-877F-9B85F5560394}"/>
                </c:ext>
              </c:extLst>
            </c:dLbl>
            <c:dLbl>
              <c:idx val="1"/>
              <c:layout>
                <c:manualLayout>
                  <c:x val="3.7580959289125818E-3"/>
                  <c:y val="4.650873228914515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4B2B-49B2-877F-9B85F5560394}"/>
                </c:ext>
              </c:extLst>
            </c:dLbl>
            <c:dLbl>
              <c:idx val="2"/>
              <c:layout>
                <c:manualLayout>
                  <c:x val="3.7560714044010848E-3"/>
                  <c:y val="6.178337184646906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4B2B-49B2-877F-9B85F5560394}"/>
                </c:ext>
              </c:extLst>
            </c:dLbl>
            <c:dLbl>
              <c:idx val="3"/>
              <c:layout>
                <c:manualLayout>
                  <c:x val="-1.4813735068408683E-3"/>
                  <c:y val="4.4860785082045197E-4"/>
                </c:manualLayout>
              </c:layout>
              <c:spPr>
                <a:noFill/>
                <a:ln>
                  <a:noFill/>
                </a:ln>
                <a:effectLst/>
              </c:spPr>
              <c:txPr>
                <a:bodyPr rot="0" spcFirstLastPara="1" vertOverflow="ellipsis" vert="horz" wrap="square" lIns="38100" tIns="19050" rIns="38100" bIns="19050" anchor="ctr" anchorCtr="1">
                  <a:noAutofit/>
                </a:bodyPr>
                <a:lstStyle/>
                <a:p>
                  <a:pPr>
                    <a:defRPr sz="6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9.0552643132436869E-2"/>
                      <c:h val="3.1513511336045734E-2"/>
                    </c:manualLayout>
                  </c15:layout>
                </c:ext>
                <c:ext xmlns:c16="http://schemas.microsoft.com/office/drawing/2014/chart" uri="{C3380CC4-5D6E-409C-BE32-E72D297353CC}">
                  <c16:uniqueId val="{00000008-4B2B-49B2-877F-9B85F5560394}"/>
                </c:ext>
              </c:extLst>
            </c:dLbl>
            <c:dLbl>
              <c:idx val="4"/>
              <c:layout>
                <c:manualLayout>
                  <c:x val="-1.8622733327897385E-3"/>
                  <c:y val="3.756953421687717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4B2B-49B2-877F-9B85F5560394}"/>
                </c:ext>
              </c:extLst>
            </c:dLbl>
            <c:spPr>
              <a:no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まとめ!$C$110:$C$115</c:f>
              <c:strCache>
                <c:ptCount val="5"/>
                <c:pt idx="0">
                  <c:v>子宮頸
がん検診</c:v>
                </c:pt>
                <c:pt idx="1">
                  <c:v>乳がん
検診</c:v>
                </c:pt>
                <c:pt idx="2">
                  <c:v>肺がん
検診</c:v>
                </c:pt>
                <c:pt idx="3">
                  <c:v>大腸がん
検診</c:v>
                </c:pt>
                <c:pt idx="4">
                  <c:v>胃がん
検診</c:v>
                </c:pt>
              </c:strCache>
            </c:strRef>
          </c:cat>
          <c:val>
            <c:numRef>
              <c:f>まとめ!$F$153:$F$158</c:f>
              <c:numCache>
                <c:formatCode>0.0%</c:formatCode>
                <c:ptCount val="5"/>
                <c:pt idx="0">
                  <c:v>3.8461538461538464E-2</c:v>
                </c:pt>
                <c:pt idx="1">
                  <c:v>2.9411764705882353E-2</c:v>
                </c:pt>
                <c:pt idx="2">
                  <c:v>3.0612244897959183E-2</c:v>
                </c:pt>
                <c:pt idx="3">
                  <c:v>3.669724770642202E-2</c:v>
                </c:pt>
                <c:pt idx="4">
                  <c:v>2.9702970297029702E-2</c:v>
                </c:pt>
              </c:numCache>
            </c:numRef>
          </c:val>
          <c:extLst>
            <c:ext xmlns:c16="http://schemas.microsoft.com/office/drawing/2014/chart" uri="{C3380CC4-5D6E-409C-BE32-E72D297353CC}">
              <c16:uniqueId val="{00000002-38E8-43BA-9C29-B91347B286EC}"/>
            </c:ext>
          </c:extLst>
        </c:ser>
        <c:ser>
          <c:idx val="3"/>
          <c:order val="3"/>
          <c:tx>
            <c:strRef>
              <c:f>まとめ!$G$144</c:f>
              <c:strCache>
                <c:ptCount val="1"/>
                <c:pt idx="0">
                  <c:v>未回答</c:v>
                </c:pt>
              </c:strCache>
            </c:strRef>
          </c:tx>
          <c:spPr>
            <a:solidFill>
              <a:schemeClr val="bg1"/>
            </a:solidFill>
            <a:ln w="6350">
              <a:solidFill>
                <a:schemeClr val="bg2">
                  <a:lumMod val="75000"/>
                </a:schemeClr>
              </a:solidFill>
            </a:ln>
            <a:effectLst/>
          </c:spPr>
          <c:invertIfNegative val="0"/>
          <c:dLbls>
            <c:dLbl>
              <c:idx val="2"/>
              <c:layout>
                <c:manualLayout>
                  <c:x val="2.3310664443160316E-2"/>
                  <c:y val="4.650873228914515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4B2B-49B2-877F-9B85F5560394}"/>
                </c:ext>
              </c:extLst>
            </c:dLbl>
            <c:dLbl>
              <c:idx val="3"/>
              <c:layout>
                <c:manualLayout>
                  <c:x val="-1.003140510394341E-3"/>
                  <c:y val="6.9763098433717648E-3"/>
                </c:manualLayout>
              </c:layout>
              <c:spPr>
                <a:noFill/>
                <a:ln>
                  <a:noFill/>
                </a:ln>
                <a:effectLst/>
              </c:spPr>
              <c:txPr>
                <a:bodyPr rot="0" spcFirstLastPara="1" vertOverflow="ellipsis" vert="horz" wrap="square" lIns="38100" tIns="19050" rIns="38100" bIns="19050" anchor="ctr" anchorCtr="0">
                  <a:noAutofit/>
                </a:bodyPr>
                <a:lstStyle/>
                <a:p>
                  <a:pPr algn="r">
                    <a:defRPr sz="600" b="0" i="0" u="none" strike="noStrike" kern="1200" baseline="0">
                      <a:solidFill>
                        <a:sysClr val="windowText" lastClr="000000"/>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9.4421562253746025E-2"/>
                      <c:h val="6.3182295920048911E-2"/>
                    </c:manualLayout>
                  </c15:layout>
                </c:ext>
                <c:ext xmlns:c16="http://schemas.microsoft.com/office/drawing/2014/chart" uri="{C3380CC4-5D6E-409C-BE32-E72D297353CC}">
                  <c16:uniqueId val="{0000000B-4B2B-49B2-877F-9B85F5560394}"/>
                </c:ext>
              </c:extLst>
            </c:dLbl>
            <c:dLbl>
              <c:idx val="4"/>
              <c:layout>
                <c:manualLayout>
                  <c:x val="2.2084959460342612E-2"/>
                  <c:y val="4.650873228914515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4B2B-49B2-877F-9B85F5560394}"/>
                </c:ext>
              </c:extLst>
            </c:dLbl>
            <c:spPr>
              <a:no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ysClr val="windowText" lastClr="000000"/>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まとめ!$C$110:$C$115</c:f>
              <c:strCache>
                <c:ptCount val="5"/>
                <c:pt idx="0">
                  <c:v>子宮頸
がん検診</c:v>
                </c:pt>
                <c:pt idx="1">
                  <c:v>乳がん
検診</c:v>
                </c:pt>
                <c:pt idx="2">
                  <c:v>肺がん
検診</c:v>
                </c:pt>
                <c:pt idx="3">
                  <c:v>大腸がん
検診</c:v>
                </c:pt>
                <c:pt idx="4">
                  <c:v>胃がん
検診</c:v>
                </c:pt>
              </c:strCache>
            </c:strRef>
          </c:cat>
          <c:val>
            <c:numRef>
              <c:f>まとめ!$G$153:$G$158</c:f>
              <c:numCache>
                <c:formatCode>0.0%</c:formatCode>
                <c:ptCount val="5"/>
                <c:pt idx="0">
                  <c:v>7.6923076923076927E-2</c:v>
                </c:pt>
                <c:pt idx="1">
                  <c:v>5.8823529411764705E-2</c:v>
                </c:pt>
                <c:pt idx="2">
                  <c:v>2.0408163265306121E-2</c:v>
                </c:pt>
                <c:pt idx="3">
                  <c:v>1.834862385321101E-2</c:v>
                </c:pt>
                <c:pt idx="4">
                  <c:v>9.9009900990099011E-3</c:v>
                </c:pt>
              </c:numCache>
            </c:numRef>
          </c:val>
          <c:extLst>
            <c:ext xmlns:c16="http://schemas.microsoft.com/office/drawing/2014/chart" uri="{C3380CC4-5D6E-409C-BE32-E72D297353CC}">
              <c16:uniqueId val="{00000003-38E8-43BA-9C29-B91347B286EC}"/>
            </c:ext>
          </c:extLst>
        </c:ser>
        <c:ser>
          <c:idx val="0"/>
          <c:order val="4"/>
          <c:tx>
            <c:strRef>
              <c:f>まとめ!$H$144</c:f>
              <c:strCache>
                <c:ptCount val="1"/>
              </c:strCache>
            </c:strRef>
          </c:tx>
          <c:spPr>
            <a:noFill/>
          </c:spPr>
          <c:invertIfNegative val="0"/>
          <c:cat>
            <c:strRef>
              <c:f>まとめ!$C$110:$C$115</c:f>
              <c:strCache>
                <c:ptCount val="5"/>
                <c:pt idx="0">
                  <c:v>子宮頸
がん検診</c:v>
                </c:pt>
                <c:pt idx="1">
                  <c:v>乳がん
検診</c:v>
                </c:pt>
                <c:pt idx="2">
                  <c:v>肺がん
検診</c:v>
                </c:pt>
                <c:pt idx="3">
                  <c:v>大腸がん
検診</c:v>
                </c:pt>
                <c:pt idx="4">
                  <c:v>胃がん
検診</c:v>
                </c:pt>
              </c:strCache>
            </c:strRef>
          </c:cat>
          <c:val>
            <c:numRef>
              <c:f>まとめ!$H$153:$H$158</c:f>
              <c:numCache>
                <c:formatCode>0.0%</c:formatCode>
                <c:ptCount val="5"/>
                <c:pt idx="0">
                  <c:v>0</c:v>
                </c:pt>
                <c:pt idx="1">
                  <c:v>0</c:v>
                </c:pt>
                <c:pt idx="2">
                  <c:v>0</c:v>
                </c:pt>
                <c:pt idx="3">
                  <c:v>0</c:v>
                </c:pt>
                <c:pt idx="4">
                  <c:v>0</c:v>
                </c:pt>
              </c:numCache>
            </c:numRef>
          </c:val>
          <c:extLst>
            <c:ext xmlns:c16="http://schemas.microsoft.com/office/drawing/2014/chart" uri="{C3380CC4-5D6E-409C-BE32-E72D297353CC}">
              <c16:uniqueId val="{0000000D-4B2B-49B2-877F-9B85F5560394}"/>
            </c:ext>
          </c:extLst>
        </c:ser>
        <c:dLbls>
          <c:showLegendKey val="0"/>
          <c:showVal val="0"/>
          <c:showCatName val="0"/>
          <c:showSerName val="0"/>
          <c:showPercent val="0"/>
          <c:showBubbleSize val="0"/>
        </c:dLbls>
        <c:gapWidth val="75"/>
        <c:overlap val="100"/>
        <c:axId val="186353016"/>
        <c:axId val="186353800"/>
      </c:barChart>
      <c:catAx>
        <c:axId val="18635301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lgn="ctr" rtl="0">
              <a:defRPr lang="ja-JP" altLang="en-US" sz="700" b="0" i="0" u="none" strike="noStrike" kern="1200" spc="0" baseline="0">
                <a:solidFill>
                  <a:prstClr val="black">
                    <a:lumMod val="65000"/>
                    <a:lumOff val="35000"/>
                  </a:prstClr>
                </a:solidFill>
                <a:latin typeface="HGPｺﾞｼｯｸE" panose="020B0900000000000000" pitchFamily="50" charset="-128"/>
                <a:ea typeface="HGPｺﾞｼｯｸE" panose="020B0900000000000000" pitchFamily="50" charset="-128"/>
                <a:cs typeface="+mn-cs"/>
              </a:defRPr>
            </a:pPr>
            <a:endParaRPr lang="ja-JP"/>
          </a:p>
        </c:txPr>
        <c:crossAx val="186353800"/>
        <c:crosses val="autoZero"/>
        <c:auto val="1"/>
        <c:lblAlgn val="ctr"/>
        <c:lblOffset val="100"/>
        <c:noMultiLvlLbl val="0"/>
      </c:catAx>
      <c:valAx>
        <c:axId val="186353800"/>
        <c:scaling>
          <c:orientation val="minMax"/>
          <c:min val="0.5"/>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600" b="0" i="0" u="none" strike="noStrike" kern="1200" baseline="0">
                <a:solidFill>
                  <a:schemeClr val="tx1">
                    <a:lumMod val="65000"/>
                    <a:lumOff val="35000"/>
                  </a:schemeClr>
                </a:solidFill>
                <a:latin typeface="+mn-lt"/>
                <a:ea typeface="+mn-ea"/>
                <a:cs typeface="+mn-cs"/>
              </a:defRPr>
            </a:pPr>
            <a:endParaRPr lang="ja-JP"/>
          </a:p>
        </c:txPr>
        <c:crossAx val="186353016"/>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legendEntry>
      <c:legendEntry>
        <c:idx val="1"/>
        <c:txPr>
          <a:bodyPr rot="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legendEntry>
      <c:legendEntry>
        <c:idx val="2"/>
        <c:txPr>
          <a:bodyPr rot="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legendEntry>
      <c:legendEntry>
        <c:idx val="3"/>
        <c:txPr>
          <a:bodyPr rot="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legendEntry>
      <c:legendEntry>
        <c:idx val="4"/>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legendEntry>
      <c:layout>
        <c:manualLayout>
          <c:xMode val="edge"/>
          <c:yMode val="edge"/>
          <c:x val="2.6317260900702154E-2"/>
          <c:y val="0.8903843238533643"/>
          <c:w val="0.9642927968522389"/>
          <c:h val="9.0796402945543322E-2"/>
        </c:manualLayout>
      </c:layout>
      <c:overlay val="0"/>
      <c:spPr>
        <a:noFill/>
        <a:ln>
          <a:noFill/>
        </a:ln>
        <a:effectLst/>
      </c:spPr>
      <c:txPr>
        <a:bodyPr rot="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solidFill>
      <a:schemeClr val="bg1"/>
    </a:solidFill>
    <a:ln w="9525" cap="flat" cmpd="sng" algn="ctr">
      <a:noFill/>
      <a:round/>
    </a:ln>
    <a:effectLst/>
  </c:spPr>
  <c:txPr>
    <a:bodyPr/>
    <a:lstStyle/>
    <a:p>
      <a:pPr>
        <a:defRPr/>
      </a:pPr>
      <a:endParaRPr lang="ja-JP"/>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rot="0" spcFirstLastPara="1" vertOverflow="ellipsis" vert="horz" wrap="square" anchor="ctr" anchorCtr="1"/>
          <a:lstStyle/>
          <a:p>
            <a:pPr algn="ctr" rtl="0">
              <a:defRPr kumimoji="1" lang="ja-JP" altLang="en-US" sz="1000" b="0" i="0" u="none" strike="noStrike" kern="1200" spc="0" baseline="0" dirty="0" smtClean="0">
                <a:solidFill>
                  <a:schemeClr val="tx1"/>
                </a:solidFill>
                <a:latin typeface="+mn-lt"/>
                <a:ea typeface="+mn-ea"/>
                <a:cs typeface="+mn-cs"/>
              </a:defRPr>
            </a:pPr>
            <a:r>
              <a:rPr kumimoji="1" lang="ja-JP" altLang="en-US" sz="1000" b="0" i="0" u="none" strike="noStrike" kern="1200" spc="0" baseline="0" dirty="0">
                <a:solidFill>
                  <a:schemeClr val="tx1"/>
                </a:solidFill>
                <a:latin typeface="+mn-lt"/>
                <a:ea typeface="+mn-ea"/>
                <a:cs typeface="+mn-cs"/>
              </a:rPr>
              <a:t>事業所　N＝385</a:t>
            </a:r>
          </a:p>
        </c:rich>
      </c:tx>
      <c:layout>
        <c:manualLayout>
          <c:xMode val="edge"/>
          <c:yMode val="edge"/>
          <c:x val="0.17426989431094694"/>
          <c:y val="2.4429352475831414E-2"/>
        </c:manualLayout>
      </c:layout>
      <c:overlay val="0"/>
      <c:spPr>
        <a:noFill/>
        <a:ln>
          <a:noFill/>
        </a:ln>
        <a:effectLst/>
      </c:spPr>
      <c:txPr>
        <a:bodyPr rot="0" spcFirstLastPara="1" vertOverflow="ellipsis" vert="horz" wrap="square" anchor="ctr" anchorCtr="1"/>
        <a:lstStyle/>
        <a:p>
          <a:pPr algn="ctr" rtl="0">
            <a:defRPr kumimoji="1" lang="ja-JP" altLang="en-US" sz="1000" b="0" i="0" u="none" strike="noStrike" kern="1200" spc="0" baseline="0" dirty="0" smtClean="0">
              <a:solidFill>
                <a:schemeClr val="tx1"/>
              </a:solidFill>
              <a:latin typeface="+mn-lt"/>
              <a:ea typeface="+mn-ea"/>
              <a:cs typeface="+mn-cs"/>
            </a:defRPr>
          </a:pPr>
          <a:endParaRPr lang="ja-JP"/>
        </a:p>
      </c:txPr>
    </c:title>
    <c:autoTitleDeleted val="0"/>
    <c:plotArea>
      <c:layout>
        <c:manualLayout>
          <c:layoutTarget val="inner"/>
          <c:xMode val="edge"/>
          <c:yMode val="edge"/>
          <c:x val="0.28898756971746664"/>
          <c:y val="0.29122787450616822"/>
          <c:w val="0.46279171565913901"/>
          <c:h val="0.59879302022030956"/>
        </c:manualLayout>
      </c:layout>
      <c:pieChart>
        <c:varyColors val="1"/>
        <c:ser>
          <c:idx val="0"/>
          <c:order val="0"/>
          <c:spPr>
            <a:ln w="9525"/>
          </c:spPr>
          <c:dPt>
            <c:idx val="0"/>
            <c:bubble3D val="0"/>
            <c:spPr>
              <a:solidFill>
                <a:schemeClr val="dk1">
                  <a:tint val="88500"/>
                </a:schemeClr>
              </a:solidFill>
              <a:ln w="9525">
                <a:solidFill>
                  <a:schemeClr val="lt1"/>
                </a:solidFill>
              </a:ln>
              <a:effectLst/>
            </c:spPr>
            <c:extLst>
              <c:ext xmlns:c16="http://schemas.microsoft.com/office/drawing/2014/chart" uri="{C3380CC4-5D6E-409C-BE32-E72D297353CC}">
                <c16:uniqueId val="{00000001-4AB1-4EC5-B66E-335331412F46}"/>
              </c:ext>
            </c:extLst>
          </c:dPt>
          <c:dPt>
            <c:idx val="1"/>
            <c:bubble3D val="0"/>
            <c:spPr>
              <a:solidFill>
                <a:schemeClr val="dk1">
                  <a:tint val="55000"/>
                </a:schemeClr>
              </a:solidFill>
              <a:ln w="9525">
                <a:solidFill>
                  <a:schemeClr val="lt1"/>
                </a:solidFill>
              </a:ln>
              <a:effectLst/>
            </c:spPr>
            <c:extLst>
              <c:ext xmlns:c16="http://schemas.microsoft.com/office/drawing/2014/chart" uri="{C3380CC4-5D6E-409C-BE32-E72D297353CC}">
                <c16:uniqueId val="{00000003-4AB1-4EC5-B66E-335331412F46}"/>
              </c:ext>
            </c:extLst>
          </c:dPt>
          <c:dPt>
            <c:idx val="2"/>
            <c:bubble3D val="0"/>
            <c:spPr>
              <a:solidFill>
                <a:schemeClr val="dk1">
                  <a:tint val="75000"/>
                </a:schemeClr>
              </a:solidFill>
              <a:ln w="9525">
                <a:solidFill>
                  <a:schemeClr val="lt1"/>
                </a:solidFill>
              </a:ln>
              <a:effectLst/>
            </c:spPr>
            <c:extLst>
              <c:ext xmlns:c16="http://schemas.microsoft.com/office/drawing/2014/chart" uri="{C3380CC4-5D6E-409C-BE32-E72D297353CC}">
                <c16:uniqueId val="{00000005-4AB1-4EC5-B66E-335331412F46}"/>
              </c:ext>
            </c:extLst>
          </c:dPt>
          <c:dPt>
            <c:idx val="3"/>
            <c:bubble3D val="0"/>
            <c:spPr>
              <a:solidFill>
                <a:schemeClr val="dk1">
                  <a:tint val="98500"/>
                </a:schemeClr>
              </a:solidFill>
              <a:ln w="9525">
                <a:solidFill>
                  <a:schemeClr val="lt1"/>
                </a:solidFill>
              </a:ln>
              <a:effectLst/>
            </c:spPr>
            <c:extLst>
              <c:ext xmlns:c16="http://schemas.microsoft.com/office/drawing/2014/chart" uri="{C3380CC4-5D6E-409C-BE32-E72D297353CC}">
                <c16:uniqueId val="{00000007-4AB1-4EC5-B66E-335331412F46}"/>
              </c:ext>
            </c:extLst>
          </c:dPt>
          <c:dLbls>
            <c:dLbl>
              <c:idx val="0"/>
              <c:layout>
                <c:manualLayout>
                  <c:x val="3.462459344297572E-3"/>
                  <c:y val="-2.6794908741122215E-2"/>
                </c:manualLayout>
              </c:layout>
              <c:tx>
                <c:rich>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fld id="{054D23A4-7344-4785-81C7-25A7E6C5BF1C}" type="CATEGORYNAME">
                      <a:rPr lang="ja-JP" altLang="en-US" sz="700" smtClean="0"/>
                      <a:pPr>
                        <a:lnSpc>
                          <a:spcPts val="1000"/>
                        </a:lnSpc>
                        <a:defRPr sz="700"/>
                      </a:pPr>
                      <a:t>[分類名]</a:t>
                    </a:fld>
                    <a:endParaRPr lang="ja-JP" altLang="en-US" sz="700" baseline="0" dirty="0"/>
                  </a:p>
                  <a:p>
                    <a:pPr>
                      <a:lnSpc>
                        <a:spcPts val="1000"/>
                      </a:lnSpc>
                      <a:defRPr sz="700"/>
                    </a:pPr>
                    <a:r>
                      <a:rPr lang="ja-JP" altLang="en-US" sz="700" baseline="0" dirty="0"/>
                      <a:t> </a:t>
                    </a:r>
                    <a:fld id="{D6748029-91B6-4500-860F-D5B4A156FABF}" type="VALUE">
                      <a:rPr lang="en-US" altLang="ja-JP" sz="700" baseline="0" smtClean="0"/>
                      <a:pPr>
                        <a:lnSpc>
                          <a:spcPts val="1000"/>
                        </a:lnSpc>
                        <a:defRPr sz="700"/>
                      </a:pPr>
                      <a:t>[値]</a:t>
                    </a:fld>
                    <a:r>
                      <a:rPr lang="ja-JP" altLang="en-US" sz="700" baseline="0" dirty="0"/>
                      <a:t> </a:t>
                    </a:r>
                    <a:fld id="{D04004F1-0160-4C06-84E4-D9CA48AFD599}" type="PERCENTAGE">
                      <a:rPr lang="en-US" altLang="ja-JP" sz="700" baseline="0"/>
                      <a:pPr>
                        <a:lnSpc>
                          <a:spcPts val="1000"/>
                        </a:lnSpc>
                        <a:defRPr sz="700"/>
                      </a:pPr>
                      <a:t>[パーセンテージ]</a:t>
                    </a:fld>
                    <a:endParaRPr lang="ja-JP" altLang="en-US" sz="700" baseline="0" dirty="0"/>
                  </a:p>
                </c:rich>
              </c:tx>
              <c:numFmt formatCode="\(0.0%\)" sourceLinked="0"/>
              <c:spPr>
                <a:solidFill>
                  <a:schemeClr val="bg1"/>
                </a:solidFill>
                <a:ln>
                  <a:solidFill>
                    <a:schemeClr val="bg2">
                      <a:lumMod val="90000"/>
                    </a:schemeClr>
                  </a:solidFill>
                </a:ln>
                <a:effectLst/>
              </c:spPr>
              <c:txPr>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4625474937679623"/>
                      <c:h val="0.100886868891527"/>
                    </c:manualLayout>
                  </c15:layout>
                  <c15:dlblFieldTable/>
                  <c15:showDataLabelsRange val="0"/>
                </c:ext>
                <c:ext xmlns:c16="http://schemas.microsoft.com/office/drawing/2014/chart" uri="{C3380CC4-5D6E-409C-BE32-E72D297353CC}">
                  <c16:uniqueId val="{00000001-4AB1-4EC5-B66E-335331412F46}"/>
                </c:ext>
              </c:extLst>
            </c:dLbl>
            <c:dLbl>
              <c:idx val="1"/>
              <c:layout>
                <c:manualLayout>
                  <c:x val="-1.5944553983124589E-2"/>
                  <c:y val="6.2335234539463227E-2"/>
                </c:manualLayout>
              </c:layout>
              <c:tx>
                <c:rich>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fld id="{8CDB02DB-E758-4C6C-A19A-53F246401CF3}" type="CATEGORYNAME">
                      <a:rPr lang="ja-JP" altLang="en-US" sz="700" smtClean="0"/>
                      <a:pPr>
                        <a:lnSpc>
                          <a:spcPts val="1000"/>
                        </a:lnSpc>
                        <a:defRPr sz="700"/>
                      </a:pPr>
                      <a:t>[分類名]</a:t>
                    </a:fld>
                    <a:r>
                      <a:rPr lang="ja-JP" altLang="en-US" sz="700" baseline="0" dirty="0"/>
                      <a:t> </a:t>
                    </a:r>
                  </a:p>
                  <a:p>
                    <a:pPr>
                      <a:lnSpc>
                        <a:spcPts val="1000"/>
                      </a:lnSpc>
                      <a:defRPr sz="700"/>
                    </a:pPr>
                    <a:fld id="{F34DBD8B-7325-48E7-8007-91E57D242ECA}" type="VALUE">
                      <a:rPr lang="en-US" altLang="ja-JP" sz="700" baseline="0" smtClean="0"/>
                      <a:pPr>
                        <a:lnSpc>
                          <a:spcPts val="1000"/>
                        </a:lnSpc>
                        <a:defRPr sz="700"/>
                      </a:pPr>
                      <a:t>[値]</a:t>
                    </a:fld>
                    <a:fld id="{1031B356-9B07-40AD-89E3-177F32356332}" type="PERCENTAGE">
                      <a:rPr lang="en-US" altLang="ja-JP" sz="700" baseline="0" smtClean="0"/>
                      <a:pPr>
                        <a:lnSpc>
                          <a:spcPts val="1000"/>
                        </a:lnSpc>
                        <a:defRPr sz="700"/>
                      </a:pPr>
                      <a:t>[パーセンテージ]</a:t>
                    </a:fld>
                    <a:endParaRPr lang="ja-JP" altLang="en-US"/>
                  </a:p>
                </c:rich>
              </c:tx>
              <c:numFmt formatCode="\(0.0%\)" sourceLinked="0"/>
              <c:spPr>
                <a:solidFill>
                  <a:schemeClr val="bg1"/>
                </a:solidFill>
                <a:ln>
                  <a:solidFill>
                    <a:schemeClr val="bg2">
                      <a:lumMod val="90000"/>
                    </a:schemeClr>
                  </a:solidFill>
                </a:ln>
                <a:effectLst/>
              </c:spPr>
              <c:txPr>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4993084155521587"/>
                      <c:h val="0.16283982953075715"/>
                    </c:manualLayout>
                  </c15:layout>
                  <c15:dlblFieldTable/>
                  <c15:showDataLabelsRange val="0"/>
                </c:ext>
                <c:ext xmlns:c16="http://schemas.microsoft.com/office/drawing/2014/chart" uri="{C3380CC4-5D6E-409C-BE32-E72D297353CC}">
                  <c16:uniqueId val="{00000003-4AB1-4EC5-B66E-335331412F46}"/>
                </c:ext>
              </c:extLst>
            </c:dLbl>
            <c:dLbl>
              <c:idx val="2"/>
              <c:layout>
                <c:manualLayout>
                  <c:x val="0.33778423343016806"/>
                  <c:y val="-0.10135962958118067"/>
                </c:manualLayout>
              </c:layout>
              <c:tx>
                <c:rich>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fld id="{405C4F38-1FEC-477B-A61E-B78ACA0A1ECA}" type="CATEGORYNAME">
                      <a:rPr lang="ja-JP" altLang="en-US" smtClean="0"/>
                      <a:pPr>
                        <a:lnSpc>
                          <a:spcPts val="1000"/>
                        </a:lnSpc>
                        <a:defRPr sz="700"/>
                      </a:pPr>
                      <a:t>[分類名]</a:t>
                    </a:fld>
                    <a:r>
                      <a:rPr lang="ja-JP" altLang="en-US" baseline="0" dirty="0"/>
                      <a:t> </a:t>
                    </a:r>
                    <a:fld id="{B6B567D2-623A-4B84-B9C5-034A939B7234}" type="VALUE">
                      <a:rPr lang="en-US" altLang="ja-JP" baseline="0"/>
                      <a:pPr>
                        <a:lnSpc>
                          <a:spcPts val="1000"/>
                        </a:lnSpc>
                        <a:defRPr sz="700"/>
                      </a:pPr>
                      <a:t>[値]</a:t>
                    </a:fld>
                    <a:r>
                      <a:rPr lang="en-US" altLang="ja-JP" baseline="0" dirty="0"/>
                      <a:t>, </a:t>
                    </a:r>
                    <a:fld id="{AE5ACF3A-8254-4435-93A2-EA03D4200013}" type="PERCENTAGE">
                      <a:rPr lang="en-US" altLang="ja-JP" baseline="0"/>
                      <a:pPr>
                        <a:lnSpc>
                          <a:spcPts val="1000"/>
                        </a:lnSpc>
                        <a:defRPr sz="700"/>
                      </a:pPr>
                      <a:t>[パーセンテージ]</a:t>
                    </a:fld>
                    <a:endParaRPr lang="en-US" altLang="ja-JP" baseline="0" dirty="0"/>
                  </a:p>
                </c:rich>
              </c:tx>
              <c:numFmt formatCode="\(0.0%\)" sourceLinked="0"/>
              <c:spPr>
                <a:solidFill>
                  <a:schemeClr val="bg1"/>
                </a:solidFill>
                <a:ln>
                  <a:solidFill>
                    <a:schemeClr val="bg2">
                      <a:lumMod val="90000"/>
                    </a:schemeClr>
                  </a:solidFill>
                </a:ln>
                <a:effectLst/>
              </c:spPr>
              <c:txPr>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4491747005834711"/>
                      <c:h val="9.7961785068302776E-2"/>
                    </c:manualLayout>
                  </c15:layout>
                  <c15:dlblFieldTable/>
                  <c15:showDataLabelsRange val="0"/>
                </c:ext>
                <c:ext xmlns:c16="http://schemas.microsoft.com/office/drawing/2014/chart" uri="{C3380CC4-5D6E-409C-BE32-E72D297353CC}">
                  <c16:uniqueId val="{00000005-4AB1-4EC5-B66E-335331412F46}"/>
                </c:ext>
              </c:extLst>
            </c:dLbl>
            <c:dLbl>
              <c:idx val="3"/>
              <c:layout>
                <c:manualLayout>
                  <c:x val="-0.26983403956731716"/>
                  <c:y val="2.2512787438352961E-2"/>
                </c:manualLayout>
              </c:layout>
              <c:tx>
                <c:rich>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fld id="{07588D96-335C-4F0F-9EF7-0A372B969A8A}" type="CATEGORYNAME">
                      <a:rPr lang="ja-JP" altLang="en-US" smtClean="0"/>
                      <a:pPr>
                        <a:lnSpc>
                          <a:spcPts val="1000"/>
                        </a:lnSpc>
                        <a:defRPr sz="700"/>
                      </a:pPr>
                      <a:t>[分類名]</a:t>
                    </a:fld>
                    <a:endParaRPr lang="ja-JP" altLang="en-US" baseline="0" dirty="0"/>
                  </a:p>
                  <a:p>
                    <a:pPr>
                      <a:lnSpc>
                        <a:spcPts val="1000"/>
                      </a:lnSpc>
                      <a:defRPr sz="700"/>
                    </a:pPr>
                    <a:r>
                      <a:rPr lang="ja-JP" altLang="en-US" baseline="0" dirty="0"/>
                      <a:t> </a:t>
                    </a:r>
                    <a:fld id="{80354710-63E0-45F7-943C-48486386E77F}" type="VALUE">
                      <a:rPr lang="en-US" altLang="ja-JP" baseline="0" smtClean="0"/>
                      <a:pPr>
                        <a:lnSpc>
                          <a:spcPts val="1000"/>
                        </a:lnSpc>
                        <a:defRPr sz="700"/>
                      </a:pPr>
                      <a:t>[値]</a:t>
                    </a:fld>
                    <a:r>
                      <a:rPr lang="ja-JP" altLang="en-US" baseline="0" dirty="0"/>
                      <a:t> </a:t>
                    </a:r>
                    <a:fld id="{F9B505A1-D55B-4887-B9FA-0FD2DF3D0279}" type="PERCENTAGE">
                      <a:rPr lang="en-US" altLang="ja-JP" baseline="0"/>
                      <a:pPr>
                        <a:lnSpc>
                          <a:spcPts val="1000"/>
                        </a:lnSpc>
                        <a:defRPr sz="700"/>
                      </a:pPr>
                      <a:t>[パーセンテージ]</a:t>
                    </a:fld>
                    <a:endParaRPr lang="ja-JP" altLang="en-US" baseline="0" dirty="0"/>
                  </a:p>
                </c:rich>
              </c:tx>
              <c:numFmt formatCode="\(0.0%\)" sourceLinked="0"/>
              <c:spPr>
                <a:solidFill>
                  <a:schemeClr val="bg1"/>
                </a:solidFill>
                <a:ln w="6350">
                  <a:solidFill>
                    <a:schemeClr val="bg2">
                      <a:lumMod val="90000"/>
                    </a:schemeClr>
                  </a:solidFill>
                </a:ln>
                <a:effectLst/>
              </c:spPr>
              <c:txPr>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15124763908495664"/>
                      <c:h val="9.992888918614018E-2"/>
                    </c:manualLayout>
                  </c15:layout>
                  <c15:dlblFieldTable/>
                  <c15:showDataLabelsRange val="0"/>
                </c:ext>
                <c:ext xmlns:c16="http://schemas.microsoft.com/office/drawing/2014/chart" uri="{C3380CC4-5D6E-409C-BE32-E72D297353CC}">
                  <c16:uniqueId val="{00000007-4AB1-4EC5-B66E-335331412F46}"/>
                </c:ext>
              </c:extLst>
            </c:dLbl>
            <c:numFmt formatCode="\(0.0%\)" sourceLinked="0"/>
            <c:spPr>
              <a:solidFill>
                <a:schemeClr val="bg1"/>
              </a:solidFill>
              <a:ln>
                <a:solidFill>
                  <a:schemeClr val="bg2">
                    <a:lumMod val="90000"/>
                  </a:schemeClr>
                </a:solidFill>
              </a:ln>
              <a:effectLst/>
            </c:spPr>
            <c:txPr>
              <a:bodyPr rot="0" spcFirstLastPara="1" vertOverflow="ellipsis" vert="horz" wrap="square" lIns="38100" tIns="19050" rIns="38100" bIns="19050" anchor="ctr" anchorCtr="1">
                <a:sp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まとめ!$C$479:$C$483</c:f>
              <c:strCache>
                <c:ptCount val="4"/>
                <c:pt idx="0">
                  <c:v>知っていて、読んだことがある</c:v>
                </c:pt>
                <c:pt idx="1">
                  <c:v>知っている（聞いたことがある）が、読んだことはない</c:v>
                </c:pt>
                <c:pt idx="2">
                  <c:v>知らない（聞いたことがない）</c:v>
                </c:pt>
                <c:pt idx="3">
                  <c:v>未回答</c:v>
                </c:pt>
              </c:strCache>
            </c:strRef>
          </c:cat>
          <c:val>
            <c:numRef>
              <c:f>まとめ!$D$479:$D$483</c:f>
              <c:numCache>
                <c:formatCode>General</c:formatCode>
                <c:ptCount val="4"/>
                <c:pt idx="0">
                  <c:v>19</c:v>
                </c:pt>
                <c:pt idx="1">
                  <c:v>92</c:v>
                </c:pt>
                <c:pt idx="2">
                  <c:v>269</c:v>
                </c:pt>
                <c:pt idx="3">
                  <c:v>5</c:v>
                </c:pt>
              </c:numCache>
            </c:numRef>
          </c:val>
          <c:extLst>
            <c:ext xmlns:c16="http://schemas.microsoft.com/office/drawing/2014/chart" uri="{C3380CC4-5D6E-409C-BE32-E72D297353CC}">
              <c16:uniqueId val="{00000008-4AB1-4EC5-B66E-335331412F46}"/>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rot="0" spcFirstLastPara="1" vertOverflow="ellipsis" vert="horz" wrap="square" anchor="ctr" anchorCtr="1"/>
          <a:lstStyle/>
          <a:p>
            <a:pPr algn="ctr" rtl="0">
              <a:defRPr kumimoji="1" lang="ja-JP" altLang="en-US" sz="1000" b="0" i="0" u="none" strike="noStrike" kern="1200" spc="0" baseline="0">
                <a:solidFill>
                  <a:schemeClr val="tx1"/>
                </a:solidFill>
                <a:latin typeface="+mn-lt"/>
                <a:ea typeface="+mn-ea"/>
                <a:cs typeface="+mn-cs"/>
              </a:defRPr>
            </a:pPr>
            <a:r>
              <a:rPr kumimoji="1" lang="ja-JP" altLang="en-US" sz="1000" b="0" i="0" u="none" strike="noStrike" kern="1200" spc="0" baseline="0" dirty="0">
                <a:solidFill>
                  <a:schemeClr val="tx1"/>
                </a:solidFill>
                <a:latin typeface="+mn-lt"/>
                <a:ea typeface="+mn-ea"/>
                <a:cs typeface="+mn-cs"/>
              </a:rPr>
              <a:t>保険者　</a:t>
            </a:r>
            <a:r>
              <a:rPr kumimoji="1" lang="en-US" altLang="ja-JP" sz="1000" b="0" i="0" u="none" strike="noStrike" kern="1200" spc="0" baseline="0" dirty="0">
                <a:solidFill>
                  <a:schemeClr val="tx1"/>
                </a:solidFill>
                <a:latin typeface="+mn-lt"/>
                <a:ea typeface="+mn-ea"/>
                <a:cs typeface="+mn-cs"/>
              </a:rPr>
              <a:t>N </a:t>
            </a:r>
            <a:r>
              <a:rPr kumimoji="1" lang="ja-JP" altLang="en-US" sz="1000" b="0" i="0" u="none" strike="noStrike" kern="1200" spc="0" baseline="0" dirty="0">
                <a:solidFill>
                  <a:schemeClr val="tx1"/>
                </a:solidFill>
                <a:latin typeface="+mn-lt"/>
                <a:ea typeface="+mn-ea"/>
                <a:cs typeface="+mn-cs"/>
              </a:rPr>
              <a:t>＝</a:t>
            </a:r>
            <a:r>
              <a:rPr kumimoji="1" lang="en-US" altLang="ja-JP" sz="1000" b="0" i="0" u="none" strike="noStrike" kern="1200" spc="0" baseline="0" dirty="0">
                <a:solidFill>
                  <a:schemeClr val="tx1"/>
                </a:solidFill>
                <a:latin typeface="+mn-lt"/>
                <a:ea typeface="+mn-ea"/>
                <a:cs typeface="+mn-cs"/>
              </a:rPr>
              <a:t>81</a:t>
            </a:r>
            <a:endParaRPr kumimoji="1" lang="ja-JP" altLang="en-US" sz="1000" b="0" i="0" u="none" strike="noStrike" kern="1200" spc="0" baseline="0" dirty="0">
              <a:solidFill>
                <a:schemeClr val="tx1"/>
              </a:solidFill>
              <a:latin typeface="+mn-lt"/>
              <a:ea typeface="+mn-ea"/>
              <a:cs typeface="+mn-cs"/>
            </a:endParaRPr>
          </a:p>
        </c:rich>
      </c:tx>
      <c:layout>
        <c:manualLayout>
          <c:xMode val="edge"/>
          <c:yMode val="edge"/>
          <c:x val="8.0458606402278074E-2"/>
          <c:y val="2.6900560833188213E-2"/>
        </c:manualLayout>
      </c:layout>
      <c:overlay val="0"/>
      <c:spPr>
        <a:noFill/>
        <a:ln>
          <a:noFill/>
        </a:ln>
        <a:effectLst/>
      </c:spPr>
      <c:txPr>
        <a:bodyPr rot="0" spcFirstLastPara="1" vertOverflow="ellipsis" vert="horz" wrap="square" anchor="ctr" anchorCtr="1"/>
        <a:lstStyle/>
        <a:p>
          <a:pPr algn="ctr" rtl="0">
            <a:defRPr kumimoji="1" lang="ja-JP" altLang="en-US" sz="1000" b="0" i="0" u="none" strike="noStrike" kern="1200" spc="0" baseline="0">
              <a:solidFill>
                <a:schemeClr val="tx1"/>
              </a:solidFill>
              <a:latin typeface="+mn-lt"/>
              <a:ea typeface="+mn-ea"/>
              <a:cs typeface="+mn-cs"/>
            </a:defRPr>
          </a:pPr>
          <a:endParaRPr lang="ja-JP"/>
        </a:p>
      </c:txPr>
    </c:title>
    <c:autoTitleDeleted val="0"/>
    <c:plotArea>
      <c:layout>
        <c:manualLayout>
          <c:layoutTarget val="inner"/>
          <c:xMode val="edge"/>
          <c:yMode val="edge"/>
          <c:x val="0.31431384134718504"/>
          <c:y val="0.2596692532865959"/>
          <c:w val="0.4035236732728163"/>
          <c:h val="0.52725865989974552"/>
        </c:manualLayout>
      </c:layout>
      <c:pieChart>
        <c:varyColors val="1"/>
        <c:ser>
          <c:idx val="0"/>
          <c:order val="0"/>
          <c:spPr>
            <a:ln w="9525"/>
          </c:spPr>
          <c:dPt>
            <c:idx val="0"/>
            <c:bubble3D val="0"/>
            <c:spPr>
              <a:solidFill>
                <a:schemeClr val="dk1">
                  <a:tint val="88500"/>
                </a:schemeClr>
              </a:solidFill>
              <a:ln w="9525">
                <a:solidFill>
                  <a:schemeClr val="lt1"/>
                </a:solidFill>
              </a:ln>
              <a:effectLst/>
            </c:spPr>
            <c:extLst>
              <c:ext xmlns:c16="http://schemas.microsoft.com/office/drawing/2014/chart" uri="{C3380CC4-5D6E-409C-BE32-E72D297353CC}">
                <c16:uniqueId val="{00000001-C922-4C46-941D-48554D3E629A}"/>
              </c:ext>
            </c:extLst>
          </c:dPt>
          <c:dPt>
            <c:idx val="1"/>
            <c:bubble3D val="0"/>
            <c:spPr>
              <a:solidFill>
                <a:schemeClr val="dk1">
                  <a:tint val="55000"/>
                </a:schemeClr>
              </a:solidFill>
              <a:ln w="9525">
                <a:solidFill>
                  <a:schemeClr val="lt1"/>
                </a:solidFill>
              </a:ln>
              <a:effectLst/>
            </c:spPr>
            <c:extLst>
              <c:ext xmlns:c16="http://schemas.microsoft.com/office/drawing/2014/chart" uri="{C3380CC4-5D6E-409C-BE32-E72D297353CC}">
                <c16:uniqueId val="{00000003-C922-4C46-941D-48554D3E629A}"/>
              </c:ext>
            </c:extLst>
          </c:dPt>
          <c:dPt>
            <c:idx val="2"/>
            <c:bubble3D val="0"/>
            <c:spPr>
              <a:solidFill>
                <a:schemeClr val="dk1">
                  <a:tint val="75000"/>
                </a:schemeClr>
              </a:solidFill>
              <a:ln w="9525">
                <a:solidFill>
                  <a:schemeClr val="lt1"/>
                </a:solidFill>
              </a:ln>
              <a:effectLst/>
            </c:spPr>
            <c:extLst>
              <c:ext xmlns:c16="http://schemas.microsoft.com/office/drawing/2014/chart" uri="{C3380CC4-5D6E-409C-BE32-E72D297353CC}">
                <c16:uniqueId val="{00000005-C922-4C46-941D-48554D3E629A}"/>
              </c:ext>
            </c:extLst>
          </c:dPt>
          <c:dPt>
            <c:idx val="3"/>
            <c:bubble3D val="0"/>
            <c:spPr>
              <a:solidFill>
                <a:schemeClr val="dk1">
                  <a:tint val="98500"/>
                </a:schemeClr>
              </a:solidFill>
              <a:ln w="9525">
                <a:solidFill>
                  <a:schemeClr val="lt1"/>
                </a:solidFill>
              </a:ln>
              <a:effectLst/>
            </c:spPr>
            <c:extLst>
              <c:ext xmlns:c16="http://schemas.microsoft.com/office/drawing/2014/chart" uri="{C3380CC4-5D6E-409C-BE32-E72D297353CC}">
                <c16:uniqueId val="{00000007-C922-4C46-941D-48554D3E629A}"/>
              </c:ext>
            </c:extLst>
          </c:dPt>
          <c:dPt>
            <c:idx val="4"/>
            <c:bubble3D val="0"/>
            <c:spPr>
              <a:solidFill>
                <a:schemeClr val="dk1">
                  <a:tint val="30000"/>
                </a:schemeClr>
              </a:solidFill>
              <a:ln w="9525">
                <a:solidFill>
                  <a:schemeClr val="lt1"/>
                </a:solidFill>
              </a:ln>
              <a:effectLst/>
            </c:spPr>
            <c:extLst>
              <c:ext xmlns:c16="http://schemas.microsoft.com/office/drawing/2014/chart" uri="{C3380CC4-5D6E-409C-BE32-E72D297353CC}">
                <c16:uniqueId val="{00000009-C922-4C46-941D-48554D3E629A}"/>
              </c:ext>
            </c:extLst>
          </c:dPt>
          <c:dLbls>
            <c:dLbl>
              <c:idx val="0"/>
              <c:layout>
                <c:manualLayout>
                  <c:x val="3.6065368100269897E-2"/>
                  <c:y val="4.5868739752367951E-2"/>
                </c:manualLayout>
              </c:layout>
              <c:tx>
                <c:rich>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fld id="{3FC8B4CE-80CE-450E-8FEB-F98748B3102B}" type="CATEGORYNAME">
                      <a:rPr lang="ja-JP" altLang="en-US"/>
                      <a:pPr>
                        <a:lnSpc>
                          <a:spcPts val="1000"/>
                        </a:lnSpc>
                        <a:defRPr sz="700"/>
                      </a:pPr>
                      <a:t>[分類名]</a:t>
                    </a:fld>
                    <a:r>
                      <a:rPr lang="ja-JP" altLang="en-US" baseline="0" dirty="0"/>
                      <a:t> </a:t>
                    </a:r>
                  </a:p>
                  <a:p>
                    <a:pPr>
                      <a:lnSpc>
                        <a:spcPts val="1000"/>
                      </a:lnSpc>
                      <a:defRPr sz="700"/>
                    </a:pPr>
                    <a:fld id="{4205DDC5-D118-4906-A74E-8B8E29B272B2}" type="VALUE">
                      <a:rPr lang="en-US" altLang="ja-JP" baseline="0" smtClean="0"/>
                      <a:pPr>
                        <a:lnSpc>
                          <a:spcPts val="1000"/>
                        </a:lnSpc>
                        <a:defRPr sz="700"/>
                      </a:pPr>
                      <a:t>[値]</a:t>
                    </a:fld>
                    <a:r>
                      <a:rPr lang="ja-JP" altLang="en-US" baseline="0" dirty="0"/>
                      <a:t> </a:t>
                    </a:r>
                    <a:fld id="{BE0B4B5B-6545-4C3F-A0DA-25D6F00C81DA}" type="PERCENTAGE">
                      <a:rPr lang="en-US" altLang="ja-JP" baseline="0"/>
                      <a:pPr>
                        <a:lnSpc>
                          <a:spcPts val="1000"/>
                        </a:lnSpc>
                        <a:defRPr sz="700"/>
                      </a:pPr>
                      <a:t>[パーセンテージ]</a:t>
                    </a:fld>
                    <a:endParaRPr lang="ja-JP" altLang="en-US" baseline="0" dirty="0"/>
                  </a:p>
                </c:rich>
              </c:tx>
              <c:numFmt formatCode="\(0.0%\)" sourceLinked="0"/>
              <c:spPr>
                <a:solidFill>
                  <a:schemeClr val="bg1"/>
                </a:solidFill>
                <a:ln w="6350">
                  <a:solidFill>
                    <a:schemeClr val="bg2">
                      <a:lumMod val="75000"/>
                    </a:schemeClr>
                  </a:solidFill>
                </a:ln>
                <a:effectLst/>
              </c:spPr>
              <c:txPr>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eparator> </c:separator>
              <c:extLst>
                <c:ext xmlns:c15="http://schemas.microsoft.com/office/drawing/2012/chart" uri="{CE6537A1-D6FC-4f65-9D91-7224C49458BB}">
                  <c15:layout>
                    <c:manualLayout>
                      <c:w val="0.23163697474230346"/>
                      <c:h val="0.19011639954932727"/>
                    </c:manualLayout>
                  </c15:layout>
                  <c15:dlblFieldTable/>
                  <c15:showDataLabelsRange val="0"/>
                </c:ext>
                <c:ext xmlns:c16="http://schemas.microsoft.com/office/drawing/2014/chart" uri="{C3380CC4-5D6E-409C-BE32-E72D297353CC}">
                  <c16:uniqueId val="{00000001-C922-4C46-941D-48554D3E629A}"/>
                </c:ext>
              </c:extLst>
            </c:dLbl>
            <c:dLbl>
              <c:idx val="1"/>
              <c:layout>
                <c:manualLayout>
                  <c:x val="-4.9761738137825584E-2"/>
                  <c:y val="0.10371157210284303"/>
                </c:manualLayout>
              </c:layout>
              <c:tx>
                <c:rich>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fld id="{097E622C-93C3-4628-9D82-B80E683E7548}" type="CATEGORYNAME">
                      <a:rPr lang="ja-JP" altLang="en-US" sz="700" smtClean="0"/>
                      <a:pPr>
                        <a:lnSpc>
                          <a:spcPts val="1000"/>
                        </a:lnSpc>
                        <a:defRPr sz="700"/>
                      </a:pPr>
                      <a:t>[分類名]</a:t>
                    </a:fld>
                    <a:r>
                      <a:rPr lang="ja-JP" altLang="en-US" sz="700" baseline="0" dirty="0"/>
                      <a:t> </a:t>
                    </a:r>
                  </a:p>
                  <a:p>
                    <a:pPr>
                      <a:lnSpc>
                        <a:spcPts val="1000"/>
                      </a:lnSpc>
                      <a:defRPr sz="700"/>
                    </a:pPr>
                    <a:fld id="{9614F814-3321-45EE-BB62-493970642F9A}" type="VALUE">
                      <a:rPr lang="en-US" altLang="ja-JP" sz="700" baseline="0" smtClean="0"/>
                      <a:pPr>
                        <a:lnSpc>
                          <a:spcPts val="1000"/>
                        </a:lnSpc>
                        <a:defRPr sz="700"/>
                      </a:pPr>
                      <a:t>[値]</a:t>
                    </a:fld>
                    <a:r>
                      <a:rPr lang="ja-JP" altLang="en-US" sz="700" baseline="0" dirty="0"/>
                      <a:t> </a:t>
                    </a:r>
                    <a:fld id="{0B86E7E9-005C-4455-90AC-4D2A1894F0B3}" type="PERCENTAGE">
                      <a:rPr lang="en-US" altLang="ja-JP" sz="700" baseline="0"/>
                      <a:pPr>
                        <a:lnSpc>
                          <a:spcPts val="1000"/>
                        </a:lnSpc>
                        <a:defRPr sz="700"/>
                      </a:pPr>
                      <a:t>[パーセンテージ]</a:t>
                    </a:fld>
                    <a:endParaRPr lang="ja-JP" altLang="en-US" sz="700" baseline="0" dirty="0"/>
                  </a:p>
                </c:rich>
              </c:tx>
              <c:numFmt formatCode="\(0.0%\)" sourceLinked="0"/>
              <c:spPr>
                <a:solidFill>
                  <a:schemeClr val="bg1"/>
                </a:solidFill>
                <a:ln w="6350">
                  <a:solidFill>
                    <a:schemeClr val="bg2">
                      <a:lumMod val="75000"/>
                    </a:schemeClr>
                  </a:solidFill>
                </a:ln>
                <a:effectLst/>
              </c:spPr>
              <c:txPr>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eparator> </c:separator>
              <c:extLst>
                <c:ext xmlns:c15="http://schemas.microsoft.com/office/drawing/2012/chart" uri="{CE6537A1-D6FC-4f65-9D91-7224C49458BB}">
                  <c15:layout>
                    <c:manualLayout>
                      <c:w val="0.23862093422314676"/>
                      <c:h val="0.15053414103650098"/>
                    </c:manualLayout>
                  </c15:layout>
                  <c15:dlblFieldTable/>
                  <c15:showDataLabelsRange val="0"/>
                </c:ext>
                <c:ext xmlns:c16="http://schemas.microsoft.com/office/drawing/2014/chart" uri="{C3380CC4-5D6E-409C-BE32-E72D297353CC}">
                  <c16:uniqueId val="{00000003-C922-4C46-941D-48554D3E629A}"/>
                </c:ext>
              </c:extLst>
            </c:dLbl>
            <c:dLbl>
              <c:idx val="2"/>
              <c:layout>
                <c:manualLayout>
                  <c:x val="4.8212995714164306E-2"/>
                  <c:y val="-0.10967283923483466"/>
                </c:manualLayout>
              </c:layout>
              <c:tx>
                <c:rich>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fld id="{5F7121FF-28DE-42BD-83BF-EE98A809764C}" type="CATEGORYNAME">
                      <a:rPr lang="ja-JP" altLang="en-US" sz="700" smtClean="0"/>
                      <a:pPr>
                        <a:lnSpc>
                          <a:spcPts val="1000"/>
                        </a:lnSpc>
                        <a:defRPr sz="700"/>
                      </a:pPr>
                      <a:t>[分類名]</a:t>
                    </a:fld>
                    <a:endParaRPr lang="ja-JP" altLang="en-US" sz="700" baseline="0" dirty="0"/>
                  </a:p>
                  <a:p>
                    <a:pPr>
                      <a:lnSpc>
                        <a:spcPts val="1000"/>
                      </a:lnSpc>
                      <a:defRPr sz="700"/>
                    </a:pPr>
                    <a:r>
                      <a:rPr lang="ja-JP" altLang="en-US" sz="700" baseline="0" dirty="0"/>
                      <a:t> </a:t>
                    </a:r>
                    <a:fld id="{028950CC-4E02-4DA4-936A-CAC4B8C7C5E5}" type="VALUE">
                      <a:rPr lang="en-US" altLang="ja-JP" sz="700" baseline="0" smtClean="0"/>
                      <a:pPr>
                        <a:lnSpc>
                          <a:spcPts val="1000"/>
                        </a:lnSpc>
                        <a:defRPr sz="700"/>
                      </a:pPr>
                      <a:t>[値]</a:t>
                    </a:fld>
                    <a:r>
                      <a:rPr lang="ja-JP" altLang="en-US" sz="700" baseline="0" dirty="0"/>
                      <a:t> </a:t>
                    </a:r>
                    <a:fld id="{76C6A442-2630-439A-8798-770E90224297}" type="PERCENTAGE">
                      <a:rPr lang="en-US" altLang="ja-JP" sz="700" baseline="0" smtClean="0"/>
                      <a:pPr>
                        <a:lnSpc>
                          <a:spcPts val="1000"/>
                        </a:lnSpc>
                        <a:defRPr sz="700"/>
                      </a:pPr>
                      <a:t>[パーセンテージ]</a:t>
                    </a:fld>
                    <a:endParaRPr lang="ja-JP" altLang="en-US" sz="700" baseline="0" dirty="0"/>
                  </a:p>
                </c:rich>
              </c:tx>
              <c:numFmt formatCode="\(0.0%\)" sourceLinked="0"/>
              <c:spPr>
                <a:solidFill>
                  <a:schemeClr val="bg1"/>
                </a:solidFill>
                <a:ln w="6350">
                  <a:solidFill>
                    <a:schemeClr val="bg2">
                      <a:lumMod val="75000"/>
                    </a:schemeClr>
                  </a:solidFill>
                </a:ln>
                <a:effectLst/>
              </c:spPr>
              <c:txPr>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eparator> </c:separator>
              <c:extLst>
                <c:ext xmlns:c15="http://schemas.microsoft.com/office/drawing/2012/chart" uri="{CE6537A1-D6FC-4f65-9D91-7224C49458BB}">
                  <c15:layout>
                    <c:manualLayout>
                      <c:w val="0.30602116409610952"/>
                      <c:h val="0.17036922707777608"/>
                    </c:manualLayout>
                  </c15:layout>
                  <c15:dlblFieldTable/>
                  <c15:showDataLabelsRange val="0"/>
                </c:ext>
                <c:ext xmlns:c16="http://schemas.microsoft.com/office/drawing/2014/chart" uri="{C3380CC4-5D6E-409C-BE32-E72D297353CC}">
                  <c16:uniqueId val="{00000005-C922-4C46-941D-48554D3E629A}"/>
                </c:ext>
              </c:extLst>
            </c:dLbl>
            <c:dLbl>
              <c:idx val="3"/>
              <c:layout>
                <c:manualLayout>
                  <c:x val="-1.2456089407631914E-2"/>
                  <c:y val="1.7705330239392615E-2"/>
                </c:manualLayout>
              </c:layout>
              <c:tx>
                <c:rich>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fld id="{DD92C01C-ECBD-41BA-8840-764ADF478F39}" type="CATEGORYNAME">
                      <a:rPr lang="ja-JP" altLang="en-US" sz="700" smtClean="0"/>
                      <a:pPr>
                        <a:lnSpc>
                          <a:spcPts val="1000"/>
                        </a:lnSpc>
                        <a:defRPr sz="700"/>
                      </a:pPr>
                      <a:t>[分類名]</a:t>
                    </a:fld>
                    <a:endParaRPr lang="ja-JP" altLang="en-US" sz="700" dirty="0"/>
                  </a:p>
                  <a:p>
                    <a:pPr>
                      <a:lnSpc>
                        <a:spcPts val="1000"/>
                      </a:lnSpc>
                      <a:defRPr sz="700"/>
                    </a:pPr>
                    <a:fld id="{5AD8BA36-D102-47D8-885F-E73B23FB29B3}" type="VALUE">
                      <a:rPr lang="en-US" altLang="ja-JP" sz="700" baseline="0" smtClean="0"/>
                      <a:pPr>
                        <a:lnSpc>
                          <a:spcPts val="1000"/>
                        </a:lnSpc>
                        <a:defRPr sz="700"/>
                      </a:pPr>
                      <a:t>[値]</a:t>
                    </a:fld>
                    <a:r>
                      <a:rPr lang="en-US" altLang="ja-JP" sz="700" baseline="0" dirty="0"/>
                      <a:t> </a:t>
                    </a:r>
                    <a:fld id="{8F5F5F29-EC4D-4F91-B63C-5CE7C34DEAAA}" type="PERCENTAGE">
                      <a:rPr lang="en-US" altLang="ja-JP" sz="700" baseline="0" smtClean="0"/>
                      <a:pPr>
                        <a:lnSpc>
                          <a:spcPts val="1000"/>
                        </a:lnSpc>
                        <a:defRPr sz="700"/>
                      </a:pPr>
                      <a:t>[パーセンテージ]</a:t>
                    </a:fld>
                    <a:endParaRPr lang="en-US" altLang="ja-JP" sz="700" baseline="0" dirty="0"/>
                  </a:p>
                </c:rich>
              </c:tx>
              <c:numFmt formatCode="\(0.0%\)" sourceLinked="0"/>
              <c:spPr>
                <a:solidFill>
                  <a:schemeClr val="bg1"/>
                </a:solidFill>
                <a:ln w="6350">
                  <a:solidFill>
                    <a:schemeClr val="bg2">
                      <a:lumMod val="75000"/>
                    </a:schemeClr>
                  </a:solidFill>
                </a:ln>
                <a:effectLst/>
              </c:spPr>
              <c:txPr>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eparator> </c:separator>
              <c:extLst>
                <c:ext xmlns:c15="http://schemas.microsoft.com/office/drawing/2012/chart" uri="{CE6537A1-D6FC-4f65-9D91-7224C49458BB}">
                  <c15:layout>
                    <c:manualLayout>
                      <c:w val="0.18329662313379982"/>
                      <c:h val="9.9477839666139961E-2"/>
                    </c:manualLayout>
                  </c15:layout>
                  <c15:dlblFieldTable/>
                  <c15:showDataLabelsRange val="0"/>
                </c:ext>
                <c:ext xmlns:c16="http://schemas.microsoft.com/office/drawing/2014/chart" uri="{C3380CC4-5D6E-409C-BE32-E72D297353CC}">
                  <c16:uniqueId val="{00000007-C922-4C46-941D-48554D3E629A}"/>
                </c:ext>
              </c:extLst>
            </c:dLbl>
            <c:dLbl>
              <c:idx val="4"/>
              <c:delete val="1"/>
              <c:extLst>
                <c:ext xmlns:c15="http://schemas.microsoft.com/office/drawing/2012/chart" uri="{CE6537A1-D6FC-4f65-9D91-7224C49458BB}"/>
                <c:ext xmlns:c16="http://schemas.microsoft.com/office/drawing/2014/chart" uri="{C3380CC4-5D6E-409C-BE32-E72D297353CC}">
                  <c16:uniqueId val="{00000009-C922-4C46-941D-48554D3E629A}"/>
                </c:ext>
              </c:extLst>
            </c:dLbl>
            <c:numFmt formatCode="\(0.0%\)" sourceLinked="0"/>
            <c:spPr>
              <a:solidFill>
                <a:schemeClr val="bg1"/>
              </a:solidFill>
              <a:ln w="6350">
                <a:solidFill>
                  <a:schemeClr val="bg2">
                    <a:lumMod val="75000"/>
                  </a:schemeClr>
                </a:solidFill>
              </a:ln>
              <a:effectLst/>
            </c:spPr>
            <c:txPr>
              <a:bodyPr rot="0" spcFirstLastPara="1" vertOverflow="ellipsis" vert="horz" wrap="square" lIns="38100" tIns="19050" rIns="38100" bIns="19050" anchor="ctr" anchorCtr="1">
                <a:sp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まとめ!$N$287:$N$290</c:f>
              <c:strCache>
                <c:ptCount val="4"/>
                <c:pt idx="0">
                  <c:v>精密検査の受診の有無および検査結果まで把握している</c:v>
                </c:pt>
                <c:pt idx="1">
                  <c:v>精密検査の受診の有無のみ把握している</c:v>
                </c:pt>
                <c:pt idx="2">
                  <c:v>精密検査の受診については、全く把握していない</c:v>
                </c:pt>
                <c:pt idx="3">
                  <c:v>その他</c:v>
                </c:pt>
              </c:strCache>
            </c:strRef>
          </c:cat>
          <c:val>
            <c:numRef>
              <c:f>まとめ!$O$287:$O$290</c:f>
              <c:numCache>
                <c:formatCode>General</c:formatCode>
                <c:ptCount val="4"/>
                <c:pt idx="0">
                  <c:v>17</c:v>
                </c:pt>
                <c:pt idx="1">
                  <c:v>13</c:v>
                </c:pt>
                <c:pt idx="2">
                  <c:v>40</c:v>
                </c:pt>
                <c:pt idx="3">
                  <c:v>11</c:v>
                </c:pt>
              </c:numCache>
            </c:numRef>
          </c:val>
          <c:extLst>
            <c:ext xmlns:c16="http://schemas.microsoft.com/office/drawing/2014/chart" uri="{C3380CC4-5D6E-409C-BE32-E72D297353CC}">
              <c16:uniqueId val="{0000000A-C922-4C46-941D-48554D3E629A}"/>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rot="0" spcFirstLastPara="1" vertOverflow="ellipsis" vert="horz" wrap="square" anchor="ctr" anchorCtr="1"/>
          <a:lstStyle/>
          <a:p>
            <a:pPr algn="ctr" rtl="0">
              <a:defRPr kumimoji="1" lang="ja-JP" altLang="en-US" sz="1000" b="0" i="0" u="none" strike="noStrike" kern="1200" spc="0" baseline="0" dirty="0" smtClean="0">
                <a:solidFill>
                  <a:schemeClr val="tx1"/>
                </a:solidFill>
                <a:latin typeface="+mn-lt"/>
                <a:ea typeface="+mn-ea"/>
                <a:cs typeface="+mn-cs"/>
              </a:defRPr>
            </a:pPr>
            <a:r>
              <a:rPr kumimoji="1" lang="ja-JP" altLang="en-US" sz="1000" b="0" i="0" u="none" strike="noStrike" kern="1200" spc="0" baseline="0" dirty="0">
                <a:solidFill>
                  <a:schemeClr val="tx1"/>
                </a:solidFill>
                <a:latin typeface="+mn-lt"/>
                <a:ea typeface="+mn-ea"/>
                <a:cs typeface="+mn-cs"/>
              </a:rPr>
              <a:t>保険者　N＝112</a:t>
            </a:r>
          </a:p>
        </c:rich>
      </c:tx>
      <c:layout>
        <c:manualLayout>
          <c:xMode val="edge"/>
          <c:yMode val="edge"/>
          <c:x val="3.3984273346666823E-2"/>
          <c:y val="2.6054386227807636E-2"/>
        </c:manualLayout>
      </c:layout>
      <c:overlay val="0"/>
      <c:spPr>
        <a:noFill/>
        <a:ln>
          <a:noFill/>
        </a:ln>
        <a:effectLst/>
      </c:spPr>
      <c:txPr>
        <a:bodyPr rot="0" spcFirstLastPara="1" vertOverflow="ellipsis" vert="horz" wrap="square" anchor="ctr" anchorCtr="1"/>
        <a:lstStyle/>
        <a:p>
          <a:pPr algn="ctr" rtl="0">
            <a:defRPr kumimoji="1" lang="ja-JP" altLang="en-US" sz="1000" b="0" i="0" u="none" strike="noStrike" kern="1200" spc="0" baseline="0" dirty="0" smtClean="0">
              <a:solidFill>
                <a:schemeClr val="tx1"/>
              </a:solidFill>
              <a:latin typeface="+mn-lt"/>
              <a:ea typeface="+mn-ea"/>
              <a:cs typeface="+mn-cs"/>
            </a:defRPr>
          </a:pPr>
          <a:endParaRPr lang="ja-JP"/>
        </a:p>
      </c:txPr>
    </c:title>
    <c:autoTitleDeleted val="0"/>
    <c:plotArea>
      <c:layout>
        <c:manualLayout>
          <c:layoutTarget val="inner"/>
          <c:xMode val="edge"/>
          <c:yMode val="edge"/>
          <c:x val="0.27038499973240504"/>
          <c:y val="0.32737374432829919"/>
          <c:w val="0.55612173672226517"/>
          <c:h val="0.66282455763771053"/>
        </c:manualLayout>
      </c:layout>
      <c:pieChart>
        <c:varyColors val="1"/>
        <c:ser>
          <c:idx val="0"/>
          <c:order val="0"/>
          <c:spPr>
            <a:ln w="9525"/>
          </c:spPr>
          <c:dPt>
            <c:idx val="0"/>
            <c:bubble3D val="0"/>
            <c:spPr>
              <a:solidFill>
                <a:schemeClr val="dk1">
                  <a:tint val="88500"/>
                </a:schemeClr>
              </a:solidFill>
              <a:ln w="9525">
                <a:solidFill>
                  <a:schemeClr val="lt1"/>
                </a:solidFill>
              </a:ln>
              <a:effectLst/>
            </c:spPr>
            <c:extLst>
              <c:ext xmlns:c16="http://schemas.microsoft.com/office/drawing/2014/chart" uri="{C3380CC4-5D6E-409C-BE32-E72D297353CC}">
                <c16:uniqueId val="{00000001-4AB1-4EC5-B66E-335331412F46}"/>
              </c:ext>
            </c:extLst>
          </c:dPt>
          <c:dPt>
            <c:idx val="1"/>
            <c:bubble3D val="0"/>
            <c:spPr>
              <a:solidFill>
                <a:schemeClr val="dk1">
                  <a:tint val="55000"/>
                </a:schemeClr>
              </a:solidFill>
              <a:ln w="9525">
                <a:solidFill>
                  <a:schemeClr val="lt1"/>
                </a:solidFill>
              </a:ln>
              <a:effectLst/>
            </c:spPr>
            <c:extLst>
              <c:ext xmlns:c16="http://schemas.microsoft.com/office/drawing/2014/chart" uri="{C3380CC4-5D6E-409C-BE32-E72D297353CC}">
                <c16:uniqueId val="{00000003-4AB1-4EC5-B66E-335331412F46}"/>
              </c:ext>
            </c:extLst>
          </c:dPt>
          <c:dPt>
            <c:idx val="2"/>
            <c:bubble3D val="0"/>
            <c:spPr>
              <a:solidFill>
                <a:schemeClr val="dk1">
                  <a:tint val="75000"/>
                </a:schemeClr>
              </a:solidFill>
              <a:ln w="9525">
                <a:solidFill>
                  <a:schemeClr val="lt1"/>
                </a:solidFill>
              </a:ln>
              <a:effectLst/>
            </c:spPr>
            <c:extLst>
              <c:ext xmlns:c16="http://schemas.microsoft.com/office/drawing/2014/chart" uri="{C3380CC4-5D6E-409C-BE32-E72D297353CC}">
                <c16:uniqueId val="{00000005-4AB1-4EC5-B66E-335331412F46}"/>
              </c:ext>
            </c:extLst>
          </c:dPt>
          <c:dPt>
            <c:idx val="3"/>
            <c:bubble3D val="0"/>
            <c:spPr>
              <a:solidFill>
                <a:schemeClr val="dk1">
                  <a:tint val="98500"/>
                </a:schemeClr>
              </a:solidFill>
              <a:ln w="9525">
                <a:solidFill>
                  <a:schemeClr val="lt1"/>
                </a:solidFill>
              </a:ln>
              <a:effectLst/>
            </c:spPr>
            <c:extLst>
              <c:ext xmlns:c16="http://schemas.microsoft.com/office/drawing/2014/chart" uri="{C3380CC4-5D6E-409C-BE32-E72D297353CC}">
                <c16:uniqueId val="{00000007-4AB1-4EC5-B66E-335331412F46}"/>
              </c:ext>
            </c:extLst>
          </c:dPt>
          <c:dLbls>
            <c:dLbl>
              <c:idx val="0"/>
              <c:layout>
                <c:manualLayout>
                  <c:x val="-2.9244586582818366E-2"/>
                  <c:y val="-3.1344889136363098E-3"/>
                </c:manualLayout>
              </c:layout>
              <c:tx>
                <c:rich>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fld id="{15C9606D-CB98-4487-91D3-F0E84D00D627}" type="CATEGORYNAME">
                      <a:rPr lang="ja-JP" altLang="en-US"/>
                      <a:pPr>
                        <a:lnSpc>
                          <a:spcPts val="1000"/>
                        </a:lnSpc>
                        <a:defRPr sz="700"/>
                      </a:pPr>
                      <a:t>[分類名]</a:t>
                    </a:fld>
                    <a:r>
                      <a:rPr lang="ja-JP" altLang="en-US" baseline="0" dirty="0"/>
                      <a:t> </a:t>
                    </a:r>
                  </a:p>
                  <a:p>
                    <a:pPr>
                      <a:lnSpc>
                        <a:spcPts val="1000"/>
                      </a:lnSpc>
                      <a:defRPr sz="700"/>
                    </a:pPr>
                    <a:fld id="{B020EF4F-C767-4425-B8B4-43154437536F}" type="VALUE">
                      <a:rPr lang="en-US" altLang="ja-JP" baseline="0" smtClean="0"/>
                      <a:pPr>
                        <a:lnSpc>
                          <a:spcPts val="1000"/>
                        </a:lnSpc>
                        <a:defRPr sz="700"/>
                      </a:pPr>
                      <a:t>[値]</a:t>
                    </a:fld>
                    <a:r>
                      <a:rPr lang="ja-JP" altLang="en-US" baseline="0" dirty="0"/>
                      <a:t> </a:t>
                    </a:r>
                    <a:fld id="{FEB3EEB7-3CD6-4A19-80E5-618A808D756A}" type="PERCENTAGE">
                      <a:rPr lang="en-US" altLang="ja-JP" baseline="0"/>
                      <a:pPr>
                        <a:lnSpc>
                          <a:spcPts val="1000"/>
                        </a:lnSpc>
                        <a:defRPr sz="700"/>
                      </a:pPr>
                      <a:t>[パーセンテージ]</a:t>
                    </a:fld>
                    <a:endParaRPr lang="ja-JP" altLang="en-US" baseline="0" dirty="0"/>
                  </a:p>
                </c:rich>
              </c:tx>
              <c:numFmt formatCode="\(0.0%\)" sourceLinked="0"/>
              <c:spPr>
                <a:solidFill>
                  <a:schemeClr val="bg1"/>
                </a:solidFill>
                <a:ln w="6350">
                  <a:solidFill>
                    <a:schemeClr val="bg2">
                      <a:lumMod val="75000"/>
                    </a:schemeClr>
                  </a:solidFill>
                </a:ln>
                <a:effectLst/>
              </c:spPr>
              <c:txPr>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eparator> </c:separator>
              <c:extLst>
                <c:ext xmlns:c15="http://schemas.microsoft.com/office/drawing/2012/chart" uri="{CE6537A1-D6FC-4f65-9D91-7224C49458BB}">
                  <c15:layout>
                    <c:manualLayout>
                      <c:w val="0.39769930654684454"/>
                      <c:h val="0.11469969987795216"/>
                    </c:manualLayout>
                  </c15:layout>
                  <c15:dlblFieldTable/>
                  <c15:showDataLabelsRange val="0"/>
                </c:ext>
                <c:ext xmlns:c16="http://schemas.microsoft.com/office/drawing/2014/chart" uri="{C3380CC4-5D6E-409C-BE32-E72D297353CC}">
                  <c16:uniqueId val="{00000001-4AB1-4EC5-B66E-335331412F46}"/>
                </c:ext>
              </c:extLst>
            </c:dLbl>
            <c:dLbl>
              <c:idx val="1"/>
              <c:layout>
                <c:manualLayout>
                  <c:x val="0.10558078436180873"/>
                  <c:y val="-9.4003839509572154E-2"/>
                </c:manualLayout>
              </c:layout>
              <c:tx>
                <c:rich>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fld id="{0A1B1F9E-9346-4093-8895-F64DE4463EC1}" type="CATEGORYNAME">
                      <a:rPr lang="ja-JP" altLang="en-US" sz="700" smtClean="0"/>
                      <a:pPr>
                        <a:lnSpc>
                          <a:spcPts val="1000"/>
                        </a:lnSpc>
                        <a:defRPr sz="700"/>
                      </a:pPr>
                      <a:t>[分類名]</a:t>
                    </a:fld>
                    <a:endParaRPr lang="ja-JP" altLang="en-US" sz="700" baseline="0" dirty="0"/>
                  </a:p>
                  <a:p>
                    <a:pPr>
                      <a:lnSpc>
                        <a:spcPts val="1000"/>
                      </a:lnSpc>
                      <a:defRPr sz="700"/>
                    </a:pPr>
                    <a:fld id="{C0018F92-9F1A-4FB5-9922-FB1DDA3E3DFF}" type="VALUE">
                      <a:rPr lang="en-US" altLang="ja-JP" sz="700" baseline="0" smtClean="0"/>
                      <a:pPr>
                        <a:lnSpc>
                          <a:spcPts val="1000"/>
                        </a:lnSpc>
                        <a:defRPr sz="700"/>
                      </a:pPr>
                      <a:t>[値]</a:t>
                    </a:fld>
                    <a:r>
                      <a:rPr lang="ja-JP" altLang="en-US" sz="700" baseline="0" dirty="0"/>
                      <a:t> </a:t>
                    </a:r>
                    <a:fld id="{8E6FA023-A14D-4E6B-B9F7-9659544815E6}" type="PERCENTAGE">
                      <a:rPr lang="en-US" altLang="ja-JP" sz="700" baseline="0"/>
                      <a:pPr>
                        <a:lnSpc>
                          <a:spcPts val="1000"/>
                        </a:lnSpc>
                        <a:defRPr sz="700"/>
                      </a:pPr>
                      <a:t>[パーセンテージ]</a:t>
                    </a:fld>
                    <a:endParaRPr lang="ja-JP" altLang="en-US" sz="700" baseline="0" dirty="0"/>
                  </a:p>
                </c:rich>
              </c:tx>
              <c:numFmt formatCode="\(0.0%\)" sourceLinked="0"/>
              <c:spPr>
                <a:solidFill>
                  <a:schemeClr val="bg1"/>
                </a:solidFill>
                <a:ln w="6350">
                  <a:solidFill>
                    <a:schemeClr val="bg2">
                      <a:lumMod val="75000"/>
                    </a:schemeClr>
                  </a:solidFill>
                </a:ln>
                <a:effectLst/>
              </c:spPr>
              <c:txPr>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eparator> </c:separator>
              <c:extLst>
                <c:ext xmlns:c15="http://schemas.microsoft.com/office/drawing/2012/chart" uri="{CE6537A1-D6FC-4f65-9D91-7224C49458BB}">
                  <c15:layout>
                    <c:manualLayout>
                      <c:w val="0.38685137607508741"/>
                      <c:h val="0.17616363832018964"/>
                    </c:manualLayout>
                  </c15:layout>
                  <c15:dlblFieldTable/>
                  <c15:showDataLabelsRange val="0"/>
                </c:ext>
                <c:ext xmlns:c16="http://schemas.microsoft.com/office/drawing/2014/chart" uri="{C3380CC4-5D6E-409C-BE32-E72D297353CC}">
                  <c16:uniqueId val="{00000003-4AB1-4EC5-B66E-335331412F46}"/>
                </c:ext>
              </c:extLst>
            </c:dLbl>
            <c:dLbl>
              <c:idx val="2"/>
              <c:layout>
                <c:manualLayout>
                  <c:x val="0.11867622910317187"/>
                  <c:y val="-6.0683475594834897E-2"/>
                </c:manualLayout>
              </c:layout>
              <c:tx>
                <c:rich>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fld id="{E6EE79C4-FE21-4803-894C-D994CBD13A0C}" type="CATEGORYNAME">
                      <a:rPr lang="ja-JP" altLang="en-US" smtClean="0"/>
                      <a:pPr>
                        <a:lnSpc>
                          <a:spcPts val="1000"/>
                        </a:lnSpc>
                        <a:defRPr sz="700"/>
                      </a:pPr>
                      <a:t>[分類名]</a:t>
                    </a:fld>
                    <a:endParaRPr lang="ja-JP" altLang="en-US" dirty="0"/>
                  </a:p>
                  <a:p>
                    <a:pPr>
                      <a:lnSpc>
                        <a:spcPts val="1000"/>
                      </a:lnSpc>
                      <a:defRPr sz="700"/>
                    </a:pPr>
                    <a:r>
                      <a:rPr lang="ja-JP" altLang="en-US" baseline="0" dirty="0"/>
                      <a:t> </a:t>
                    </a:r>
                    <a:fld id="{5F2CD1AC-1925-493F-BAFB-58E30BBB1E52}" type="VALUE">
                      <a:rPr lang="en-US" altLang="ja-JP" baseline="0"/>
                      <a:pPr>
                        <a:lnSpc>
                          <a:spcPts val="1000"/>
                        </a:lnSpc>
                        <a:defRPr sz="700"/>
                      </a:pPr>
                      <a:t>[値]</a:t>
                    </a:fld>
                    <a:r>
                      <a:rPr lang="ja-JP" altLang="en-US" baseline="0" dirty="0"/>
                      <a:t> </a:t>
                    </a:r>
                    <a:fld id="{45C54447-856C-422F-A61F-758D028331A6}" type="PERCENTAGE">
                      <a:rPr lang="en-US" altLang="ja-JP" baseline="0"/>
                      <a:pPr>
                        <a:lnSpc>
                          <a:spcPts val="1000"/>
                        </a:lnSpc>
                        <a:defRPr sz="700"/>
                      </a:pPr>
                      <a:t>[パーセンテージ]</a:t>
                    </a:fld>
                    <a:endParaRPr lang="ja-JP" altLang="en-US" baseline="0" dirty="0"/>
                  </a:p>
                </c:rich>
              </c:tx>
              <c:numFmt formatCode="\(0.0%\)" sourceLinked="0"/>
              <c:spPr>
                <a:solidFill>
                  <a:schemeClr val="bg1"/>
                </a:solidFill>
                <a:ln w="6350">
                  <a:solidFill>
                    <a:schemeClr val="bg2">
                      <a:lumMod val="75000"/>
                    </a:schemeClr>
                  </a:solidFill>
                </a:ln>
                <a:effectLst/>
              </c:spPr>
              <c:txPr>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eparator> </c:separator>
              <c:extLst>
                <c:ext xmlns:c15="http://schemas.microsoft.com/office/drawing/2012/chart" uri="{CE6537A1-D6FC-4f65-9D91-7224C49458BB}">
                  <c15:layout>
                    <c:manualLayout>
                      <c:w val="0.39756961503424793"/>
                      <c:h val="0.11442703572321677"/>
                    </c:manualLayout>
                  </c15:layout>
                  <c15:dlblFieldTable/>
                  <c15:showDataLabelsRange val="0"/>
                </c:ext>
                <c:ext xmlns:c16="http://schemas.microsoft.com/office/drawing/2014/chart" uri="{C3380CC4-5D6E-409C-BE32-E72D297353CC}">
                  <c16:uniqueId val="{00000005-4AB1-4EC5-B66E-335331412F46}"/>
                </c:ext>
              </c:extLst>
            </c:dLbl>
            <c:dLbl>
              <c:idx val="3"/>
              <c:delete val="1"/>
              <c:extLst>
                <c:ext xmlns:c15="http://schemas.microsoft.com/office/drawing/2012/chart" uri="{CE6537A1-D6FC-4f65-9D91-7224C49458BB}"/>
                <c:ext xmlns:c16="http://schemas.microsoft.com/office/drawing/2014/chart" uri="{C3380CC4-5D6E-409C-BE32-E72D297353CC}">
                  <c16:uniqueId val="{00000007-4AB1-4EC5-B66E-335331412F46}"/>
                </c:ext>
              </c:extLst>
            </c:dLbl>
            <c:numFmt formatCode="\(0.0%\)" sourceLinked="0"/>
            <c:spPr>
              <a:solidFill>
                <a:schemeClr val="bg1"/>
              </a:solidFill>
              <a:ln w="6350">
                <a:solidFill>
                  <a:schemeClr val="bg2">
                    <a:lumMod val="75000"/>
                  </a:schemeClr>
                </a:solidFill>
              </a:ln>
              <a:effectLst/>
            </c:spPr>
            <c:txPr>
              <a:bodyPr rot="0" spcFirstLastPara="1" vertOverflow="ellipsis" vert="horz" wrap="square" lIns="38100" tIns="19050" rIns="38100" bIns="19050" anchor="ctr" anchorCtr="1">
                <a:sp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まとめ!$C$447:$C$451</c:f>
              <c:strCache>
                <c:ptCount val="4"/>
                <c:pt idx="0">
                  <c:v>知っていて、読んだことがある</c:v>
                </c:pt>
                <c:pt idx="1">
                  <c:v>知っている（聞いたことがある）が、読んだことはない</c:v>
                </c:pt>
                <c:pt idx="2">
                  <c:v>知らない（聞いたことがない）</c:v>
                </c:pt>
                <c:pt idx="3">
                  <c:v>未回答</c:v>
                </c:pt>
              </c:strCache>
            </c:strRef>
          </c:cat>
          <c:val>
            <c:numRef>
              <c:f>まとめ!$D$447:$D$451</c:f>
              <c:numCache>
                <c:formatCode>General</c:formatCode>
                <c:ptCount val="4"/>
                <c:pt idx="0">
                  <c:v>47</c:v>
                </c:pt>
                <c:pt idx="1">
                  <c:v>42</c:v>
                </c:pt>
                <c:pt idx="2">
                  <c:v>23</c:v>
                </c:pt>
                <c:pt idx="3">
                  <c:v>0</c:v>
                </c:pt>
              </c:numCache>
            </c:numRef>
          </c:val>
          <c:extLst>
            <c:ext xmlns:c16="http://schemas.microsoft.com/office/drawing/2014/chart" uri="{C3380CC4-5D6E-409C-BE32-E72D297353CC}">
              <c16:uniqueId val="{00000008-4AB1-4EC5-B66E-335331412F46}"/>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rot="0" spcFirstLastPara="1" vertOverflow="ellipsis" vert="horz" wrap="square" anchor="ctr" anchorCtr="1"/>
          <a:lstStyle/>
          <a:p>
            <a:pPr algn="ctr" rtl="0">
              <a:defRPr kumimoji="1" lang="ja-JP" altLang="en-US" sz="1050" b="0" i="0" u="none" strike="noStrike" kern="1200" spc="0" baseline="0">
                <a:solidFill>
                  <a:schemeClr val="tx1"/>
                </a:solidFill>
                <a:latin typeface="+mn-lt"/>
                <a:ea typeface="+mn-ea"/>
                <a:cs typeface="+mn-cs"/>
              </a:defRPr>
            </a:pPr>
            <a:r>
              <a:rPr kumimoji="1" lang="ja-JP" altLang="en-US" sz="1050" b="0" i="0" u="none" strike="noStrike" kern="1200" spc="0" baseline="0" dirty="0">
                <a:solidFill>
                  <a:schemeClr val="tx1"/>
                </a:solidFill>
                <a:latin typeface="+mn-lt"/>
                <a:ea typeface="+mn-ea"/>
                <a:cs typeface="+mn-cs"/>
              </a:rPr>
              <a:t>保険者　</a:t>
            </a:r>
            <a:r>
              <a:rPr kumimoji="1" lang="en-US" altLang="ja-JP" sz="1050" b="0" i="0" u="none" strike="noStrike" kern="1200" spc="0" baseline="0" dirty="0">
                <a:solidFill>
                  <a:schemeClr val="tx1"/>
                </a:solidFill>
                <a:latin typeface="+mn-lt"/>
                <a:ea typeface="+mn-ea"/>
                <a:cs typeface="+mn-cs"/>
              </a:rPr>
              <a:t>N</a:t>
            </a:r>
            <a:r>
              <a:rPr kumimoji="1" lang="ja-JP" altLang="en-US" sz="1050" b="0" i="0" u="none" strike="noStrike" kern="1200" spc="0" baseline="0" dirty="0">
                <a:solidFill>
                  <a:schemeClr val="tx1"/>
                </a:solidFill>
                <a:latin typeface="+mn-lt"/>
                <a:ea typeface="+mn-ea"/>
                <a:cs typeface="+mn-cs"/>
              </a:rPr>
              <a:t>＝</a:t>
            </a:r>
            <a:r>
              <a:rPr kumimoji="1" lang="en-US" altLang="ja-JP" sz="1050" b="0" i="0" u="none" strike="noStrike" kern="1200" spc="0" baseline="0" dirty="0">
                <a:solidFill>
                  <a:schemeClr val="tx1"/>
                </a:solidFill>
                <a:latin typeface="+mn-lt"/>
                <a:ea typeface="+mn-ea"/>
                <a:cs typeface="+mn-cs"/>
              </a:rPr>
              <a:t>112</a:t>
            </a:r>
            <a:endParaRPr kumimoji="1" lang="ja-JP" altLang="en-US" sz="1050" b="0" i="0" u="none" strike="noStrike" kern="1200" spc="0" baseline="0" dirty="0">
              <a:solidFill>
                <a:schemeClr val="tx1"/>
              </a:solidFill>
              <a:latin typeface="+mn-lt"/>
              <a:ea typeface="+mn-ea"/>
              <a:cs typeface="+mn-cs"/>
            </a:endParaRPr>
          </a:p>
        </c:rich>
      </c:tx>
      <c:layout>
        <c:manualLayout>
          <c:xMode val="edge"/>
          <c:yMode val="edge"/>
          <c:x val="4.1905195434209619E-2"/>
          <c:y val="1.6177177929141075E-3"/>
        </c:manualLayout>
      </c:layout>
      <c:overlay val="0"/>
      <c:spPr>
        <a:noFill/>
        <a:ln>
          <a:noFill/>
        </a:ln>
        <a:effectLst/>
      </c:spPr>
      <c:txPr>
        <a:bodyPr rot="0" spcFirstLastPara="1" vertOverflow="ellipsis" vert="horz" wrap="square" anchor="ctr" anchorCtr="1"/>
        <a:lstStyle/>
        <a:p>
          <a:pPr algn="ctr" rtl="0">
            <a:defRPr kumimoji="1" lang="ja-JP" altLang="en-US" sz="1050" b="0" i="0" u="none" strike="noStrike" kern="1200" spc="0" baseline="0">
              <a:solidFill>
                <a:schemeClr val="tx1"/>
              </a:solidFill>
              <a:latin typeface="+mn-lt"/>
              <a:ea typeface="+mn-ea"/>
              <a:cs typeface="+mn-cs"/>
            </a:defRPr>
          </a:pPr>
          <a:endParaRPr lang="ja-JP"/>
        </a:p>
      </c:txPr>
    </c:title>
    <c:autoTitleDeleted val="0"/>
    <c:plotArea>
      <c:layout>
        <c:manualLayout>
          <c:layoutTarget val="inner"/>
          <c:xMode val="edge"/>
          <c:yMode val="edge"/>
          <c:x val="0.23351940351482559"/>
          <c:y val="0.32196655395485169"/>
          <c:w val="0.44996416382112142"/>
          <c:h val="0.59104706694072995"/>
        </c:manualLayout>
      </c:layout>
      <c:pieChart>
        <c:varyColors val="1"/>
        <c:ser>
          <c:idx val="0"/>
          <c:order val="0"/>
          <c:spPr>
            <a:ln w="9525"/>
          </c:spPr>
          <c:dPt>
            <c:idx val="0"/>
            <c:bubble3D val="0"/>
            <c:spPr>
              <a:solidFill>
                <a:schemeClr val="dk1">
                  <a:tint val="88500"/>
                </a:schemeClr>
              </a:solidFill>
              <a:ln w="9525">
                <a:solidFill>
                  <a:schemeClr val="lt1"/>
                </a:solidFill>
              </a:ln>
              <a:effectLst/>
            </c:spPr>
            <c:extLst>
              <c:ext xmlns:c16="http://schemas.microsoft.com/office/drawing/2014/chart" uri="{C3380CC4-5D6E-409C-BE32-E72D297353CC}">
                <c16:uniqueId val="{00000001-0254-4635-8449-4742DFE5534D}"/>
              </c:ext>
            </c:extLst>
          </c:dPt>
          <c:dPt>
            <c:idx val="1"/>
            <c:bubble3D val="0"/>
            <c:spPr>
              <a:solidFill>
                <a:schemeClr val="dk1">
                  <a:tint val="55000"/>
                </a:schemeClr>
              </a:solidFill>
              <a:ln w="9525">
                <a:solidFill>
                  <a:schemeClr val="lt1"/>
                </a:solidFill>
              </a:ln>
              <a:effectLst/>
            </c:spPr>
            <c:extLst>
              <c:ext xmlns:c16="http://schemas.microsoft.com/office/drawing/2014/chart" uri="{C3380CC4-5D6E-409C-BE32-E72D297353CC}">
                <c16:uniqueId val="{00000003-0254-4635-8449-4742DFE5534D}"/>
              </c:ext>
            </c:extLst>
          </c:dPt>
          <c:dPt>
            <c:idx val="2"/>
            <c:bubble3D val="0"/>
            <c:spPr>
              <a:solidFill>
                <a:schemeClr val="dk1">
                  <a:tint val="75000"/>
                </a:schemeClr>
              </a:solidFill>
              <a:ln w="9525">
                <a:solidFill>
                  <a:schemeClr val="lt1"/>
                </a:solidFill>
              </a:ln>
              <a:effectLst/>
            </c:spPr>
            <c:extLst>
              <c:ext xmlns:c16="http://schemas.microsoft.com/office/drawing/2014/chart" uri="{C3380CC4-5D6E-409C-BE32-E72D297353CC}">
                <c16:uniqueId val="{00000005-0254-4635-8449-4742DFE5534D}"/>
              </c:ext>
            </c:extLst>
          </c:dPt>
          <c:dPt>
            <c:idx val="3"/>
            <c:bubble3D val="0"/>
            <c:spPr>
              <a:solidFill>
                <a:schemeClr val="dk1">
                  <a:tint val="98500"/>
                </a:schemeClr>
              </a:solidFill>
              <a:ln w="9525">
                <a:solidFill>
                  <a:schemeClr val="lt1"/>
                </a:solidFill>
              </a:ln>
              <a:effectLst/>
            </c:spPr>
            <c:extLst>
              <c:ext xmlns:c16="http://schemas.microsoft.com/office/drawing/2014/chart" uri="{C3380CC4-5D6E-409C-BE32-E72D297353CC}">
                <c16:uniqueId val="{00000007-0254-4635-8449-4742DFE5534D}"/>
              </c:ext>
            </c:extLst>
          </c:dPt>
          <c:dPt>
            <c:idx val="4"/>
            <c:bubble3D val="0"/>
            <c:spPr>
              <a:solidFill>
                <a:schemeClr val="dk1">
                  <a:tint val="30000"/>
                </a:schemeClr>
              </a:solidFill>
              <a:ln w="9525">
                <a:solidFill>
                  <a:schemeClr val="lt1"/>
                </a:solidFill>
              </a:ln>
              <a:effectLst/>
            </c:spPr>
            <c:extLst>
              <c:ext xmlns:c16="http://schemas.microsoft.com/office/drawing/2014/chart" uri="{C3380CC4-5D6E-409C-BE32-E72D297353CC}">
                <c16:uniqueId val="{00000009-0254-4635-8449-4742DFE5534D}"/>
              </c:ext>
            </c:extLst>
          </c:dPt>
          <c:dLbls>
            <c:dLbl>
              <c:idx val="0"/>
              <c:layout>
                <c:manualLayout>
                  <c:x val="2.6247498119046281E-2"/>
                  <c:y val="-2.7680628640090209E-2"/>
                </c:manualLayout>
              </c:layout>
              <c:tx>
                <c:rich>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fld id="{3A799512-D412-4343-9E93-486FF3AB1290}" type="CATEGORYNAME">
                      <a:rPr lang="ja-JP" altLang="en-US" smtClean="0"/>
                      <a:pPr>
                        <a:lnSpc>
                          <a:spcPts val="1000"/>
                        </a:lnSpc>
                        <a:defRPr sz="700"/>
                      </a:pPr>
                      <a:t>[分類名]</a:t>
                    </a:fld>
                    <a:endParaRPr lang="ja-JP" altLang="en-US" dirty="0"/>
                  </a:p>
                  <a:p>
                    <a:pPr>
                      <a:lnSpc>
                        <a:spcPts val="1000"/>
                      </a:lnSpc>
                      <a:defRPr sz="700"/>
                    </a:pPr>
                    <a:r>
                      <a:rPr lang="ja-JP" altLang="en-US" baseline="0" dirty="0"/>
                      <a:t> </a:t>
                    </a:r>
                    <a:fld id="{F0083C8F-D475-4010-893F-33761F457274}" type="VALUE">
                      <a:rPr lang="en-US" altLang="ja-JP" baseline="0"/>
                      <a:pPr>
                        <a:lnSpc>
                          <a:spcPts val="1000"/>
                        </a:lnSpc>
                        <a:defRPr sz="700"/>
                      </a:pPr>
                      <a:t>[値]</a:t>
                    </a:fld>
                    <a:r>
                      <a:rPr lang="ja-JP" altLang="en-US" baseline="0" dirty="0"/>
                      <a:t> </a:t>
                    </a:r>
                    <a:fld id="{18743441-CFEB-44A6-85E2-040B4D1F0F7E}" type="PERCENTAGE">
                      <a:rPr lang="en-US" altLang="ja-JP" baseline="0"/>
                      <a:pPr>
                        <a:lnSpc>
                          <a:spcPts val="1000"/>
                        </a:lnSpc>
                        <a:defRPr sz="700"/>
                      </a:pPr>
                      <a:t>[パーセンテージ]</a:t>
                    </a:fld>
                    <a:endParaRPr lang="ja-JP" altLang="en-US" baseline="0" dirty="0"/>
                  </a:p>
                </c:rich>
              </c:tx>
              <c:numFmt formatCode="\(0.0%\)" sourceLinked="0"/>
              <c:spPr>
                <a:solidFill>
                  <a:schemeClr val="bg1"/>
                </a:solidFill>
                <a:ln w="6350">
                  <a:solidFill>
                    <a:schemeClr val="bg2">
                      <a:lumMod val="75000"/>
                    </a:schemeClr>
                  </a:solidFill>
                </a:ln>
                <a:effectLst/>
              </c:spPr>
              <c:txPr>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eparator> </c:separator>
              <c:extLst>
                <c:ext xmlns:c15="http://schemas.microsoft.com/office/drawing/2012/chart" uri="{CE6537A1-D6FC-4f65-9D91-7224C49458BB}">
                  <c15:layout>
                    <c:manualLayout>
                      <c:w val="0.53088288659940852"/>
                      <c:h val="0.17514479294833574"/>
                    </c:manualLayout>
                  </c15:layout>
                  <c15:dlblFieldTable/>
                  <c15:showDataLabelsRange val="0"/>
                </c:ext>
                <c:ext xmlns:c16="http://schemas.microsoft.com/office/drawing/2014/chart" uri="{C3380CC4-5D6E-409C-BE32-E72D297353CC}">
                  <c16:uniqueId val="{00000001-0254-4635-8449-4742DFE5534D}"/>
                </c:ext>
              </c:extLst>
            </c:dLbl>
            <c:dLbl>
              <c:idx val="1"/>
              <c:layout>
                <c:manualLayout>
                  <c:x val="-4.9476693043447623E-2"/>
                  <c:y val="0.11538345135947747"/>
                </c:manualLayout>
              </c:layout>
              <c:tx>
                <c:rich>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fld id="{EE9CACE5-EEF0-4F48-91AB-AE2F49E58C97}" type="CATEGORYNAME">
                      <a:rPr lang="ja-JP" altLang="en-US" smtClean="0"/>
                      <a:pPr>
                        <a:lnSpc>
                          <a:spcPts val="1000"/>
                        </a:lnSpc>
                        <a:defRPr sz="700"/>
                      </a:pPr>
                      <a:t>[分類名]</a:t>
                    </a:fld>
                    <a:endParaRPr lang="ja-JP" altLang="en-US" dirty="0"/>
                  </a:p>
                  <a:p>
                    <a:pPr>
                      <a:lnSpc>
                        <a:spcPts val="1000"/>
                      </a:lnSpc>
                      <a:defRPr sz="700"/>
                    </a:pPr>
                    <a:r>
                      <a:rPr lang="ja-JP" altLang="en-US" baseline="0" dirty="0"/>
                      <a:t> </a:t>
                    </a:r>
                    <a:fld id="{6D7F1C74-6F0B-49B8-BCF0-A24410A30317}" type="VALUE">
                      <a:rPr lang="en-US" altLang="ja-JP" baseline="0"/>
                      <a:pPr>
                        <a:lnSpc>
                          <a:spcPts val="1000"/>
                        </a:lnSpc>
                        <a:defRPr sz="700"/>
                      </a:pPr>
                      <a:t>[値]</a:t>
                    </a:fld>
                    <a:r>
                      <a:rPr lang="ja-JP" altLang="en-US" baseline="0" dirty="0"/>
                      <a:t> </a:t>
                    </a:r>
                    <a:fld id="{685E2DF3-D9CA-472C-B205-E2F65A0A78EC}" type="PERCENTAGE">
                      <a:rPr lang="en-US" altLang="ja-JP" baseline="0"/>
                      <a:pPr>
                        <a:lnSpc>
                          <a:spcPts val="1000"/>
                        </a:lnSpc>
                        <a:defRPr sz="700"/>
                      </a:pPr>
                      <a:t>[パーセンテージ]</a:t>
                    </a:fld>
                    <a:endParaRPr lang="ja-JP" altLang="en-US" baseline="0" dirty="0"/>
                  </a:p>
                </c:rich>
              </c:tx>
              <c:numFmt formatCode="\(0.0%\)" sourceLinked="0"/>
              <c:spPr>
                <a:solidFill>
                  <a:schemeClr val="bg1"/>
                </a:solidFill>
                <a:ln w="6350">
                  <a:solidFill>
                    <a:schemeClr val="bg2">
                      <a:lumMod val="75000"/>
                    </a:schemeClr>
                  </a:solidFill>
                </a:ln>
                <a:effectLst/>
              </c:spPr>
              <c:txPr>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eparator> </c:separator>
              <c:extLst>
                <c:ext xmlns:c15="http://schemas.microsoft.com/office/drawing/2012/chart" uri="{CE6537A1-D6FC-4f65-9D91-7224C49458BB}">
                  <c15:layout>
                    <c:manualLayout>
                      <c:w val="0.37509137334166814"/>
                      <c:h val="0.20672956190112463"/>
                    </c:manualLayout>
                  </c15:layout>
                  <c15:dlblFieldTable/>
                  <c15:showDataLabelsRange val="0"/>
                </c:ext>
                <c:ext xmlns:c16="http://schemas.microsoft.com/office/drawing/2014/chart" uri="{C3380CC4-5D6E-409C-BE32-E72D297353CC}">
                  <c16:uniqueId val="{00000003-0254-4635-8449-4742DFE5534D}"/>
                </c:ext>
              </c:extLst>
            </c:dLbl>
            <c:dLbl>
              <c:idx val="2"/>
              <c:layout>
                <c:manualLayout>
                  <c:x val="0.22476786028251472"/>
                  <c:y val="-0.21231339048789155"/>
                </c:manualLayout>
              </c:layout>
              <c:tx>
                <c:rich>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fld id="{BB3397FD-469B-4EFD-9351-B901E366EEDB}" type="CATEGORYNAME">
                      <a:rPr lang="ja-JP" altLang="en-US" sz="700" smtClean="0"/>
                      <a:pPr>
                        <a:lnSpc>
                          <a:spcPts val="1000"/>
                        </a:lnSpc>
                        <a:defRPr sz="700"/>
                      </a:pPr>
                      <a:t>[分類名]</a:t>
                    </a:fld>
                    <a:endParaRPr lang="ja-JP" altLang="en-US" sz="700" baseline="0" dirty="0"/>
                  </a:p>
                  <a:p>
                    <a:pPr>
                      <a:lnSpc>
                        <a:spcPts val="1000"/>
                      </a:lnSpc>
                      <a:defRPr sz="700"/>
                    </a:pPr>
                    <a:r>
                      <a:rPr lang="ja-JP" altLang="en-US" sz="700" baseline="0" dirty="0"/>
                      <a:t> </a:t>
                    </a:r>
                    <a:fld id="{1802AFCC-81AF-4949-B2B5-97D53C66D5D1}" type="VALUE">
                      <a:rPr lang="en-US" altLang="ja-JP" sz="700" baseline="0"/>
                      <a:pPr>
                        <a:lnSpc>
                          <a:spcPts val="1000"/>
                        </a:lnSpc>
                        <a:defRPr sz="700"/>
                      </a:pPr>
                      <a:t>[値]</a:t>
                    </a:fld>
                    <a:r>
                      <a:rPr lang="en-US" altLang="ja-JP" sz="700" baseline="0" dirty="0"/>
                      <a:t>, </a:t>
                    </a:r>
                    <a:fld id="{7E8B107D-323A-49C7-A0FE-A7EFD068EA18}" type="PERCENTAGE">
                      <a:rPr lang="en-US" altLang="ja-JP" sz="700" baseline="0"/>
                      <a:pPr>
                        <a:lnSpc>
                          <a:spcPts val="1000"/>
                        </a:lnSpc>
                        <a:defRPr sz="700"/>
                      </a:pPr>
                      <a:t>[パーセンテージ]</a:t>
                    </a:fld>
                    <a:endParaRPr lang="en-US" altLang="ja-JP" sz="700" baseline="0" dirty="0"/>
                  </a:p>
                </c:rich>
              </c:tx>
              <c:numFmt formatCode="\(0.0%\)" sourceLinked="0"/>
              <c:spPr>
                <a:solidFill>
                  <a:schemeClr val="bg1"/>
                </a:solidFill>
                <a:ln w="6350">
                  <a:solidFill>
                    <a:schemeClr val="bg2">
                      <a:lumMod val="75000"/>
                    </a:schemeClr>
                  </a:solidFill>
                </a:ln>
                <a:effectLst/>
              </c:spPr>
              <c:txPr>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eparator> </c:separator>
              <c:extLst>
                <c:ext xmlns:c15="http://schemas.microsoft.com/office/drawing/2012/chart" uri="{CE6537A1-D6FC-4f65-9D91-7224C49458BB}">
                  <c15:layout>
                    <c:manualLayout>
                      <c:w val="0.279366671997064"/>
                      <c:h val="0.11098516851827499"/>
                    </c:manualLayout>
                  </c15:layout>
                  <c15:dlblFieldTable/>
                  <c15:showDataLabelsRange val="0"/>
                </c:ext>
                <c:ext xmlns:c16="http://schemas.microsoft.com/office/drawing/2014/chart" uri="{C3380CC4-5D6E-409C-BE32-E72D297353CC}">
                  <c16:uniqueId val="{00000005-0254-4635-8449-4742DFE5534D}"/>
                </c:ext>
              </c:extLst>
            </c:dLbl>
            <c:dLbl>
              <c:idx val="3"/>
              <c:layout>
                <c:manualLayout>
                  <c:x val="-0.12277847920198741"/>
                  <c:y val="6.712267813360763E-2"/>
                </c:manualLayout>
              </c:layout>
              <c:tx>
                <c:rich>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fld id="{0ADF7F23-929C-4020-9AA2-2CC17C01CCE9}" type="CATEGORYNAME">
                      <a:rPr lang="ja-JP" altLang="en-US" sz="700" smtClean="0"/>
                      <a:pPr>
                        <a:lnSpc>
                          <a:spcPts val="1000"/>
                        </a:lnSpc>
                        <a:defRPr sz="700"/>
                      </a:pPr>
                      <a:t>[分類名]</a:t>
                    </a:fld>
                    <a:endParaRPr lang="ja-JP" altLang="en-US" sz="700" dirty="0"/>
                  </a:p>
                  <a:p>
                    <a:pPr>
                      <a:lnSpc>
                        <a:spcPts val="1000"/>
                      </a:lnSpc>
                      <a:defRPr sz="700"/>
                    </a:pPr>
                    <a:r>
                      <a:rPr lang="ja-JP" altLang="en-US" sz="700" baseline="0" dirty="0"/>
                      <a:t> </a:t>
                    </a:r>
                    <a:fld id="{13EBD041-96D8-4AE7-BEF3-1583DAE1BF43}" type="VALUE">
                      <a:rPr lang="en-US" altLang="ja-JP" sz="700" baseline="0"/>
                      <a:pPr>
                        <a:lnSpc>
                          <a:spcPts val="1000"/>
                        </a:lnSpc>
                        <a:defRPr sz="700"/>
                      </a:pPr>
                      <a:t>[値]</a:t>
                    </a:fld>
                    <a:r>
                      <a:rPr lang="en-US" altLang="ja-JP" sz="700" baseline="0" dirty="0"/>
                      <a:t>, </a:t>
                    </a:r>
                    <a:fld id="{D7510DC2-8237-496A-A7CF-354720A8A1F3}" type="PERCENTAGE">
                      <a:rPr lang="en-US" altLang="ja-JP" sz="700" baseline="0"/>
                      <a:pPr>
                        <a:lnSpc>
                          <a:spcPts val="1000"/>
                        </a:lnSpc>
                        <a:defRPr sz="700"/>
                      </a:pPr>
                      <a:t>[パーセンテージ]</a:t>
                    </a:fld>
                    <a:endParaRPr lang="en-US" altLang="ja-JP" sz="700" baseline="0" dirty="0"/>
                  </a:p>
                </c:rich>
              </c:tx>
              <c:numFmt formatCode="\(0.0%\)" sourceLinked="0"/>
              <c:spPr>
                <a:solidFill>
                  <a:schemeClr val="bg1"/>
                </a:solidFill>
                <a:ln w="6350">
                  <a:solidFill>
                    <a:schemeClr val="bg2">
                      <a:lumMod val="75000"/>
                    </a:schemeClr>
                  </a:solidFill>
                </a:ln>
                <a:effectLst/>
              </c:spPr>
              <c:txPr>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eparator> </c:separator>
              <c:extLst>
                <c:ext xmlns:c15="http://schemas.microsoft.com/office/drawing/2012/chart" uri="{CE6537A1-D6FC-4f65-9D91-7224C49458BB}">
                  <c15:layout>
                    <c:manualLayout>
                      <c:w val="0.15498207916764609"/>
                      <c:h val="0.13967678070556275"/>
                    </c:manualLayout>
                  </c15:layout>
                  <c15:dlblFieldTable/>
                  <c15:showDataLabelsRange val="0"/>
                </c:ext>
                <c:ext xmlns:c16="http://schemas.microsoft.com/office/drawing/2014/chart" uri="{C3380CC4-5D6E-409C-BE32-E72D297353CC}">
                  <c16:uniqueId val="{00000007-0254-4635-8449-4742DFE5534D}"/>
                </c:ext>
              </c:extLst>
            </c:dLbl>
            <c:dLbl>
              <c:idx val="4"/>
              <c:delete val="1"/>
              <c:extLst>
                <c:ext xmlns:c15="http://schemas.microsoft.com/office/drawing/2012/chart" uri="{CE6537A1-D6FC-4f65-9D91-7224C49458BB}"/>
                <c:ext xmlns:c16="http://schemas.microsoft.com/office/drawing/2014/chart" uri="{C3380CC4-5D6E-409C-BE32-E72D297353CC}">
                  <c16:uniqueId val="{00000009-0254-4635-8449-4742DFE5534D}"/>
                </c:ext>
              </c:extLst>
            </c:dLbl>
            <c:numFmt formatCode="\(0.0%\)" sourceLinked="0"/>
            <c:spPr>
              <a:solidFill>
                <a:schemeClr val="bg1"/>
              </a:solidFill>
              <a:ln w="6350">
                <a:solidFill>
                  <a:schemeClr val="bg2">
                    <a:lumMod val="75000"/>
                  </a:schemeClr>
                </a:solidFill>
              </a:ln>
              <a:effectLst/>
            </c:spPr>
            <c:txPr>
              <a:bodyPr rot="0" spcFirstLastPara="1" vertOverflow="ellipsis" vert="horz" wrap="square" lIns="38100" tIns="19050" rIns="38100" bIns="19050" anchor="ctr" anchorCtr="1">
                <a:sp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まとめ!$C$455:$C$459</c:f>
              <c:strCache>
                <c:ptCount val="5"/>
                <c:pt idx="0">
                  <c:v>実施している（検診の委託先機関が実施し、結果を把握している場合も含む）</c:v>
                </c:pt>
                <c:pt idx="1">
                  <c:v>一部実施している（検診の委託先機関が実施し、結果を把握している場合も含む）</c:v>
                </c:pt>
                <c:pt idx="2">
                  <c:v>実施していない</c:v>
                </c:pt>
                <c:pt idx="3">
                  <c:v>わからない</c:v>
                </c:pt>
                <c:pt idx="4">
                  <c:v>未回答</c:v>
                </c:pt>
              </c:strCache>
            </c:strRef>
          </c:cat>
          <c:val>
            <c:numRef>
              <c:f>まとめ!$D$455:$D$459</c:f>
              <c:numCache>
                <c:formatCode>General</c:formatCode>
                <c:ptCount val="5"/>
                <c:pt idx="0">
                  <c:v>6</c:v>
                </c:pt>
                <c:pt idx="1">
                  <c:v>20</c:v>
                </c:pt>
                <c:pt idx="2">
                  <c:v>73</c:v>
                </c:pt>
                <c:pt idx="3">
                  <c:v>13</c:v>
                </c:pt>
                <c:pt idx="4">
                  <c:v>0</c:v>
                </c:pt>
              </c:numCache>
            </c:numRef>
          </c:val>
          <c:extLst>
            <c:ext xmlns:c16="http://schemas.microsoft.com/office/drawing/2014/chart" uri="{C3380CC4-5D6E-409C-BE32-E72D297353CC}">
              <c16:uniqueId val="{0000000A-0254-4635-8449-4742DFE5534D}"/>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rot="0" spcFirstLastPara="1" vertOverflow="ellipsis" vert="horz" wrap="square" anchor="ctr" anchorCtr="1"/>
          <a:lstStyle/>
          <a:p>
            <a:pPr>
              <a:defRPr kumimoji="1" lang="ja-JP" altLang="en-US" sz="1050" b="0" i="0" u="none" strike="noStrike" kern="1200" spc="0" baseline="0">
                <a:solidFill>
                  <a:schemeClr val="tx1"/>
                </a:solidFill>
                <a:latin typeface="+mn-lt"/>
                <a:ea typeface="+mn-ea"/>
                <a:cs typeface="+mn-cs"/>
              </a:defRPr>
            </a:pPr>
            <a:r>
              <a:rPr kumimoji="1" lang="ja-JP" altLang="en-US" sz="1050" kern="1200" dirty="0">
                <a:solidFill>
                  <a:schemeClr val="tx1"/>
                </a:solidFill>
                <a:latin typeface="+mn-lt"/>
                <a:ea typeface="+mn-ea"/>
                <a:cs typeface="+mn-cs"/>
              </a:rPr>
              <a:t>事業所　</a:t>
            </a:r>
            <a:r>
              <a:rPr kumimoji="1" lang="en-US" altLang="ja-JP" sz="1050" kern="1200" dirty="0">
                <a:solidFill>
                  <a:schemeClr val="tx1"/>
                </a:solidFill>
                <a:latin typeface="+mn-lt"/>
                <a:ea typeface="+mn-ea"/>
                <a:cs typeface="+mn-cs"/>
              </a:rPr>
              <a:t>N</a:t>
            </a:r>
            <a:r>
              <a:rPr kumimoji="1" lang="ja-JP" altLang="en-US" sz="1050" kern="1200" dirty="0">
                <a:solidFill>
                  <a:schemeClr val="tx1"/>
                </a:solidFill>
                <a:latin typeface="+mn-lt"/>
                <a:ea typeface="+mn-ea"/>
                <a:cs typeface="+mn-cs"/>
              </a:rPr>
              <a:t>＝</a:t>
            </a:r>
            <a:r>
              <a:rPr kumimoji="1" lang="en-US" altLang="ja-JP" sz="1050" kern="1200" dirty="0">
                <a:solidFill>
                  <a:schemeClr val="tx1"/>
                </a:solidFill>
                <a:latin typeface="+mn-lt"/>
                <a:ea typeface="+mn-ea"/>
                <a:cs typeface="+mn-cs"/>
              </a:rPr>
              <a:t>321</a:t>
            </a:r>
            <a:endParaRPr kumimoji="1" lang="ja-JP" altLang="en-US" sz="1050" kern="1200" dirty="0">
              <a:solidFill>
                <a:schemeClr val="tx1"/>
              </a:solidFill>
              <a:latin typeface="+mn-lt"/>
              <a:ea typeface="+mn-ea"/>
              <a:cs typeface="+mn-cs"/>
            </a:endParaRPr>
          </a:p>
        </c:rich>
      </c:tx>
      <c:layout>
        <c:manualLayout>
          <c:xMode val="edge"/>
          <c:yMode val="edge"/>
          <c:x val="9.0482311090798698E-2"/>
          <c:y val="1.6159225629549752E-2"/>
        </c:manualLayout>
      </c:layout>
      <c:overlay val="0"/>
      <c:spPr>
        <a:noFill/>
        <a:ln>
          <a:noFill/>
        </a:ln>
        <a:effectLst/>
      </c:spPr>
      <c:txPr>
        <a:bodyPr rot="0" spcFirstLastPara="1" vertOverflow="ellipsis" vert="horz" wrap="square" anchor="ctr" anchorCtr="1"/>
        <a:lstStyle/>
        <a:p>
          <a:pPr>
            <a:defRPr kumimoji="1" lang="ja-JP" altLang="en-US" sz="1050" b="0" i="0" u="none" strike="noStrike" kern="1200" spc="0" baseline="0">
              <a:solidFill>
                <a:schemeClr val="tx1"/>
              </a:solidFill>
              <a:latin typeface="+mn-lt"/>
              <a:ea typeface="+mn-ea"/>
              <a:cs typeface="+mn-cs"/>
            </a:defRPr>
          </a:pPr>
          <a:endParaRPr lang="ja-JP"/>
        </a:p>
      </c:txPr>
    </c:title>
    <c:autoTitleDeleted val="0"/>
    <c:plotArea>
      <c:layout>
        <c:manualLayout>
          <c:layoutTarget val="inner"/>
          <c:xMode val="edge"/>
          <c:yMode val="edge"/>
          <c:x val="0.15460468940607558"/>
          <c:y val="0.26872633174444882"/>
          <c:w val="0.44502388189432868"/>
          <c:h val="0.53646815948646753"/>
        </c:manualLayout>
      </c:layout>
      <c:pieChart>
        <c:varyColors val="1"/>
        <c:ser>
          <c:idx val="0"/>
          <c:order val="0"/>
          <c:spPr>
            <a:ln w="9525"/>
          </c:spPr>
          <c:dPt>
            <c:idx val="0"/>
            <c:bubble3D val="0"/>
            <c:spPr>
              <a:solidFill>
                <a:schemeClr val="dk1">
                  <a:tint val="88500"/>
                </a:schemeClr>
              </a:solidFill>
              <a:ln w="9525">
                <a:solidFill>
                  <a:schemeClr val="lt1"/>
                </a:solidFill>
              </a:ln>
              <a:effectLst/>
            </c:spPr>
            <c:extLst>
              <c:ext xmlns:c16="http://schemas.microsoft.com/office/drawing/2014/chart" uri="{C3380CC4-5D6E-409C-BE32-E72D297353CC}">
                <c16:uniqueId val="{00000001-0254-4635-8449-4742DFE5534D}"/>
              </c:ext>
            </c:extLst>
          </c:dPt>
          <c:dPt>
            <c:idx val="1"/>
            <c:bubble3D val="0"/>
            <c:spPr>
              <a:solidFill>
                <a:schemeClr val="dk1">
                  <a:tint val="55000"/>
                </a:schemeClr>
              </a:solidFill>
              <a:ln w="9525">
                <a:solidFill>
                  <a:schemeClr val="lt1"/>
                </a:solidFill>
              </a:ln>
              <a:effectLst/>
            </c:spPr>
            <c:extLst>
              <c:ext xmlns:c16="http://schemas.microsoft.com/office/drawing/2014/chart" uri="{C3380CC4-5D6E-409C-BE32-E72D297353CC}">
                <c16:uniqueId val="{00000003-0254-4635-8449-4742DFE5534D}"/>
              </c:ext>
            </c:extLst>
          </c:dPt>
          <c:dPt>
            <c:idx val="2"/>
            <c:bubble3D val="0"/>
            <c:spPr>
              <a:solidFill>
                <a:schemeClr val="dk1">
                  <a:tint val="75000"/>
                </a:schemeClr>
              </a:solidFill>
              <a:ln w="9525">
                <a:solidFill>
                  <a:schemeClr val="lt1"/>
                </a:solidFill>
              </a:ln>
              <a:effectLst/>
            </c:spPr>
            <c:extLst>
              <c:ext xmlns:c16="http://schemas.microsoft.com/office/drawing/2014/chart" uri="{C3380CC4-5D6E-409C-BE32-E72D297353CC}">
                <c16:uniqueId val="{00000005-0254-4635-8449-4742DFE5534D}"/>
              </c:ext>
            </c:extLst>
          </c:dPt>
          <c:dPt>
            <c:idx val="3"/>
            <c:bubble3D val="0"/>
            <c:spPr>
              <a:solidFill>
                <a:schemeClr val="dk1">
                  <a:tint val="98500"/>
                </a:schemeClr>
              </a:solidFill>
              <a:ln w="9525">
                <a:solidFill>
                  <a:schemeClr val="lt1"/>
                </a:solidFill>
              </a:ln>
              <a:effectLst/>
            </c:spPr>
            <c:extLst>
              <c:ext xmlns:c16="http://schemas.microsoft.com/office/drawing/2014/chart" uri="{C3380CC4-5D6E-409C-BE32-E72D297353CC}">
                <c16:uniqueId val="{00000007-0254-4635-8449-4742DFE5534D}"/>
              </c:ext>
            </c:extLst>
          </c:dPt>
          <c:dPt>
            <c:idx val="4"/>
            <c:bubble3D val="0"/>
            <c:spPr>
              <a:solidFill>
                <a:schemeClr val="dk1">
                  <a:tint val="30000"/>
                </a:schemeClr>
              </a:solidFill>
              <a:ln w="9525">
                <a:solidFill>
                  <a:schemeClr val="lt1"/>
                </a:solidFill>
              </a:ln>
              <a:effectLst/>
            </c:spPr>
            <c:extLst>
              <c:ext xmlns:c16="http://schemas.microsoft.com/office/drawing/2014/chart" uri="{C3380CC4-5D6E-409C-BE32-E72D297353CC}">
                <c16:uniqueId val="{00000009-0254-4635-8449-4742DFE5534D}"/>
              </c:ext>
            </c:extLst>
          </c:dPt>
          <c:dLbls>
            <c:dLbl>
              <c:idx val="0"/>
              <c:layout>
                <c:manualLayout>
                  <c:x val="0.13687831013135379"/>
                  <c:y val="5.3314311252769392E-3"/>
                </c:manualLayout>
              </c:layout>
              <c:numFmt formatCode="\(0.0%\)" sourceLinked="0"/>
              <c:spPr>
                <a:solidFill>
                  <a:schemeClr val="bg1"/>
                </a:solidFill>
                <a:ln w="6350">
                  <a:solidFill>
                    <a:schemeClr val="bg2"/>
                  </a:solidFill>
                </a:ln>
                <a:effectLst/>
              </c:spPr>
              <c:txPr>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eparator> </c:separator>
              <c:extLst>
                <c:ext xmlns:c15="http://schemas.microsoft.com/office/drawing/2012/chart" uri="{CE6537A1-D6FC-4f65-9D91-7224C49458BB}">
                  <c15:layout>
                    <c:manualLayout>
                      <c:w val="0.38483031993901345"/>
                      <c:h val="0.17534700187516994"/>
                    </c:manualLayout>
                  </c15:layout>
                </c:ext>
                <c:ext xmlns:c16="http://schemas.microsoft.com/office/drawing/2014/chart" uri="{C3380CC4-5D6E-409C-BE32-E72D297353CC}">
                  <c16:uniqueId val="{00000001-0254-4635-8449-4742DFE5534D}"/>
                </c:ext>
              </c:extLst>
            </c:dLbl>
            <c:dLbl>
              <c:idx val="1"/>
              <c:layout>
                <c:manualLayout>
                  <c:x val="0.1037364260041254"/>
                  <c:y val="0.1986216943965976"/>
                </c:manualLayout>
              </c:layout>
              <c:tx>
                <c:rich>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fld id="{62EF8C5E-1F5D-41E3-BD86-A696B96B003F}" type="CATEGORYNAME">
                      <a:rPr lang="ja-JP" altLang="en-US" sz="700" dirty="0"/>
                      <a:pPr>
                        <a:lnSpc>
                          <a:spcPts val="1000"/>
                        </a:lnSpc>
                        <a:defRPr sz="700"/>
                      </a:pPr>
                      <a:t>[分類名]</a:t>
                    </a:fld>
                    <a:r>
                      <a:rPr lang="ja-JP" altLang="en-US" sz="700" baseline="0" dirty="0"/>
                      <a:t> </a:t>
                    </a:r>
                  </a:p>
                  <a:p>
                    <a:pPr>
                      <a:lnSpc>
                        <a:spcPts val="1000"/>
                      </a:lnSpc>
                      <a:defRPr sz="700"/>
                    </a:pPr>
                    <a:fld id="{ACE6D01E-5756-48AA-95FA-AC52C11D5D63}" type="VALUE">
                      <a:rPr lang="en-US" altLang="ja-JP" sz="700" baseline="0" smtClean="0"/>
                      <a:pPr>
                        <a:lnSpc>
                          <a:spcPts val="1000"/>
                        </a:lnSpc>
                        <a:defRPr sz="700"/>
                      </a:pPr>
                      <a:t>[値]</a:t>
                    </a:fld>
                    <a:r>
                      <a:rPr lang="ja-JP" altLang="en-US" sz="700" baseline="0" dirty="0"/>
                      <a:t> </a:t>
                    </a:r>
                    <a:fld id="{904B04C9-81B4-431F-8770-DBA89EF4856A}" type="PERCENTAGE">
                      <a:rPr lang="en-US" altLang="ja-JP" sz="700" baseline="0" dirty="0"/>
                      <a:pPr>
                        <a:lnSpc>
                          <a:spcPts val="1000"/>
                        </a:lnSpc>
                        <a:defRPr sz="700"/>
                      </a:pPr>
                      <a:t>[パーセンテージ]</a:t>
                    </a:fld>
                    <a:endParaRPr lang="ja-JP" altLang="en-US" sz="700" baseline="0" dirty="0"/>
                  </a:p>
                </c:rich>
              </c:tx>
              <c:numFmt formatCode="\(0.0%\)" sourceLinked="0"/>
              <c:spPr>
                <a:solidFill>
                  <a:schemeClr val="bg1"/>
                </a:solidFill>
                <a:ln w="6350">
                  <a:solidFill>
                    <a:schemeClr val="bg2"/>
                  </a:solidFill>
                </a:ln>
                <a:effectLst/>
              </c:spPr>
              <c:txPr>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eparator> </c:separator>
              <c:extLst>
                <c:ext xmlns:c15="http://schemas.microsoft.com/office/drawing/2012/chart" uri="{CE6537A1-D6FC-4f65-9D91-7224C49458BB}">
                  <c15:layout>
                    <c:manualLayout>
                      <c:w val="0.33303691514690775"/>
                      <c:h val="0.19316032146679962"/>
                    </c:manualLayout>
                  </c15:layout>
                  <c15:dlblFieldTable/>
                  <c15:showDataLabelsRange val="0"/>
                </c:ext>
                <c:ext xmlns:c16="http://schemas.microsoft.com/office/drawing/2014/chart" uri="{C3380CC4-5D6E-409C-BE32-E72D297353CC}">
                  <c16:uniqueId val="{00000003-0254-4635-8449-4742DFE5534D}"/>
                </c:ext>
              </c:extLst>
            </c:dLbl>
            <c:dLbl>
              <c:idx val="2"/>
              <c:layout>
                <c:manualLayout>
                  <c:x val="-0.11189118057382515"/>
                  <c:y val="-0.20195660230014489"/>
                </c:manualLayout>
              </c:layout>
              <c:tx>
                <c:rich>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fld id="{E4CAE309-04F3-401F-8FE3-B771F028E136}" type="CATEGORYNAME">
                      <a:rPr lang="ja-JP" altLang="en-US" sz="700" smtClean="0"/>
                      <a:pPr>
                        <a:lnSpc>
                          <a:spcPts val="1000"/>
                        </a:lnSpc>
                        <a:defRPr sz="700"/>
                      </a:pPr>
                      <a:t>[分類名]</a:t>
                    </a:fld>
                    <a:endParaRPr lang="ja-JP" altLang="en-US" sz="700" dirty="0"/>
                  </a:p>
                  <a:p>
                    <a:pPr>
                      <a:lnSpc>
                        <a:spcPts val="1000"/>
                      </a:lnSpc>
                      <a:defRPr sz="700"/>
                    </a:pPr>
                    <a:r>
                      <a:rPr lang="ja-JP" altLang="en-US" sz="700" baseline="0" dirty="0"/>
                      <a:t> </a:t>
                    </a:r>
                    <a:fld id="{2182E1C7-C407-4501-BE57-67B91CF12272}" type="VALUE">
                      <a:rPr lang="en-US" altLang="ja-JP" sz="700" baseline="0"/>
                      <a:pPr>
                        <a:lnSpc>
                          <a:spcPts val="1000"/>
                        </a:lnSpc>
                        <a:defRPr sz="700"/>
                      </a:pPr>
                      <a:t>[値]</a:t>
                    </a:fld>
                    <a:r>
                      <a:rPr lang="ja-JP" altLang="en-US" sz="700" baseline="0" dirty="0"/>
                      <a:t> </a:t>
                    </a:r>
                    <a:fld id="{5C849E68-ABD0-4E7A-B72B-A340B5B3B3A7}" type="PERCENTAGE">
                      <a:rPr lang="en-US" altLang="ja-JP" sz="700" baseline="0"/>
                      <a:pPr>
                        <a:lnSpc>
                          <a:spcPts val="1000"/>
                        </a:lnSpc>
                        <a:defRPr sz="700"/>
                      </a:pPr>
                      <a:t>[パーセンテージ]</a:t>
                    </a:fld>
                    <a:endParaRPr lang="ja-JP" altLang="en-US" sz="700" baseline="0" dirty="0"/>
                  </a:p>
                </c:rich>
              </c:tx>
              <c:numFmt formatCode="\(0.0%\)" sourceLinked="0"/>
              <c:spPr>
                <a:solidFill>
                  <a:schemeClr val="bg1"/>
                </a:solidFill>
                <a:ln w="6350">
                  <a:solidFill>
                    <a:schemeClr val="bg2"/>
                  </a:solidFill>
                </a:ln>
                <a:effectLst/>
              </c:spPr>
              <c:txPr>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eparator> </c:separator>
              <c:extLst>
                <c:ext xmlns:c15="http://schemas.microsoft.com/office/drawing/2012/chart" uri="{CE6537A1-D6FC-4f65-9D91-7224C49458BB}">
                  <c15:layout>
                    <c:manualLayout>
                      <c:w val="0.23416289085310649"/>
                      <c:h val="9.9063369293972262E-2"/>
                    </c:manualLayout>
                  </c15:layout>
                  <c15:dlblFieldTable/>
                  <c15:showDataLabelsRange val="0"/>
                </c:ext>
                <c:ext xmlns:c16="http://schemas.microsoft.com/office/drawing/2014/chart" uri="{C3380CC4-5D6E-409C-BE32-E72D297353CC}">
                  <c16:uniqueId val="{00000005-0254-4635-8449-4742DFE5534D}"/>
                </c:ext>
              </c:extLst>
            </c:dLbl>
            <c:dLbl>
              <c:idx val="3"/>
              <c:layout>
                <c:manualLayout>
                  <c:x val="2.8495990834081195E-2"/>
                  <c:y val="8.9850861162668993E-2"/>
                </c:manualLayout>
              </c:layout>
              <c:tx>
                <c:rich>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fld id="{CDA621CA-8D25-4B27-80B1-A138AE20D971}" type="CATEGORYNAME">
                      <a:rPr lang="ja-JP" altLang="en-US" smtClean="0"/>
                      <a:pPr>
                        <a:lnSpc>
                          <a:spcPts val="1000"/>
                        </a:lnSpc>
                        <a:defRPr sz="700"/>
                      </a:pPr>
                      <a:t>[分類名]</a:t>
                    </a:fld>
                    <a:endParaRPr lang="ja-JP" altLang="en-US" dirty="0"/>
                  </a:p>
                  <a:p>
                    <a:pPr>
                      <a:lnSpc>
                        <a:spcPts val="1000"/>
                      </a:lnSpc>
                      <a:defRPr sz="700"/>
                    </a:pPr>
                    <a:r>
                      <a:rPr lang="ja-JP" altLang="en-US" baseline="0" dirty="0"/>
                      <a:t> </a:t>
                    </a:r>
                    <a:fld id="{2A6611AA-1DD7-4D7D-B6E5-4E4A42EA6FC4}" type="VALUE">
                      <a:rPr lang="en-US" altLang="ja-JP" baseline="0"/>
                      <a:pPr>
                        <a:lnSpc>
                          <a:spcPts val="1000"/>
                        </a:lnSpc>
                        <a:defRPr sz="700"/>
                      </a:pPr>
                      <a:t>[値]</a:t>
                    </a:fld>
                    <a:r>
                      <a:rPr lang="ja-JP" altLang="en-US" baseline="0" dirty="0"/>
                      <a:t> </a:t>
                    </a:r>
                    <a:fld id="{E429B408-3247-421E-942C-FD5628D9EAD4}" type="PERCENTAGE">
                      <a:rPr lang="en-US" altLang="ja-JP" baseline="0"/>
                      <a:pPr>
                        <a:lnSpc>
                          <a:spcPts val="1000"/>
                        </a:lnSpc>
                        <a:defRPr sz="700"/>
                      </a:pPr>
                      <a:t>[パーセンテージ]</a:t>
                    </a:fld>
                    <a:endParaRPr lang="ja-JP" altLang="en-US" baseline="0" dirty="0"/>
                  </a:p>
                </c:rich>
              </c:tx>
              <c:numFmt formatCode="\(0.0%\)" sourceLinked="0"/>
              <c:spPr>
                <a:solidFill>
                  <a:schemeClr val="bg1"/>
                </a:solidFill>
                <a:ln w="6350">
                  <a:solidFill>
                    <a:schemeClr val="bg2"/>
                  </a:solidFill>
                </a:ln>
                <a:effectLst/>
              </c:spPr>
              <c:txPr>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eparator> </c:separator>
              <c:extLst>
                <c:ext xmlns:c15="http://schemas.microsoft.com/office/drawing/2012/chart" uri="{CE6537A1-D6FC-4f65-9D91-7224C49458BB}">
                  <c15:layout>
                    <c:manualLayout>
                      <c:w val="0.20017120129319252"/>
                      <c:h val="0.10965911350106482"/>
                    </c:manualLayout>
                  </c15:layout>
                  <c15:dlblFieldTable/>
                  <c15:showDataLabelsRange val="0"/>
                </c:ext>
                <c:ext xmlns:c16="http://schemas.microsoft.com/office/drawing/2014/chart" uri="{C3380CC4-5D6E-409C-BE32-E72D297353CC}">
                  <c16:uniqueId val="{00000007-0254-4635-8449-4742DFE5534D}"/>
                </c:ext>
              </c:extLst>
            </c:dLbl>
            <c:dLbl>
              <c:idx val="4"/>
              <c:layout>
                <c:manualLayout>
                  <c:x val="-0.16878711219463538"/>
                  <c:y val="8.2819212301369349E-3"/>
                </c:manualLayout>
              </c:layout>
              <c:tx>
                <c:rich>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fld id="{CEB9D85F-3226-4ED8-AED1-4D0E9E45F422}" type="CATEGORYNAME">
                      <a:rPr lang="ja-JP" altLang="en-US" sz="700"/>
                      <a:pPr>
                        <a:lnSpc>
                          <a:spcPts val="1000"/>
                        </a:lnSpc>
                        <a:defRPr sz="700"/>
                      </a:pPr>
                      <a:t>[分類名]</a:t>
                    </a:fld>
                    <a:r>
                      <a:rPr lang="ja-JP" altLang="en-US" sz="700" baseline="0" dirty="0"/>
                      <a:t> </a:t>
                    </a:r>
                  </a:p>
                  <a:p>
                    <a:pPr>
                      <a:lnSpc>
                        <a:spcPts val="1000"/>
                      </a:lnSpc>
                      <a:defRPr sz="700"/>
                    </a:pPr>
                    <a:fld id="{9F3AA91F-101C-4831-90BB-44C003EDB9CE}" type="VALUE">
                      <a:rPr lang="en-US" altLang="ja-JP" sz="700" baseline="0" smtClean="0"/>
                      <a:pPr>
                        <a:lnSpc>
                          <a:spcPts val="1000"/>
                        </a:lnSpc>
                        <a:defRPr sz="700"/>
                      </a:pPr>
                      <a:t>[値]</a:t>
                    </a:fld>
                    <a:r>
                      <a:rPr lang="ja-JP" altLang="en-US" sz="700" baseline="0" dirty="0"/>
                      <a:t> </a:t>
                    </a:r>
                    <a:fld id="{3E4751E0-6EB8-418D-BB9E-CAA75B8735ED}" type="PERCENTAGE">
                      <a:rPr lang="en-US" altLang="ja-JP" sz="700" baseline="0"/>
                      <a:pPr>
                        <a:lnSpc>
                          <a:spcPts val="1000"/>
                        </a:lnSpc>
                        <a:defRPr sz="700"/>
                      </a:pPr>
                      <a:t>[パーセンテージ]</a:t>
                    </a:fld>
                    <a:endParaRPr lang="ja-JP" altLang="en-US" sz="700" baseline="0" dirty="0"/>
                  </a:p>
                </c:rich>
              </c:tx>
              <c:numFmt formatCode="\(0.0%\)" sourceLinked="0"/>
              <c:spPr>
                <a:solidFill>
                  <a:schemeClr val="bg1"/>
                </a:solidFill>
                <a:ln w="6350">
                  <a:solidFill>
                    <a:schemeClr val="bg2"/>
                  </a:solidFill>
                </a:ln>
                <a:effectLst/>
              </c:spPr>
              <c:txPr>
                <a:bodyPr rot="0" spcFirstLastPara="1" vertOverflow="ellipsis" vert="horz" wrap="square" lIns="38100" tIns="19050" rIns="38100" bIns="19050" anchor="ctr" anchorCtr="1">
                  <a:no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eparator> </c:separator>
              <c:extLst>
                <c:ext xmlns:c15="http://schemas.microsoft.com/office/drawing/2012/chart" uri="{CE6537A1-D6FC-4f65-9D91-7224C49458BB}">
                  <c15:layout>
                    <c:manualLayout>
                      <c:w val="0.18611042430636165"/>
                      <c:h val="9.8000932018328629E-2"/>
                    </c:manualLayout>
                  </c15:layout>
                  <c15:dlblFieldTable/>
                  <c15:showDataLabelsRange val="0"/>
                </c:ext>
                <c:ext xmlns:c16="http://schemas.microsoft.com/office/drawing/2014/chart" uri="{C3380CC4-5D6E-409C-BE32-E72D297353CC}">
                  <c16:uniqueId val="{00000009-0254-4635-8449-4742DFE5534D}"/>
                </c:ext>
              </c:extLst>
            </c:dLbl>
            <c:numFmt formatCode="\(0.0%\)" sourceLinked="0"/>
            <c:spPr>
              <a:solidFill>
                <a:schemeClr val="bg1"/>
              </a:solidFill>
              <a:ln w="6350">
                <a:solidFill>
                  <a:schemeClr val="bg2"/>
                </a:solidFill>
              </a:ln>
              <a:effectLst/>
            </c:spPr>
            <c:txPr>
              <a:bodyPr rot="0" spcFirstLastPara="1" vertOverflow="ellipsis" vert="horz" wrap="square" lIns="38100" tIns="19050" rIns="38100" bIns="19050" anchor="ctr" anchorCtr="1">
                <a:spAutoFit/>
              </a:bodyPr>
              <a:lstStyle/>
              <a:p>
                <a:pPr>
                  <a:lnSpc>
                    <a:spcPts val="1000"/>
                  </a:lnSpc>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まとめ!$C$470:$C$474</c:f>
              <c:strCache>
                <c:ptCount val="5"/>
                <c:pt idx="0">
                  <c:v>実施している（検診の委託先機関が実施し、結果を把握している場合も含む）</c:v>
                </c:pt>
                <c:pt idx="1">
                  <c:v>一部実施している（検診の委託先機関が実施し、結果を把握している場合も含む）</c:v>
                </c:pt>
                <c:pt idx="2">
                  <c:v>実施していない</c:v>
                </c:pt>
                <c:pt idx="3">
                  <c:v>わからない</c:v>
                </c:pt>
                <c:pt idx="4">
                  <c:v>未回答</c:v>
                </c:pt>
              </c:strCache>
            </c:strRef>
          </c:cat>
          <c:val>
            <c:numRef>
              <c:f>まとめ!$D$470:$D$474</c:f>
              <c:numCache>
                <c:formatCode>General</c:formatCode>
                <c:ptCount val="5"/>
                <c:pt idx="0">
                  <c:v>19</c:v>
                </c:pt>
                <c:pt idx="1">
                  <c:v>29</c:v>
                </c:pt>
                <c:pt idx="2">
                  <c:v>207</c:v>
                </c:pt>
                <c:pt idx="3">
                  <c:v>50</c:v>
                </c:pt>
                <c:pt idx="4">
                  <c:v>16</c:v>
                </c:pt>
              </c:numCache>
            </c:numRef>
          </c:val>
          <c:extLst>
            <c:ext xmlns:c16="http://schemas.microsoft.com/office/drawing/2014/chart" uri="{C3380CC4-5D6E-409C-BE32-E72D297353CC}">
              <c16:uniqueId val="{0000000A-0254-4635-8449-4742DFE5534D}"/>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colors2.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colors3.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colors4.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colors5.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colors6.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colors7.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0.25623</cdr:x>
      <cdr:y>0.90548</cdr:y>
    </cdr:from>
    <cdr:to>
      <cdr:x>0.9359</cdr:x>
      <cdr:y>0.96383</cdr:y>
    </cdr:to>
    <cdr:sp macro="" textlink="">
      <cdr:nvSpPr>
        <cdr:cNvPr id="3" name="テキスト ボックス 2"/>
        <cdr:cNvSpPr txBox="1"/>
      </cdr:nvSpPr>
      <cdr:spPr>
        <a:xfrm xmlns:a="http://schemas.openxmlformats.org/drawingml/2006/main">
          <a:off x="988301" y="2761867"/>
          <a:ext cx="2621545" cy="17797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altLang="ja-JP" sz="900" dirty="0"/>
            <a:t>※</a:t>
          </a:r>
          <a:r>
            <a:rPr lang="ja-JP" altLang="en-US" sz="900" dirty="0"/>
            <a:t>がん検診実施していない事業主含む</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4307046" cy="341542"/>
          </a:xfrm>
          <a:prstGeom prst="rect">
            <a:avLst/>
          </a:prstGeom>
        </p:spPr>
        <p:txBody>
          <a:bodyPr vert="horz" lIns="95688" tIns="47844" rIns="95688" bIns="47844" rtlCol="0"/>
          <a:lstStyle>
            <a:lvl1pPr algn="l">
              <a:defRPr sz="1300"/>
            </a:lvl1pPr>
          </a:lstStyle>
          <a:p>
            <a:endParaRPr kumimoji="1" lang="ja-JP" altLang="en-US"/>
          </a:p>
        </p:txBody>
      </p:sp>
      <p:sp>
        <p:nvSpPr>
          <p:cNvPr id="3" name="日付プレースホルダー 2"/>
          <p:cNvSpPr>
            <a:spLocks noGrp="1"/>
          </p:cNvSpPr>
          <p:nvPr>
            <p:ph type="dt" idx="1"/>
          </p:nvPr>
        </p:nvSpPr>
        <p:spPr>
          <a:xfrm>
            <a:off x="5629991" y="1"/>
            <a:ext cx="4307046" cy="341542"/>
          </a:xfrm>
          <a:prstGeom prst="rect">
            <a:avLst/>
          </a:prstGeom>
        </p:spPr>
        <p:txBody>
          <a:bodyPr vert="horz" lIns="95688" tIns="47844" rIns="95688" bIns="47844" rtlCol="0"/>
          <a:lstStyle>
            <a:lvl1pPr algn="r">
              <a:defRPr sz="1300"/>
            </a:lvl1pPr>
          </a:lstStyle>
          <a:p>
            <a:fld id="{6947068A-10BD-4A94-AC48-197CA934A211}" type="datetimeFigureOut">
              <a:rPr kumimoji="1" lang="ja-JP" altLang="en-US" smtClean="0"/>
              <a:t>2023/3/8</a:t>
            </a:fld>
            <a:endParaRPr kumimoji="1" lang="ja-JP" altLang="en-US"/>
          </a:p>
        </p:txBody>
      </p:sp>
      <p:sp>
        <p:nvSpPr>
          <p:cNvPr id="4" name="スライド イメージ プレースホルダー 3"/>
          <p:cNvSpPr>
            <a:spLocks noGrp="1" noRot="1" noChangeAspect="1"/>
          </p:cNvSpPr>
          <p:nvPr>
            <p:ph type="sldImg" idx="2"/>
          </p:nvPr>
        </p:nvSpPr>
        <p:spPr>
          <a:xfrm>
            <a:off x="4175125" y="850900"/>
            <a:ext cx="1589088" cy="2297113"/>
          </a:xfrm>
          <a:prstGeom prst="rect">
            <a:avLst/>
          </a:prstGeom>
          <a:noFill/>
          <a:ln w="12700">
            <a:solidFill>
              <a:prstClr val="black"/>
            </a:solidFill>
          </a:ln>
        </p:spPr>
        <p:txBody>
          <a:bodyPr vert="horz" lIns="95688" tIns="47844" rIns="95688" bIns="47844" rtlCol="0" anchor="ctr"/>
          <a:lstStyle/>
          <a:p>
            <a:endParaRPr lang="ja-JP" altLang="en-US"/>
          </a:p>
        </p:txBody>
      </p:sp>
      <p:sp>
        <p:nvSpPr>
          <p:cNvPr id="5" name="ノート プレースホルダー 4"/>
          <p:cNvSpPr>
            <a:spLocks noGrp="1"/>
          </p:cNvSpPr>
          <p:nvPr>
            <p:ph type="body" sz="quarter" idx="3"/>
          </p:nvPr>
        </p:nvSpPr>
        <p:spPr>
          <a:xfrm>
            <a:off x="993934" y="3275967"/>
            <a:ext cx="7951470" cy="2680336"/>
          </a:xfrm>
          <a:prstGeom prst="rect">
            <a:avLst/>
          </a:prstGeom>
        </p:spPr>
        <p:txBody>
          <a:bodyPr vert="horz" lIns="95688" tIns="47844" rIns="95688" bIns="4784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465662"/>
            <a:ext cx="4307046" cy="341541"/>
          </a:xfrm>
          <a:prstGeom prst="rect">
            <a:avLst/>
          </a:prstGeom>
        </p:spPr>
        <p:txBody>
          <a:bodyPr vert="horz" lIns="95688" tIns="47844" rIns="95688" bIns="4784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5629991" y="6465662"/>
            <a:ext cx="4307046" cy="341541"/>
          </a:xfrm>
          <a:prstGeom prst="rect">
            <a:avLst/>
          </a:prstGeom>
        </p:spPr>
        <p:txBody>
          <a:bodyPr vert="horz" lIns="95688" tIns="47844" rIns="95688" bIns="47844" rtlCol="0" anchor="b"/>
          <a:lstStyle>
            <a:lvl1pPr algn="r">
              <a:defRPr sz="1300"/>
            </a:lvl1pPr>
          </a:lstStyle>
          <a:p>
            <a:fld id="{597213FF-6781-4E17-8122-1AA81F5EA768}" type="slidenum">
              <a:rPr kumimoji="1" lang="ja-JP" altLang="en-US" smtClean="0"/>
              <a:t>‹#›</a:t>
            </a:fld>
            <a:endParaRPr kumimoji="1" lang="ja-JP" altLang="en-US"/>
          </a:p>
        </p:txBody>
      </p:sp>
    </p:spTree>
    <p:extLst>
      <p:ext uri="{BB962C8B-B14F-4D97-AF65-F5344CB8AC3E}">
        <p14:creationId xmlns:p14="http://schemas.microsoft.com/office/powerpoint/2010/main" val="94592353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8294780-8A02-48E6-B2F7-4EC0A720B61C}" type="datetimeFigureOut">
              <a:rPr kumimoji="1" lang="ja-JP" altLang="en-US" smtClean="0"/>
              <a:t>2023/3/8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F5C7233-A8F1-4105-8AD6-9AD95810E80C}" type="slidenum">
              <a:rPr kumimoji="1" lang="ja-JP" altLang="en-US" smtClean="0"/>
              <a:t>‹#›</a:t>
            </a:fld>
            <a:endParaRPr kumimoji="1" lang="ja-JP" altLang="en-US"/>
          </a:p>
        </p:txBody>
      </p:sp>
    </p:spTree>
    <p:extLst>
      <p:ext uri="{BB962C8B-B14F-4D97-AF65-F5344CB8AC3E}">
        <p14:creationId xmlns:p14="http://schemas.microsoft.com/office/powerpoint/2010/main" val="5473448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8294780-8A02-48E6-B2F7-4EC0A720B61C}" type="datetimeFigureOut">
              <a:rPr kumimoji="1" lang="ja-JP" altLang="en-US" smtClean="0"/>
              <a:t>2023/3/8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F5C7233-A8F1-4105-8AD6-9AD95810E80C}" type="slidenum">
              <a:rPr kumimoji="1" lang="ja-JP" altLang="en-US" smtClean="0"/>
              <a:t>‹#›</a:t>
            </a:fld>
            <a:endParaRPr kumimoji="1" lang="ja-JP" altLang="en-US"/>
          </a:p>
        </p:txBody>
      </p:sp>
    </p:spTree>
    <p:extLst>
      <p:ext uri="{BB962C8B-B14F-4D97-AF65-F5344CB8AC3E}">
        <p14:creationId xmlns:p14="http://schemas.microsoft.com/office/powerpoint/2010/main" val="81537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8294780-8A02-48E6-B2F7-4EC0A720B61C}" type="datetimeFigureOut">
              <a:rPr kumimoji="1" lang="ja-JP" altLang="en-US" smtClean="0"/>
              <a:t>2023/3/8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F5C7233-A8F1-4105-8AD6-9AD95810E80C}" type="slidenum">
              <a:rPr kumimoji="1" lang="ja-JP" altLang="en-US" smtClean="0"/>
              <a:t>‹#›</a:t>
            </a:fld>
            <a:endParaRPr kumimoji="1" lang="ja-JP" altLang="en-US"/>
          </a:p>
        </p:txBody>
      </p:sp>
    </p:spTree>
    <p:extLst>
      <p:ext uri="{BB962C8B-B14F-4D97-AF65-F5344CB8AC3E}">
        <p14:creationId xmlns:p14="http://schemas.microsoft.com/office/powerpoint/2010/main" val="2183064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8294780-8A02-48E6-B2F7-4EC0A720B61C}" type="datetimeFigureOut">
              <a:rPr kumimoji="1" lang="ja-JP" altLang="en-US" smtClean="0"/>
              <a:t>2023/3/8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F5C7233-A8F1-4105-8AD6-9AD95810E80C}" type="slidenum">
              <a:rPr kumimoji="1" lang="ja-JP" altLang="en-US" smtClean="0"/>
              <a:t>‹#›</a:t>
            </a:fld>
            <a:endParaRPr kumimoji="1" lang="ja-JP" altLang="en-US"/>
          </a:p>
        </p:txBody>
      </p:sp>
    </p:spTree>
    <p:extLst>
      <p:ext uri="{BB962C8B-B14F-4D97-AF65-F5344CB8AC3E}">
        <p14:creationId xmlns:p14="http://schemas.microsoft.com/office/powerpoint/2010/main" val="2741263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8294780-8A02-48E6-B2F7-4EC0A720B61C}" type="datetimeFigureOut">
              <a:rPr kumimoji="1" lang="ja-JP" altLang="en-US" smtClean="0"/>
              <a:t>2023/3/8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F5C7233-A8F1-4105-8AD6-9AD95810E80C}" type="slidenum">
              <a:rPr kumimoji="1" lang="ja-JP" altLang="en-US" smtClean="0"/>
              <a:t>‹#›</a:t>
            </a:fld>
            <a:endParaRPr kumimoji="1" lang="ja-JP" altLang="en-US"/>
          </a:p>
        </p:txBody>
      </p:sp>
    </p:spTree>
    <p:extLst>
      <p:ext uri="{BB962C8B-B14F-4D97-AF65-F5344CB8AC3E}">
        <p14:creationId xmlns:p14="http://schemas.microsoft.com/office/powerpoint/2010/main" val="1265048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8294780-8A02-48E6-B2F7-4EC0A720B61C}" type="datetimeFigureOut">
              <a:rPr kumimoji="1" lang="ja-JP" altLang="en-US" smtClean="0"/>
              <a:t>2023/3/8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F5C7233-A8F1-4105-8AD6-9AD95810E80C}" type="slidenum">
              <a:rPr kumimoji="1" lang="ja-JP" altLang="en-US" smtClean="0"/>
              <a:t>‹#›</a:t>
            </a:fld>
            <a:endParaRPr kumimoji="1" lang="ja-JP" altLang="en-US"/>
          </a:p>
        </p:txBody>
      </p:sp>
    </p:spTree>
    <p:extLst>
      <p:ext uri="{BB962C8B-B14F-4D97-AF65-F5344CB8AC3E}">
        <p14:creationId xmlns:p14="http://schemas.microsoft.com/office/powerpoint/2010/main" val="806888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8294780-8A02-48E6-B2F7-4EC0A720B61C}" type="datetimeFigureOut">
              <a:rPr kumimoji="1" lang="ja-JP" altLang="en-US" smtClean="0"/>
              <a:t>2023/3/8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F5C7233-A8F1-4105-8AD6-9AD95810E80C}" type="slidenum">
              <a:rPr kumimoji="1" lang="ja-JP" altLang="en-US" smtClean="0"/>
              <a:t>‹#›</a:t>
            </a:fld>
            <a:endParaRPr kumimoji="1" lang="ja-JP" altLang="en-US"/>
          </a:p>
        </p:txBody>
      </p:sp>
    </p:spTree>
    <p:extLst>
      <p:ext uri="{BB962C8B-B14F-4D97-AF65-F5344CB8AC3E}">
        <p14:creationId xmlns:p14="http://schemas.microsoft.com/office/powerpoint/2010/main" val="1210015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8294780-8A02-48E6-B2F7-4EC0A720B61C}" type="datetimeFigureOut">
              <a:rPr kumimoji="1" lang="ja-JP" altLang="en-US" smtClean="0"/>
              <a:t>2023/3/8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F5C7233-A8F1-4105-8AD6-9AD95810E80C}" type="slidenum">
              <a:rPr kumimoji="1" lang="ja-JP" altLang="en-US" smtClean="0"/>
              <a:t>‹#›</a:t>
            </a:fld>
            <a:endParaRPr kumimoji="1" lang="ja-JP" altLang="en-US"/>
          </a:p>
        </p:txBody>
      </p:sp>
    </p:spTree>
    <p:extLst>
      <p:ext uri="{BB962C8B-B14F-4D97-AF65-F5344CB8AC3E}">
        <p14:creationId xmlns:p14="http://schemas.microsoft.com/office/powerpoint/2010/main" val="1999892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294780-8A02-48E6-B2F7-4EC0A720B61C}" type="datetimeFigureOut">
              <a:rPr kumimoji="1" lang="ja-JP" altLang="en-US" smtClean="0"/>
              <a:t>2023/3/8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F5C7233-A8F1-4105-8AD6-9AD95810E80C}" type="slidenum">
              <a:rPr kumimoji="1" lang="ja-JP" altLang="en-US" smtClean="0"/>
              <a:t>‹#›</a:t>
            </a:fld>
            <a:endParaRPr kumimoji="1" lang="ja-JP" altLang="en-US"/>
          </a:p>
        </p:txBody>
      </p:sp>
    </p:spTree>
    <p:extLst>
      <p:ext uri="{BB962C8B-B14F-4D97-AF65-F5344CB8AC3E}">
        <p14:creationId xmlns:p14="http://schemas.microsoft.com/office/powerpoint/2010/main" val="2369595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8294780-8A02-48E6-B2F7-4EC0A720B61C}" type="datetimeFigureOut">
              <a:rPr kumimoji="1" lang="ja-JP" altLang="en-US" smtClean="0"/>
              <a:t>2023/3/8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F5C7233-A8F1-4105-8AD6-9AD95810E80C}" type="slidenum">
              <a:rPr kumimoji="1" lang="ja-JP" altLang="en-US" smtClean="0"/>
              <a:t>‹#›</a:t>
            </a:fld>
            <a:endParaRPr kumimoji="1" lang="ja-JP" altLang="en-US"/>
          </a:p>
        </p:txBody>
      </p:sp>
    </p:spTree>
    <p:extLst>
      <p:ext uri="{BB962C8B-B14F-4D97-AF65-F5344CB8AC3E}">
        <p14:creationId xmlns:p14="http://schemas.microsoft.com/office/powerpoint/2010/main" val="3647735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8294780-8A02-48E6-B2F7-4EC0A720B61C}" type="datetimeFigureOut">
              <a:rPr kumimoji="1" lang="ja-JP" altLang="en-US" smtClean="0"/>
              <a:t>2023/3/8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F5C7233-A8F1-4105-8AD6-9AD95810E80C}" type="slidenum">
              <a:rPr kumimoji="1" lang="ja-JP" altLang="en-US" smtClean="0"/>
              <a:t>‹#›</a:t>
            </a:fld>
            <a:endParaRPr kumimoji="1" lang="ja-JP" altLang="en-US"/>
          </a:p>
        </p:txBody>
      </p:sp>
    </p:spTree>
    <p:extLst>
      <p:ext uri="{BB962C8B-B14F-4D97-AF65-F5344CB8AC3E}">
        <p14:creationId xmlns:p14="http://schemas.microsoft.com/office/powerpoint/2010/main" val="3575226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8294780-8A02-48E6-B2F7-4EC0A720B61C}" type="datetimeFigureOut">
              <a:rPr kumimoji="1" lang="ja-JP" altLang="en-US" smtClean="0"/>
              <a:t>2023/3/8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CF5C7233-A8F1-4105-8AD6-9AD95810E80C}" type="slidenum">
              <a:rPr kumimoji="1" lang="ja-JP" altLang="en-US" smtClean="0"/>
              <a:t>‹#›</a:t>
            </a:fld>
            <a:endParaRPr kumimoji="1" lang="ja-JP" altLang="en-US"/>
          </a:p>
        </p:txBody>
      </p:sp>
    </p:spTree>
    <p:extLst>
      <p:ext uri="{BB962C8B-B14F-4D97-AF65-F5344CB8AC3E}">
        <p14:creationId xmlns:p14="http://schemas.microsoft.com/office/powerpoint/2010/main" val="26410158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7.xml"/><Relationship Id="rId5" Type="http://schemas.openxmlformats.org/officeDocument/2006/relationships/chart" Target="../charts/chart4.xml"/><Relationship Id="rId4" Type="http://schemas.openxmlformats.org/officeDocument/2006/relationships/chart" Target="../charts/chart3.xml"/></Relationships>
</file>

<file path=ppt/slides/_rels/slide3.xml.rels><?xml version="1.0" encoding="UTF-8" standalone="yes"?>
<Relationships xmlns="http://schemas.openxmlformats.org/package/2006/relationships"><Relationship Id="rId3" Type="http://schemas.openxmlformats.org/officeDocument/2006/relationships/chart" Target="../charts/chart6.xml"/><Relationship Id="rId7" Type="http://schemas.openxmlformats.org/officeDocument/2006/relationships/chart" Target="../charts/chart10.xml"/><Relationship Id="rId2" Type="http://schemas.openxmlformats.org/officeDocument/2006/relationships/chart" Target="../charts/chart5.xml"/><Relationship Id="rId1" Type="http://schemas.openxmlformats.org/officeDocument/2006/relationships/slideLayout" Target="../slideLayouts/slideLayout7.xml"/><Relationship Id="rId6" Type="http://schemas.openxmlformats.org/officeDocument/2006/relationships/chart" Target="../charts/chart9.xml"/><Relationship Id="rId5" Type="http://schemas.openxmlformats.org/officeDocument/2006/relationships/chart" Target="../charts/chart8.xml"/><Relationship Id="rId4" Type="http://schemas.openxmlformats.org/officeDocument/2006/relationships/chart" Target="../charts/char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204716" y="342901"/>
            <a:ext cx="6653284" cy="2811026"/>
          </a:xfrm>
          <a:prstGeom prst="rect">
            <a:avLst/>
          </a:prstGeom>
        </p:spPr>
        <p:txBody>
          <a:bodyPr wrap="square">
            <a:spAutoFit/>
          </a:bodyPr>
          <a:lstStyle/>
          <a:p>
            <a:pPr indent="-152400" algn="ctr">
              <a:lnSpc>
                <a:spcPts val="1800"/>
              </a:lnSpc>
              <a:spcAft>
                <a:spcPts val="0"/>
              </a:spcAft>
            </a:pPr>
            <a:r>
              <a:rPr lang="ja-JP" altLang="ja-JP" sz="1200" b="1" kern="100" dirty="0">
                <a:effectLst/>
                <a:latin typeface="メイリオ" panose="020B0604030504040204" pitchFamily="50" charset="-128"/>
                <a:ea typeface="メイリオ" panose="020B0604030504040204" pitchFamily="50" charset="-128"/>
                <a:cs typeface="Times New Roman" panose="02020603050405020304" pitchFamily="18" charset="0"/>
              </a:rPr>
              <a:t>令和３年度がん検診受診率向上事業　結果概要　</a:t>
            </a:r>
            <a:endParaRPr lang="ja-JP"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152400" algn="ctr">
              <a:lnSpc>
                <a:spcPts val="1800"/>
              </a:lnSpc>
              <a:spcAft>
                <a:spcPts val="0"/>
              </a:spcAft>
            </a:pPr>
            <a:r>
              <a:rPr lang="ja-JP" altLang="ja-JP" sz="1200" b="1" kern="100" dirty="0">
                <a:effectLst/>
                <a:latin typeface="メイリオ" panose="020B0604030504040204" pitchFamily="50" charset="-128"/>
                <a:ea typeface="メイリオ" panose="020B0604030504040204" pitchFamily="50" charset="-128"/>
                <a:cs typeface="Times New Roman" panose="02020603050405020304" pitchFamily="18" charset="0"/>
              </a:rPr>
              <a:t>（職域におけるがん検診にかかる実態把握調査　事業</a:t>
            </a:r>
            <a:r>
              <a:rPr lang="ja-JP" altLang="en-US" sz="1200" b="1" kern="100" dirty="0">
                <a:effectLst/>
                <a:latin typeface="メイリオ" panose="020B0604030504040204" pitchFamily="50" charset="-128"/>
                <a:ea typeface="メイリオ" panose="020B0604030504040204" pitchFamily="50" charset="-128"/>
                <a:cs typeface="Times New Roman" panose="02020603050405020304" pitchFamily="18" charset="0"/>
              </a:rPr>
              <a:t>所</a:t>
            </a:r>
            <a:r>
              <a:rPr lang="ja-JP" altLang="ja-JP" sz="1200" b="1" kern="100" dirty="0">
                <a:effectLst/>
                <a:latin typeface="メイリオ" panose="020B0604030504040204" pitchFamily="50" charset="-128"/>
                <a:ea typeface="メイリオ" panose="020B0604030504040204" pitchFamily="50" charset="-128"/>
                <a:cs typeface="Times New Roman" panose="02020603050405020304" pitchFamily="18" charset="0"/>
              </a:rPr>
              <a:t>・保険者等対象）</a:t>
            </a:r>
            <a:endParaRPr lang="ja-JP"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63500" algn="ctr">
              <a:lnSpc>
                <a:spcPts val="1800"/>
              </a:lnSpc>
              <a:spcAft>
                <a:spcPts val="0"/>
              </a:spcAft>
            </a:pPr>
            <a:r>
              <a:rPr lang="en-US" altLang="ja-JP" sz="1050" b="1" kern="100" dirty="0">
                <a:effectLst/>
                <a:latin typeface="メイリオ" panose="020B0604030504040204" pitchFamily="50" charset="-128"/>
                <a:ea typeface="メイリオ" panose="020B0604030504040204" pitchFamily="50" charset="-128"/>
                <a:cs typeface="Times New Roman" panose="02020603050405020304" pitchFamily="18" charset="0"/>
              </a:rPr>
              <a:t> </a:t>
            </a:r>
            <a:endParaRPr lang="ja-JP"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133350">
              <a:lnSpc>
                <a:spcPts val="1400"/>
              </a:lnSpc>
            </a:pPr>
            <a:r>
              <a:rPr lang="ja-JP" altLang="ja-JP" sz="1050" u="sng" kern="100" dirty="0">
                <a:effectLst/>
                <a:latin typeface="メイリオ" panose="020B0604030504040204" pitchFamily="50" charset="-128"/>
                <a:ea typeface="メイリオ" panose="020B0604030504040204" pitchFamily="50" charset="-128"/>
                <a:cs typeface="メイリオ" panose="020B0604030504040204" pitchFamily="50" charset="-128"/>
              </a:rPr>
              <a:t>◆趣　旨</a:t>
            </a:r>
            <a:endParaRPr lang="ja-JP"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133350">
              <a:lnSpc>
                <a:spcPts val="1400"/>
              </a:lnSpc>
            </a:pPr>
            <a:r>
              <a:rPr lang="ja-JP" altLang="ja-JP" sz="1050" kern="100" dirty="0">
                <a:effectLst/>
                <a:latin typeface="メイリオ" panose="020B0604030504040204" pitchFamily="50" charset="-128"/>
                <a:ea typeface="メイリオ" panose="020B0604030504040204" pitchFamily="50" charset="-128"/>
                <a:cs typeface="メイリオ" panose="020B0604030504040204" pitchFamily="50" charset="-128"/>
              </a:rPr>
              <a:t>職域におけるがん検診については、保険者や事業主が任意で実施しているものであり、検査項目や対象年齢等実施方法は様々であり、対象者数や受診者数等の実態把握もできないため受診率の算定や精度管理を行うことが困難である。このようなことから、第３期大阪府がん対策推進計画においては、科学的根拠に基づくがん検診が実施され、実態把握できるよう国や保険者等と連携して取り組む必要があるとしている。</a:t>
            </a:r>
            <a:endParaRPr lang="ja-JP"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133350">
              <a:lnSpc>
                <a:spcPts val="1400"/>
              </a:lnSpc>
            </a:pPr>
            <a:r>
              <a:rPr lang="ja-JP"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rPr>
              <a:t>そのため、令和３年度は事業</a:t>
            </a:r>
            <a:r>
              <a:rPr lang="ja-JP" altLang="en-US" sz="1050" kern="100" dirty="0">
                <a:effectLst/>
                <a:latin typeface="メイリオ" panose="020B0604030504040204" pitchFamily="50" charset="-128"/>
                <a:ea typeface="メイリオ" panose="020B0604030504040204" pitchFamily="50" charset="-128"/>
                <a:cs typeface="Times New Roman" panose="02020603050405020304" pitchFamily="18" charset="0"/>
              </a:rPr>
              <a:t>所</a:t>
            </a:r>
            <a:r>
              <a:rPr lang="ja-JP"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rPr>
              <a:t>や保険者が任意で実施している職域でのがん検診について、実態把握調査を行い、職域におけるがん検診の現状を明らかにし、その課題を検討した。</a:t>
            </a:r>
          </a:p>
          <a:p>
            <a:pPr indent="-133350">
              <a:lnSpc>
                <a:spcPts val="1800"/>
              </a:lnSpc>
            </a:pPr>
            <a:r>
              <a:rPr lang="en-US"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rPr>
              <a:t> </a:t>
            </a:r>
            <a:endParaRPr lang="ja-JP"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133350">
              <a:lnSpc>
                <a:spcPts val="1400"/>
              </a:lnSpc>
            </a:pPr>
            <a:r>
              <a:rPr lang="ja-JP" altLang="ja-JP" sz="1050" u="sng" kern="100" dirty="0">
                <a:effectLst/>
                <a:latin typeface="メイリオ" panose="020B0604030504040204" pitchFamily="50" charset="-128"/>
                <a:ea typeface="メイリオ" panose="020B0604030504040204" pitchFamily="50" charset="-128"/>
                <a:cs typeface="メイリオ" panose="020B0604030504040204" pitchFamily="50" charset="-128"/>
              </a:rPr>
              <a:t>◆方　法</a:t>
            </a:r>
            <a:r>
              <a:rPr lang="ja-JP" altLang="ja-JP" sz="1050" kern="10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133350">
              <a:lnSpc>
                <a:spcPts val="1400"/>
              </a:lnSpc>
            </a:pPr>
            <a:r>
              <a:rPr lang="ja-JP"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rPr>
              <a:t>　職域で実施されているがん検診が、国の「職域のがん検診に関するマニュアル」に示されている内容に基づいているかを確認できるよう調査票を作成</a:t>
            </a:r>
            <a:r>
              <a:rPr lang="ja-JP" altLang="en-US" sz="1050" kern="100" dirty="0">
                <a:effectLst/>
                <a:latin typeface="メイリオ" panose="020B0604030504040204" pitchFamily="50" charset="-128"/>
                <a:ea typeface="メイリオ" panose="020B0604030504040204" pitchFamily="50" charset="-128"/>
                <a:cs typeface="Times New Roman" panose="02020603050405020304" pitchFamily="18" charset="0"/>
              </a:rPr>
              <a:t>した。調査対象・調査方法は下記の通り。</a:t>
            </a:r>
            <a:endParaRPr lang="ja-JP"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graphicFrame>
        <p:nvGraphicFramePr>
          <p:cNvPr id="8" name="表 7"/>
          <p:cNvGraphicFramePr>
            <a:graphicFrameLocks noGrp="1"/>
          </p:cNvGraphicFramePr>
          <p:nvPr>
            <p:extLst>
              <p:ext uri="{D42A27DB-BD31-4B8C-83A1-F6EECF244321}">
                <p14:modId xmlns:p14="http://schemas.microsoft.com/office/powerpoint/2010/main" val="4251208711"/>
              </p:ext>
            </p:extLst>
          </p:nvPr>
        </p:nvGraphicFramePr>
        <p:xfrm>
          <a:off x="204716" y="3236775"/>
          <a:ext cx="6543000" cy="2993845"/>
        </p:xfrm>
        <a:graphic>
          <a:graphicData uri="http://schemas.openxmlformats.org/drawingml/2006/table">
            <a:tbl>
              <a:tblPr>
                <a:tableStyleId>{5C22544A-7EE6-4342-B048-85BDC9FD1C3A}</a:tableStyleId>
              </a:tblPr>
              <a:tblGrid>
                <a:gridCol w="1143000">
                  <a:extLst>
                    <a:ext uri="{9D8B030D-6E8A-4147-A177-3AD203B41FA5}">
                      <a16:colId xmlns:a16="http://schemas.microsoft.com/office/drawing/2014/main" val="20000"/>
                    </a:ext>
                  </a:extLst>
                </a:gridCol>
                <a:gridCol w="2700000">
                  <a:extLst>
                    <a:ext uri="{9D8B030D-6E8A-4147-A177-3AD203B41FA5}">
                      <a16:colId xmlns:a16="http://schemas.microsoft.com/office/drawing/2014/main" val="20001"/>
                    </a:ext>
                  </a:extLst>
                </a:gridCol>
                <a:gridCol w="2700000">
                  <a:extLst>
                    <a:ext uri="{9D8B030D-6E8A-4147-A177-3AD203B41FA5}">
                      <a16:colId xmlns:a16="http://schemas.microsoft.com/office/drawing/2014/main" val="20002"/>
                    </a:ext>
                  </a:extLst>
                </a:gridCol>
              </a:tblGrid>
              <a:tr h="370840">
                <a:tc>
                  <a:txBody>
                    <a:bodyPr/>
                    <a:lstStyle/>
                    <a:p>
                      <a:pPr algn="ctr"/>
                      <a:endParaRPr kumimoji="1" lang="ja-JP" altLang="en-US" sz="1100" dirty="0"/>
                    </a:p>
                  </a:txBody>
                  <a:tcPr anchor="ctr"/>
                </a:tc>
                <a:tc>
                  <a:txBody>
                    <a:bodyPr/>
                    <a:lstStyle/>
                    <a:p>
                      <a:pPr algn="ctr"/>
                      <a:r>
                        <a:rPr kumimoji="1" lang="ja-JP" altLang="en-US" sz="1050" dirty="0"/>
                        <a:t>事業所</a:t>
                      </a:r>
                    </a:p>
                  </a:txBody>
                  <a:tcPr anchor="ctr"/>
                </a:tc>
                <a:tc>
                  <a:txBody>
                    <a:bodyPr/>
                    <a:lstStyle/>
                    <a:p>
                      <a:pPr algn="ctr"/>
                      <a:r>
                        <a:rPr kumimoji="1" lang="ja-JP" altLang="en-US" sz="1050" dirty="0">
                          <a:latin typeface="+mn-ea"/>
                          <a:ea typeface="+mn-ea"/>
                        </a:rPr>
                        <a:t>保険者</a:t>
                      </a:r>
                    </a:p>
                  </a:txBody>
                  <a:tcPr anchor="ctr"/>
                </a:tc>
                <a:extLst>
                  <a:ext uri="{0D108BD9-81ED-4DB2-BD59-A6C34878D82A}">
                    <a16:rowId xmlns:a16="http://schemas.microsoft.com/office/drawing/2014/main" val="10000"/>
                  </a:ext>
                </a:extLst>
              </a:tr>
              <a:tr h="370840">
                <a:tc>
                  <a:txBody>
                    <a:bodyPr/>
                    <a:lstStyle/>
                    <a:p>
                      <a:pPr algn="ctr"/>
                      <a:r>
                        <a:rPr kumimoji="1" lang="ja-JP" altLang="en-US" sz="1050" dirty="0"/>
                        <a:t>調査期間</a:t>
                      </a:r>
                    </a:p>
                  </a:txBody>
                  <a:tcPr anchor="ctr"/>
                </a:tc>
                <a:tc>
                  <a:txBody>
                    <a:bodyPr/>
                    <a:lstStyle/>
                    <a:p>
                      <a:pPr algn="ctr"/>
                      <a:r>
                        <a:rPr lang="ja-JP" altLang="en-US" sz="900" u="none" strike="noStrike" dirty="0">
                          <a:effectLst/>
                        </a:rPr>
                        <a:t>令和</a:t>
                      </a:r>
                      <a:r>
                        <a:rPr lang="en-US" altLang="ja-JP" sz="900" u="none" strike="noStrike" dirty="0">
                          <a:effectLst/>
                        </a:rPr>
                        <a:t>3</a:t>
                      </a:r>
                      <a:r>
                        <a:rPr lang="ja-JP" altLang="en-US" sz="900" u="none" strike="noStrike" dirty="0">
                          <a:effectLst/>
                        </a:rPr>
                        <a:t>年</a:t>
                      </a:r>
                      <a:r>
                        <a:rPr lang="en-US" altLang="ja-JP" sz="900" u="none" strike="noStrike" dirty="0">
                          <a:effectLst/>
                        </a:rPr>
                        <a:t>7</a:t>
                      </a:r>
                      <a:r>
                        <a:rPr lang="ja-JP" altLang="en-US" sz="900" u="none" strike="noStrike" dirty="0">
                          <a:effectLst/>
                        </a:rPr>
                        <a:t>月～</a:t>
                      </a:r>
                      <a:r>
                        <a:rPr lang="en-US" altLang="ja-JP" sz="900" u="none" strike="noStrike" dirty="0">
                          <a:effectLst/>
                        </a:rPr>
                        <a:t>8</a:t>
                      </a:r>
                      <a:r>
                        <a:rPr lang="ja-JP" altLang="en-US" sz="900" u="none" strike="noStrike" dirty="0">
                          <a:effectLst/>
                        </a:rPr>
                        <a:t>月</a:t>
                      </a:r>
                      <a:endParaRPr kumimoji="1" lang="ja-JP" altLang="en-US" sz="900" dirty="0">
                        <a:latin typeface="+mn-ea"/>
                        <a:ea typeface="+mn-ea"/>
                      </a:endParaRP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ja-JP" altLang="en-US" sz="900" u="none" strike="noStrike" dirty="0">
                          <a:effectLst/>
                          <a:latin typeface="+mn-ea"/>
                          <a:ea typeface="+mn-ea"/>
                        </a:rPr>
                        <a:t>令和</a:t>
                      </a:r>
                      <a:r>
                        <a:rPr lang="en-US" altLang="ja-JP" sz="900" u="none" strike="noStrike" dirty="0">
                          <a:effectLst/>
                          <a:latin typeface="+mn-ea"/>
                          <a:ea typeface="+mn-ea"/>
                        </a:rPr>
                        <a:t>3</a:t>
                      </a:r>
                      <a:r>
                        <a:rPr lang="ja-JP" altLang="en-US" sz="900" u="none" strike="noStrike" dirty="0">
                          <a:effectLst/>
                          <a:latin typeface="+mn-ea"/>
                          <a:ea typeface="+mn-ea"/>
                        </a:rPr>
                        <a:t>年</a:t>
                      </a:r>
                      <a:r>
                        <a:rPr lang="en-US" altLang="ja-JP" sz="900" u="none" strike="noStrike" dirty="0">
                          <a:effectLst/>
                          <a:latin typeface="+mn-ea"/>
                          <a:ea typeface="+mn-ea"/>
                        </a:rPr>
                        <a:t>9</a:t>
                      </a:r>
                      <a:r>
                        <a:rPr lang="ja-JP" altLang="en-US" sz="900" u="none" strike="noStrike" dirty="0">
                          <a:effectLst/>
                          <a:latin typeface="+mn-ea"/>
                          <a:ea typeface="+mn-ea"/>
                        </a:rPr>
                        <a:t>月～</a:t>
                      </a:r>
                      <a:r>
                        <a:rPr lang="en-US" altLang="ja-JP" sz="900" u="none" strike="noStrike" dirty="0">
                          <a:effectLst/>
                          <a:latin typeface="+mn-ea"/>
                          <a:ea typeface="+mn-ea"/>
                        </a:rPr>
                        <a:t>10</a:t>
                      </a:r>
                      <a:r>
                        <a:rPr lang="ja-JP" altLang="en-US" sz="900" u="none" strike="noStrike" dirty="0">
                          <a:effectLst/>
                          <a:latin typeface="+mn-ea"/>
                          <a:ea typeface="+mn-ea"/>
                        </a:rPr>
                        <a:t>月</a:t>
                      </a:r>
                      <a:endParaRPr lang="en-US" altLang="ja-JP" sz="900" b="0" i="0" u="none" strike="noStrike" dirty="0">
                        <a:solidFill>
                          <a:srgbClr val="000000"/>
                        </a:solidFill>
                        <a:effectLst/>
                        <a:latin typeface="+mn-ea"/>
                        <a:ea typeface="+mn-ea"/>
                      </a:endParaRPr>
                    </a:p>
                  </a:txBody>
                  <a:tcPr anchor="ctr"/>
                </a:tc>
                <a:extLst>
                  <a:ext uri="{0D108BD9-81ED-4DB2-BD59-A6C34878D82A}">
                    <a16:rowId xmlns:a16="http://schemas.microsoft.com/office/drawing/2014/main" val="10001"/>
                  </a:ext>
                </a:extLst>
              </a:tr>
              <a:tr h="370840">
                <a:tc>
                  <a:txBody>
                    <a:bodyPr/>
                    <a:lstStyle/>
                    <a:p>
                      <a:pPr algn="ctr"/>
                      <a:r>
                        <a:rPr kumimoji="1" lang="ja-JP" altLang="en-US" sz="1050" dirty="0"/>
                        <a:t>調査方法</a:t>
                      </a:r>
                    </a:p>
                  </a:txBody>
                  <a:tcPr anchor="ctr"/>
                </a:tc>
                <a:tc>
                  <a:txBody>
                    <a:bodyPr/>
                    <a:lstStyle/>
                    <a:p>
                      <a:pPr algn="ctr"/>
                      <a:r>
                        <a:rPr kumimoji="1" lang="ja-JP" altLang="en-US" sz="900" dirty="0">
                          <a:latin typeface="+mn-ea"/>
                          <a:ea typeface="+mn-ea"/>
                        </a:rPr>
                        <a:t>郵送法</a:t>
                      </a:r>
                    </a:p>
                  </a:txBody>
                  <a:tcPr anchor="ctr"/>
                </a:tc>
                <a:tc>
                  <a:txBody>
                    <a:bodyPr/>
                    <a:lstStyle/>
                    <a:p>
                      <a:pPr algn="ctr"/>
                      <a:r>
                        <a:rPr kumimoji="1" lang="ja-JP" altLang="en-US" sz="900" dirty="0">
                          <a:latin typeface="+mn-ea"/>
                          <a:ea typeface="+mn-ea"/>
                        </a:rPr>
                        <a:t>郵送法</a:t>
                      </a:r>
                      <a:endParaRPr kumimoji="1" lang="en-US" altLang="ja-JP" sz="900" dirty="0">
                        <a:latin typeface="+mn-ea"/>
                        <a:ea typeface="+mn-ea"/>
                      </a:endParaRPr>
                    </a:p>
                    <a:p>
                      <a:pPr algn="l"/>
                      <a:r>
                        <a:rPr kumimoji="1" lang="ja-JP" altLang="en-US" sz="900" dirty="0">
                          <a:latin typeface="+mn-ea"/>
                          <a:ea typeface="+mn-ea"/>
                        </a:rPr>
                        <a:t>（健保連加入健保組合は、健保連を通じて　</a:t>
                      </a:r>
                      <a:endParaRPr kumimoji="1" lang="en-US" altLang="ja-JP" sz="900" dirty="0">
                        <a:latin typeface="+mn-ea"/>
                        <a:ea typeface="+mn-ea"/>
                      </a:endParaRPr>
                    </a:p>
                    <a:p>
                      <a:pPr algn="l"/>
                      <a:r>
                        <a:rPr kumimoji="1" lang="ja-JP" altLang="en-US" sz="900" dirty="0">
                          <a:latin typeface="+mn-ea"/>
                          <a:ea typeface="+mn-ea"/>
                        </a:rPr>
                        <a:t>　配布・回収）</a:t>
                      </a:r>
                    </a:p>
                  </a:txBody>
                  <a:tcPr anchor="ctr"/>
                </a:tc>
                <a:extLst>
                  <a:ext uri="{0D108BD9-81ED-4DB2-BD59-A6C34878D82A}">
                    <a16:rowId xmlns:a16="http://schemas.microsoft.com/office/drawing/2014/main" val="10002"/>
                  </a:ext>
                </a:extLst>
              </a:tr>
              <a:tr h="966925">
                <a:tc>
                  <a:txBody>
                    <a:bodyPr/>
                    <a:lstStyle/>
                    <a:p>
                      <a:pPr algn="ctr"/>
                      <a:r>
                        <a:rPr kumimoji="1" lang="ja-JP" altLang="en-US" sz="1050" dirty="0"/>
                        <a:t>調査対象</a:t>
                      </a:r>
                    </a:p>
                  </a:txBody>
                  <a:tcPr anchor="ctr"/>
                </a:tc>
                <a:tc>
                  <a:txBody>
                    <a:bodyPr/>
                    <a:lstStyle/>
                    <a:p>
                      <a:pPr marL="0" marR="0" lvl="0" indent="0" algn="l" defTabSz="685800" rtl="0" eaLnBrk="1" fontAlgn="ctr" latinLnBrk="0" hangingPunct="1">
                        <a:lnSpc>
                          <a:spcPct val="150000"/>
                        </a:lnSpc>
                        <a:spcBef>
                          <a:spcPts val="0"/>
                        </a:spcBef>
                        <a:spcAft>
                          <a:spcPts val="0"/>
                        </a:spcAft>
                        <a:buClrTx/>
                        <a:buSzTx/>
                        <a:buFontTx/>
                        <a:buNone/>
                        <a:tabLst/>
                        <a:defRPr/>
                      </a:pPr>
                      <a:r>
                        <a:rPr kumimoji="1" lang="zh-TW" altLang="en-US" sz="900" b="0" i="0" u="none" strike="noStrike" kern="1200" cap="none" spc="0" normalizeH="0" baseline="0" dirty="0">
                          <a:ln>
                            <a:noFill/>
                          </a:ln>
                          <a:solidFill>
                            <a:prstClr val="black"/>
                          </a:solidFill>
                          <a:effectLst/>
                          <a:uLnTx/>
                          <a:uFillTx/>
                          <a:latin typeface="+mn-ea"/>
                          <a:ea typeface="+mn-ea"/>
                          <a:cs typeface="+mn-cs"/>
                        </a:rPr>
                        <a:t>健康経営優良法人</a:t>
                      </a:r>
                      <a:r>
                        <a:rPr kumimoji="1" lang="ja-JP" altLang="en-US" sz="900" b="0" i="0" u="none" strike="noStrike" kern="1200" cap="none" spc="0" normalizeH="0" baseline="0" dirty="0">
                          <a:ln>
                            <a:noFill/>
                          </a:ln>
                          <a:solidFill>
                            <a:prstClr val="black"/>
                          </a:solidFill>
                          <a:effectLst/>
                          <a:uLnTx/>
                          <a:uFillTx/>
                          <a:latin typeface="+mn-ea"/>
                          <a:ea typeface="+mn-ea"/>
                          <a:cs typeface="+mn-cs"/>
                        </a:rPr>
                        <a:t>ブライト</a:t>
                      </a:r>
                      <a:r>
                        <a:rPr kumimoji="1" lang="en-US" altLang="zh-TW" sz="900" b="0" i="0" u="none" strike="noStrike" kern="1200" cap="none" spc="0" normalizeH="0" baseline="0" dirty="0">
                          <a:ln>
                            <a:noFill/>
                          </a:ln>
                          <a:solidFill>
                            <a:prstClr val="black"/>
                          </a:solidFill>
                          <a:effectLst/>
                          <a:uLnTx/>
                          <a:uFillTx/>
                          <a:latin typeface="+mn-ea"/>
                          <a:ea typeface="+mn-ea"/>
                          <a:cs typeface="+mn-cs"/>
                        </a:rPr>
                        <a:t>2021</a:t>
                      </a:r>
                      <a:r>
                        <a:rPr kumimoji="1" lang="ja-JP" altLang="en-US" sz="900" b="0" i="0" u="none" strike="noStrike" kern="1200" cap="none" spc="0" normalizeH="0" baseline="0" dirty="0">
                          <a:ln>
                            <a:noFill/>
                          </a:ln>
                          <a:solidFill>
                            <a:prstClr val="black"/>
                          </a:solidFill>
                          <a:effectLst/>
                          <a:uLnTx/>
                          <a:uFillTx/>
                          <a:latin typeface="+mn-ea"/>
                          <a:ea typeface="+mn-ea"/>
                          <a:cs typeface="+mn-cs"/>
                        </a:rPr>
                        <a:t>　　　　　　　（大阪府内に所在地のある事業所）</a:t>
                      </a:r>
                      <a:endParaRPr kumimoji="1" lang="en-US" altLang="ja-JP" sz="900" b="0" i="0" u="none" strike="noStrike" kern="1200" cap="none" spc="0" normalizeH="0" baseline="0" dirty="0">
                        <a:ln>
                          <a:noFill/>
                        </a:ln>
                        <a:solidFill>
                          <a:prstClr val="black"/>
                        </a:solidFill>
                        <a:effectLst/>
                        <a:uLnTx/>
                        <a:uFillTx/>
                        <a:latin typeface="+mn-ea"/>
                        <a:ea typeface="+mn-ea"/>
                        <a:cs typeface="+mn-cs"/>
                      </a:endParaRPr>
                    </a:p>
                    <a:p>
                      <a:pPr marL="0" marR="0" lvl="0" indent="0" algn="l" defTabSz="685800" rtl="0" eaLnBrk="1" fontAlgn="ctr" latinLnBrk="0" hangingPunct="1">
                        <a:lnSpc>
                          <a:spcPct val="150000"/>
                        </a:lnSpc>
                        <a:spcBef>
                          <a:spcPts val="0"/>
                        </a:spcBef>
                        <a:spcAft>
                          <a:spcPts val="0"/>
                        </a:spcAft>
                        <a:buClrTx/>
                        <a:buSzTx/>
                        <a:buFontTx/>
                        <a:buNone/>
                        <a:tabLst/>
                        <a:defRPr/>
                      </a:pPr>
                      <a:r>
                        <a:rPr kumimoji="1" lang="zh-TW" altLang="en-US" sz="900" b="0" i="0" u="none" strike="noStrike" kern="1200" cap="none" spc="0" normalizeH="0" baseline="0" dirty="0">
                          <a:ln>
                            <a:noFill/>
                          </a:ln>
                          <a:solidFill>
                            <a:prstClr val="black"/>
                          </a:solidFill>
                          <a:effectLst/>
                          <a:uLnTx/>
                          <a:uFillTx/>
                          <a:latin typeface="+mn-ea"/>
                          <a:ea typeface="+mn-ea"/>
                          <a:cs typeface="+mn-cs"/>
                        </a:rPr>
                        <a:t>大阪人材確保推進会議</a:t>
                      </a:r>
                      <a:r>
                        <a:rPr kumimoji="1" lang="ja-JP" altLang="en-US" sz="900" b="0" i="0" u="none" strike="noStrike" kern="1200" cap="none" spc="0" normalizeH="0" baseline="0" dirty="0">
                          <a:ln>
                            <a:noFill/>
                          </a:ln>
                          <a:solidFill>
                            <a:prstClr val="black"/>
                          </a:solidFill>
                          <a:effectLst/>
                          <a:uLnTx/>
                          <a:uFillTx/>
                          <a:latin typeface="+mn-ea"/>
                          <a:ea typeface="+mn-ea"/>
                          <a:cs typeface="+mn-cs"/>
                        </a:rPr>
                        <a:t>　　　　　　　　　　　（Ｈ</a:t>
                      </a:r>
                      <a:r>
                        <a:rPr kumimoji="1" lang="en-US" altLang="ja-JP" sz="900" b="0" i="0" u="none" strike="noStrike" kern="1200" cap="none" spc="0" normalizeH="0" baseline="0" dirty="0">
                          <a:ln>
                            <a:noFill/>
                          </a:ln>
                          <a:solidFill>
                            <a:prstClr val="black"/>
                          </a:solidFill>
                          <a:effectLst/>
                          <a:uLnTx/>
                          <a:uFillTx/>
                          <a:latin typeface="+mn-ea"/>
                          <a:ea typeface="+mn-ea"/>
                          <a:cs typeface="+mn-cs"/>
                        </a:rPr>
                        <a:t>30</a:t>
                      </a:r>
                      <a:r>
                        <a:rPr kumimoji="1" lang="ja-JP" altLang="en-US" sz="900" b="0" i="0" u="none" strike="noStrike" kern="1200" cap="none" spc="0" normalizeH="0" baseline="0" dirty="0">
                          <a:ln>
                            <a:noFill/>
                          </a:ln>
                          <a:solidFill>
                            <a:prstClr val="black"/>
                          </a:solidFill>
                          <a:effectLst/>
                          <a:uLnTx/>
                          <a:uFillTx/>
                          <a:latin typeface="+mn-ea"/>
                          <a:ea typeface="+mn-ea"/>
                          <a:cs typeface="+mn-cs"/>
                        </a:rPr>
                        <a:t>～Ｒ</a:t>
                      </a:r>
                      <a:r>
                        <a:rPr kumimoji="1" lang="en-US" altLang="ja-JP" sz="900" b="0" i="0" u="none" strike="noStrike" kern="1200" cap="none" spc="0" normalizeH="0" baseline="0" dirty="0">
                          <a:ln>
                            <a:noFill/>
                          </a:ln>
                          <a:solidFill>
                            <a:prstClr val="black"/>
                          </a:solidFill>
                          <a:effectLst/>
                          <a:uLnTx/>
                          <a:uFillTx/>
                          <a:latin typeface="+mn-ea"/>
                          <a:ea typeface="+mn-ea"/>
                          <a:cs typeface="+mn-cs"/>
                        </a:rPr>
                        <a:t>2 E</a:t>
                      </a:r>
                      <a:r>
                        <a:rPr kumimoji="1" lang="ja-JP" altLang="en-US" sz="900" b="0" i="0" u="none" strike="noStrike" kern="1200" cap="none" spc="0" normalizeH="0" baseline="0" dirty="0">
                          <a:ln>
                            <a:noFill/>
                          </a:ln>
                          <a:solidFill>
                            <a:prstClr val="black"/>
                          </a:solidFill>
                          <a:effectLst/>
                          <a:uLnTx/>
                          <a:uFillTx/>
                          <a:latin typeface="+mn-ea"/>
                          <a:ea typeface="+mn-ea"/>
                          <a:cs typeface="+mn-cs"/>
                        </a:rPr>
                        <a:t>カンパニー登録企業）</a:t>
                      </a:r>
                    </a:p>
                  </a:txBody>
                  <a:tcPr/>
                </a:tc>
                <a:tc>
                  <a:txBody>
                    <a:bodyPr/>
                    <a:lstStyle/>
                    <a:p>
                      <a:pPr marL="0" marR="0" lvl="0" indent="0" algn="l" defTabSz="685800" rtl="0" eaLnBrk="1" fontAlgn="ctr" latinLnBrk="0" hangingPunct="1">
                        <a:lnSpc>
                          <a:spcPct val="15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n-ea"/>
                          <a:ea typeface="+mn-ea"/>
                          <a:cs typeface="+mn-cs"/>
                        </a:rPr>
                        <a:t>健康保険組合連合会大阪連合会加入組合（</a:t>
                      </a:r>
                      <a:r>
                        <a:rPr kumimoji="1" lang="en-US" altLang="ja-JP" sz="900" b="0" i="0" u="none" strike="noStrike" kern="1200" cap="none" spc="0" normalizeH="0" baseline="0" noProof="0" dirty="0">
                          <a:ln>
                            <a:noFill/>
                          </a:ln>
                          <a:solidFill>
                            <a:prstClr val="black"/>
                          </a:solidFill>
                          <a:effectLst/>
                          <a:uLnTx/>
                          <a:uFillTx/>
                          <a:latin typeface="+mn-ea"/>
                          <a:ea typeface="+mn-ea"/>
                          <a:cs typeface="+mn-cs"/>
                        </a:rPr>
                        <a:t>167</a:t>
                      </a:r>
                      <a:r>
                        <a:rPr kumimoji="1" lang="ja-JP" altLang="en-US" sz="900" b="0" i="0" u="none" strike="noStrike" kern="1200" cap="none" spc="0" normalizeH="0" baseline="0" noProof="0" dirty="0">
                          <a:ln>
                            <a:noFill/>
                          </a:ln>
                          <a:solidFill>
                            <a:prstClr val="black"/>
                          </a:solidFill>
                          <a:effectLst/>
                          <a:uLnTx/>
                          <a:uFillTx/>
                          <a:latin typeface="+mn-ea"/>
                          <a:ea typeface="+mn-ea"/>
                          <a:cs typeface="+mn-cs"/>
                        </a:rPr>
                        <a:t>）</a:t>
                      </a:r>
                      <a:endParaRPr kumimoji="1" lang="en-US" altLang="ja-JP" sz="900" b="0" i="0" u="none" strike="noStrike" kern="1200" cap="none" spc="0" normalizeH="0" baseline="0" noProof="0" dirty="0">
                        <a:ln>
                          <a:noFill/>
                        </a:ln>
                        <a:solidFill>
                          <a:srgbClr val="000000"/>
                        </a:solidFill>
                        <a:effectLst/>
                        <a:uLnTx/>
                        <a:uFillTx/>
                        <a:latin typeface="+mn-ea"/>
                        <a:ea typeface="+mn-ea"/>
                        <a:cs typeface="+mn-cs"/>
                      </a:endParaRPr>
                    </a:p>
                    <a:p>
                      <a:pPr marL="0" marR="0" lvl="0" indent="0" algn="l" defTabSz="685800" rtl="0" eaLnBrk="1" fontAlgn="ctr" latinLnBrk="0" hangingPunct="1">
                        <a:lnSpc>
                          <a:spcPct val="15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n-ea"/>
                          <a:ea typeface="+mn-ea"/>
                          <a:cs typeface="+mn-cs"/>
                        </a:rPr>
                        <a:t>府内共済組合（５）</a:t>
                      </a:r>
                      <a:endParaRPr kumimoji="1" lang="en-US" altLang="ja-JP" sz="900" b="0" i="0" u="none" strike="noStrike" kern="1200" cap="none" spc="0" normalizeH="0" baseline="0" noProof="0" dirty="0">
                        <a:ln>
                          <a:noFill/>
                        </a:ln>
                        <a:solidFill>
                          <a:srgbClr val="000000"/>
                        </a:solidFill>
                        <a:effectLst/>
                        <a:uLnTx/>
                        <a:uFillTx/>
                        <a:latin typeface="+mn-ea"/>
                        <a:ea typeface="+mn-ea"/>
                        <a:cs typeface="+mn-cs"/>
                      </a:endParaRPr>
                    </a:p>
                    <a:p>
                      <a:pPr marL="0" marR="0" lvl="0" indent="0" algn="l" defTabSz="685800" rtl="0" eaLnBrk="1" fontAlgn="ctr" latinLnBrk="0" hangingPunct="1">
                        <a:lnSpc>
                          <a:spcPct val="15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n-ea"/>
                          <a:ea typeface="+mn-ea"/>
                          <a:cs typeface="+mn-cs"/>
                        </a:rPr>
                        <a:t>国民健康保険組合（</a:t>
                      </a:r>
                      <a:r>
                        <a:rPr kumimoji="1" lang="en-US" altLang="ja-JP" sz="900" b="0" i="0" u="none" strike="noStrike" kern="1200" cap="none" spc="0" normalizeH="0" baseline="0" noProof="0" dirty="0">
                          <a:ln>
                            <a:noFill/>
                          </a:ln>
                          <a:solidFill>
                            <a:srgbClr val="000000"/>
                          </a:solidFill>
                          <a:effectLst/>
                          <a:uLnTx/>
                          <a:uFillTx/>
                          <a:latin typeface="+mn-ea"/>
                          <a:ea typeface="+mn-ea"/>
                          <a:cs typeface="+mn-cs"/>
                        </a:rPr>
                        <a:t>16</a:t>
                      </a:r>
                      <a:r>
                        <a:rPr kumimoji="1" lang="ja-JP" altLang="en-US" sz="900" b="0" i="0" u="none" strike="noStrike" kern="1200" cap="none" spc="0" normalizeH="0" baseline="0" noProof="0" dirty="0">
                          <a:ln>
                            <a:noFill/>
                          </a:ln>
                          <a:solidFill>
                            <a:srgbClr val="000000"/>
                          </a:solidFill>
                          <a:effectLst/>
                          <a:uLnTx/>
                          <a:uFillTx/>
                          <a:latin typeface="+mn-ea"/>
                          <a:ea typeface="+mn-ea"/>
                          <a:cs typeface="+mn-cs"/>
                        </a:rPr>
                        <a:t>）</a:t>
                      </a:r>
                      <a:endParaRPr kumimoji="1" lang="en-US" altLang="ja-JP" sz="900" b="0" i="0" u="none" strike="noStrike" kern="1200" cap="none" spc="0" normalizeH="0" baseline="0" noProof="0" dirty="0">
                        <a:ln>
                          <a:noFill/>
                        </a:ln>
                        <a:solidFill>
                          <a:srgbClr val="000000"/>
                        </a:solidFill>
                        <a:effectLst/>
                        <a:uLnTx/>
                        <a:uFillTx/>
                        <a:latin typeface="+mn-ea"/>
                        <a:ea typeface="+mn-ea"/>
                        <a:cs typeface="+mn-cs"/>
                      </a:endParaRPr>
                    </a:p>
                    <a:p>
                      <a:pPr marL="0" marR="0" lvl="0" indent="0" algn="l" defTabSz="685800" rtl="0" eaLnBrk="1" fontAlgn="ctr" latinLnBrk="0" hangingPunct="1">
                        <a:lnSpc>
                          <a:spcPct val="15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n-ea"/>
                          <a:ea typeface="+mn-ea"/>
                          <a:cs typeface="+mn-cs"/>
                        </a:rPr>
                        <a:t>全国保険協会大阪支部（１）</a:t>
                      </a:r>
                      <a:endParaRPr kumimoji="1" lang="en-US" altLang="ja-JP" sz="900" b="0" i="0" u="none" strike="noStrike" kern="1200" cap="none" spc="0" normalizeH="0" baseline="0" noProof="0" dirty="0">
                        <a:ln>
                          <a:noFill/>
                        </a:ln>
                        <a:solidFill>
                          <a:srgbClr val="000000"/>
                        </a:solidFill>
                        <a:effectLst/>
                        <a:uLnTx/>
                        <a:uFillTx/>
                        <a:latin typeface="+mn-ea"/>
                        <a:ea typeface="+mn-ea"/>
                        <a:cs typeface="+mn-cs"/>
                      </a:endParaRPr>
                    </a:p>
                  </a:txBody>
                  <a:tcPr/>
                </a:tc>
                <a:extLst>
                  <a:ext uri="{0D108BD9-81ED-4DB2-BD59-A6C34878D82A}">
                    <a16:rowId xmlns:a16="http://schemas.microsoft.com/office/drawing/2014/main" val="10003"/>
                  </a:ext>
                </a:extLst>
              </a:tr>
              <a:tr h="370840">
                <a:tc>
                  <a:txBody>
                    <a:bodyPr/>
                    <a:lstStyle/>
                    <a:p>
                      <a:pPr algn="ctr"/>
                      <a:r>
                        <a:rPr kumimoji="1" lang="ja-JP" altLang="en-US" sz="1050" dirty="0"/>
                        <a:t>調査機関数</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kern="1200" dirty="0">
                          <a:solidFill>
                            <a:schemeClr val="dk1"/>
                          </a:solidFill>
                          <a:latin typeface="+mn-ea"/>
                          <a:ea typeface="+mn-ea"/>
                          <a:cs typeface="+mn-cs"/>
                        </a:rPr>
                        <a:t>1,124</a:t>
                      </a:r>
                      <a:r>
                        <a:rPr kumimoji="1" lang="ja-JP" altLang="en-US" sz="900" kern="1200" dirty="0">
                          <a:solidFill>
                            <a:schemeClr val="dk1"/>
                          </a:solidFill>
                          <a:latin typeface="+mn-ea"/>
                          <a:ea typeface="+mn-ea"/>
                          <a:cs typeface="+mn-cs"/>
                        </a:rPr>
                        <a:t>事業所</a:t>
                      </a:r>
                      <a:endParaRPr kumimoji="1" lang="en-US" altLang="ja-JP" sz="900" kern="1200" dirty="0">
                        <a:solidFill>
                          <a:schemeClr val="dk1"/>
                        </a:solidFill>
                        <a:latin typeface="+mn-ea"/>
                        <a:ea typeface="+mn-ea"/>
                        <a:cs typeface="+mn-cs"/>
                      </a:endParaRPr>
                    </a:p>
                  </a:txBody>
                  <a:tcPr anchor="ctr"/>
                </a:tc>
                <a:tc>
                  <a:txBody>
                    <a:bodyPr/>
                    <a:lstStyle/>
                    <a:p>
                      <a:pPr algn="ctr"/>
                      <a:r>
                        <a:rPr kumimoji="1" lang="en-US" altLang="ja-JP" sz="900" dirty="0">
                          <a:latin typeface="+mn-ea"/>
                          <a:ea typeface="+mn-ea"/>
                        </a:rPr>
                        <a:t>189</a:t>
                      </a:r>
                      <a:r>
                        <a:rPr kumimoji="1" lang="ja-JP" altLang="en-US" sz="900" dirty="0">
                          <a:latin typeface="+mn-ea"/>
                          <a:ea typeface="+mn-ea"/>
                        </a:rPr>
                        <a:t>機関</a:t>
                      </a:r>
                    </a:p>
                  </a:txBody>
                  <a:tcPr anchor="ctr"/>
                </a:tc>
                <a:extLst>
                  <a:ext uri="{0D108BD9-81ED-4DB2-BD59-A6C34878D82A}">
                    <a16:rowId xmlns:a16="http://schemas.microsoft.com/office/drawing/2014/main" val="10004"/>
                  </a:ext>
                </a:extLst>
              </a:tr>
              <a:tr h="370840">
                <a:tc>
                  <a:txBody>
                    <a:bodyPr/>
                    <a:lstStyle/>
                    <a:p>
                      <a:pPr algn="ctr"/>
                      <a:r>
                        <a:rPr kumimoji="1" lang="ja-JP" altLang="en-US" sz="1050" dirty="0"/>
                        <a:t>回答数</a:t>
                      </a:r>
                      <a:endParaRPr kumimoji="1" lang="en-US" altLang="ja-JP" sz="1050" dirty="0"/>
                    </a:p>
                    <a:p>
                      <a:pPr algn="ctr"/>
                      <a:r>
                        <a:rPr kumimoji="1" lang="ja-JP" altLang="en-US" sz="1050" dirty="0"/>
                        <a:t>（回答率％）</a:t>
                      </a:r>
                    </a:p>
                  </a:txBody>
                  <a:tcPr anchor="ctr"/>
                </a:tc>
                <a:tc>
                  <a:txBody>
                    <a:bodyPr/>
                    <a:lstStyle/>
                    <a:p>
                      <a:pPr algn="ctr"/>
                      <a:r>
                        <a:rPr kumimoji="1" lang="en-US" altLang="ja-JP" sz="900" dirty="0">
                          <a:latin typeface="+mn-ea"/>
                          <a:ea typeface="+mn-ea"/>
                        </a:rPr>
                        <a:t>385</a:t>
                      </a:r>
                      <a:r>
                        <a:rPr kumimoji="1" lang="ja-JP" altLang="en-US" sz="900" dirty="0">
                          <a:latin typeface="+mn-ea"/>
                          <a:ea typeface="+mn-ea"/>
                        </a:rPr>
                        <a:t>事業所</a:t>
                      </a:r>
                      <a:endParaRPr kumimoji="1" lang="en-US" altLang="ja-JP" sz="900" dirty="0">
                        <a:latin typeface="+mn-ea"/>
                        <a:ea typeface="+mn-ea"/>
                      </a:endParaRPr>
                    </a:p>
                    <a:p>
                      <a:pPr algn="ctr"/>
                      <a:r>
                        <a:rPr kumimoji="1" lang="ja-JP" altLang="en-US" sz="900" dirty="0">
                          <a:latin typeface="+mn-ea"/>
                          <a:ea typeface="+mn-ea"/>
                        </a:rPr>
                        <a:t>（</a:t>
                      </a:r>
                      <a:r>
                        <a:rPr kumimoji="1" lang="en-US" altLang="ja-JP" sz="900" dirty="0">
                          <a:latin typeface="+mn-ea"/>
                          <a:ea typeface="+mn-ea"/>
                        </a:rPr>
                        <a:t>34.3</a:t>
                      </a:r>
                      <a:r>
                        <a:rPr kumimoji="1" lang="ja-JP" altLang="en-US" sz="900" dirty="0">
                          <a:latin typeface="+mn-ea"/>
                          <a:ea typeface="+mn-ea"/>
                        </a:rPr>
                        <a:t>％）</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u="none" strike="noStrike" kern="1200" noProof="0" dirty="0">
                          <a:solidFill>
                            <a:schemeClr val="dk1"/>
                          </a:solidFill>
                          <a:effectLst/>
                          <a:latin typeface="+mn-ea"/>
                          <a:ea typeface="+mn-ea"/>
                          <a:cs typeface="+mn-cs"/>
                        </a:rPr>
                        <a:t>112</a:t>
                      </a:r>
                      <a:r>
                        <a:rPr kumimoji="1" lang="ja-JP" altLang="en-US" sz="900" u="none" strike="noStrike" kern="1200" noProof="0" dirty="0">
                          <a:solidFill>
                            <a:schemeClr val="dk1"/>
                          </a:solidFill>
                          <a:effectLst/>
                          <a:latin typeface="+mn-ea"/>
                          <a:ea typeface="+mn-ea"/>
                          <a:cs typeface="+mn-cs"/>
                        </a:rPr>
                        <a:t>機関</a:t>
                      </a:r>
                      <a:endParaRPr kumimoji="1" lang="en-US" altLang="ja-JP" sz="900" u="none" strike="noStrike" kern="1200" noProof="0" dirty="0">
                        <a:solidFill>
                          <a:schemeClr val="dk1"/>
                        </a:solidFill>
                        <a:effectLst/>
                        <a:latin typeface="+mn-ea"/>
                        <a:ea typeface="+mn-ea"/>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900" u="none" strike="noStrike" kern="1200" noProof="0" dirty="0">
                          <a:solidFill>
                            <a:schemeClr val="dk1"/>
                          </a:solidFill>
                          <a:effectLst/>
                          <a:latin typeface="+mn-ea"/>
                          <a:ea typeface="+mn-ea"/>
                          <a:cs typeface="+mn-cs"/>
                        </a:rPr>
                        <a:t>（</a:t>
                      </a:r>
                      <a:r>
                        <a:rPr kumimoji="1" lang="en-US" altLang="ja-JP" sz="900" u="none" strike="noStrike" kern="1200" noProof="0" dirty="0">
                          <a:solidFill>
                            <a:schemeClr val="dk1"/>
                          </a:solidFill>
                          <a:effectLst/>
                          <a:latin typeface="+mn-ea"/>
                          <a:ea typeface="+mn-ea"/>
                          <a:cs typeface="+mn-cs"/>
                        </a:rPr>
                        <a:t>59.3</a:t>
                      </a:r>
                      <a:r>
                        <a:rPr kumimoji="1" lang="ja-JP" altLang="en-US" sz="900" u="none" strike="noStrike" kern="1200" noProof="0" dirty="0">
                          <a:solidFill>
                            <a:schemeClr val="dk1"/>
                          </a:solidFill>
                          <a:effectLst/>
                          <a:latin typeface="+mn-ea"/>
                          <a:ea typeface="+mn-ea"/>
                          <a:cs typeface="+mn-cs"/>
                        </a:rPr>
                        <a:t>％）</a:t>
                      </a:r>
                      <a:endParaRPr kumimoji="1" lang="en-US" altLang="ja-JP" sz="900" u="none" strike="noStrike" kern="1200" noProof="0" dirty="0">
                        <a:solidFill>
                          <a:schemeClr val="dk1"/>
                        </a:solidFill>
                        <a:effectLst/>
                        <a:latin typeface="+mn-ea"/>
                        <a:ea typeface="+mn-ea"/>
                        <a:cs typeface="+mn-cs"/>
                      </a:endParaRPr>
                    </a:p>
                  </a:txBody>
                  <a:tcPr anchor="ctr"/>
                </a:tc>
                <a:extLst>
                  <a:ext uri="{0D108BD9-81ED-4DB2-BD59-A6C34878D82A}">
                    <a16:rowId xmlns:a16="http://schemas.microsoft.com/office/drawing/2014/main" val="10005"/>
                  </a:ext>
                </a:extLst>
              </a:tr>
            </a:tbl>
          </a:graphicData>
        </a:graphic>
      </p:graphicFrame>
      <p:sp>
        <p:nvSpPr>
          <p:cNvPr id="9" name="正方形/長方形 8"/>
          <p:cNvSpPr/>
          <p:nvPr/>
        </p:nvSpPr>
        <p:spPr>
          <a:xfrm>
            <a:off x="204716" y="6537108"/>
            <a:ext cx="6653284" cy="1472839"/>
          </a:xfrm>
          <a:prstGeom prst="rect">
            <a:avLst/>
          </a:prstGeom>
        </p:spPr>
        <p:txBody>
          <a:bodyPr wrap="square">
            <a:spAutoFit/>
          </a:bodyPr>
          <a:lstStyle/>
          <a:p>
            <a:pPr indent="-152400" algn="ctr">
              <a:lnSpc>
                <a:spcPts val="1800"/>
              </a:lnSpc>
              <a:spcAft>
                <a:spcPts val="0"/>
              </a:spcAft>
            </a:pPr>
            <a:r>
              <a:rPr lang="en-US" altLang="ja-JP" sz="1050" b="1" kern="100" dirty="0">
                <a:effectLst/>
                <a:latin typeface="メイリオ" panose="020B0604030504040204" pitchFamily="50" charset="-128"/>
                <a:ea typeface="メイリオ" panose="020B0604030504040204" pitchFamily="50" charset="-128"/>
                <a:cs typeface="Times New Roman" panose="02020603050405020304" pitchFamily="18" charset="0"/>
              </a:rPr>
              <a:t> </a:t>
            </a:r>
            <a:endParaRPr lang="ja-JP"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133350">
              <a:lnSpc>
                <a:spcPts val="1400"/>
              </a:lnSpc>
            </a:pPr>
            <a:r>
              <a:rPr lang="ja-JP" altLang="en-US" sz="1050" kern="1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50" kern="1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050" kern="100" dirty="0">
                <a:latin typeface="メイリオ" panose="020B0604030504040204" pitchFamily="50" charset="-128"/>
                <a:ea typeface="メイリオ" panose="020B0604030504040204" pitchFamily="50" charset="-128"/>
                <a:cs typeface="メイリオ" panose="020B0604030504040204" pitchFamily="50" charset="-128"/>
              </a:rPr>
              <a:t>）事業所・保険者の概要　</a:t>
            </a:r>
            <a:endParaRPr lang="en-US" altLang="ja-JP" sz="1050" kern="100" dirty="0">
              <a:latin typeface="メイリオ" panose="020B0604030504040204" pitchFamily="50" charset="-128"/>
              <a:ea typeface="メイリオ" panose="020B0604030504040204" pitchFamily="50" charset="-128"/>
              <a:cs typeface="メイリオ" panose="020B0604030504040204" pitchFamily="50" charset="-128"/>
            </a:endParaRPr>
          </a:p>
          <a:p>
            <a:pPr indent="-133350">
              <a:lnSpc>
                <a:spcPts val="1700"/>
              </a:lnSpc>
              <a:spcBef>
                <a:spcPts val="1400"/>
              </a:spcBef>
            </a:pPr>
            <a:r>
              <a:rPr lang="ja-JP" altLang="en-US" sz="1050" kern="1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kern="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kern="100" dirty="0">
                <a:latin typeface="メイリオ" panose="020B0604030504040204" pitchFamily="50" charset="-128"/>
                <a:ea typeface="メイリオ" panose="020B0604030504040204" pitchFamily="50" charset="-128"/>
                <a:cs typeface="メイリオ" panose="020B0604030504040204" pitchFamily="50" charset="-128"/>
              </a:rPr>
              <a:t>従業員数</a:t>
            </a:r>
            <a:r>
              <a:rPr lang="en-US" altLang="ja-JP" sz="1050" kern="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kern="1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kern="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kern="100" dirty="0">
                <a:latin typeface="メイリオ" panose="020B0604030504040204" pitchFamily="50" charset="-128"/>
                <a:ea typeface="メイリオ" panose="020B0604030504040204" pitchFamily="50" charset="-128"/>
                <a:cs typeface="メイリオ" panose="020B0604030504040204" pitchFamily="50" charset="-128"/>
              </a:rPr>
              <a:t>被保険者数</a:t>
            </a:r>
            <a:r>
              <a:rPr lang="en-US" altLang="ja-JP" sz="1050" kern="100" dirty="0">
                <a:latin typeface="メイリオ" panose="020B0604030504040204" pitchFamily="50" charset="-128"/>
                <a:ea typeface="メイリオ" panose="020B0604030504040204" pitchFamily="50" charset="-128"/>
                <a:cs typeface="メイリオ" panose="020B0604030504040204" pitchFamily="50" charset="-128"/>
              </a:rPr>
              <a:t>】</a:t>
            </a:r>
          </a:p>
          <a:p>
            <a:pPr indent="-133350">
              <a:lnSpc>
                <a:spcPts val="1400"/>
              </a:lnSpc>
            </a:pPr>
            <a:r>
              <a:rPr lang="ja-JP" altLang="en-US" sz="1050" kern="100" dirty="0">
                <a:effectLst/>
                <a:latin typeface="メイリオ" panose="020B0604030504040204" pitchFamily="50" charset="-128"/>
                <a:ea typeface="メイリオ" panose="020B0604030504040204" pitchFamily="50" charset="-128"/>
                <a:cs typeface="Times New Roman" panose="02020603050405020304" pitchFamily="18" charset="0"/>
              </a:rPr>
              <a:t>　　</a:t>
            </a:r>
            <a:endParaRPr lang="ja-JP"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133350">
              <a:lnSpc>
                <a:spcPts val="1400"/>
              </a:lnSpc>
            </a:pPr>
            <a:endParaRPr lang="ja-JP"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133350">
              <a:lnSpc>
                <a:spcPts val="1800"/>
              </a:lnSpc>
            </a:pPr>
            <a:r>
              <a:rPr lang="en-US"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rPr>
              <a:t> </a:t>
            </a:r>
            <a:endParaRPr lang="ja-JP"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pic>
        <p:nvPicPr>
          <p:cNvPr id="13" name="図 12"/>
          <p:cNvPicPr>
            <a:picLocks noChangeAspect="1"/>
          </p:cNvPicPr>
          <p:nvPr/>
        </p:nvPicPr>
        <p:blipFill>
          <a:blip r:embed="rId2"/>
          <a:stretch>
            <a:fillRect/>
          </a:stretch>
        </p:blipFill>
        <p:spPr>
          <a:xfrm>
            <a:off x="3166725" y="7433244"/>
            <a:ext cx="2560542" cy="1676545"/>
          </a:xfrm>
          <a:prstGeom prst="rect">
            <a:avLst/>
          </a:prstGeom>
        </p:spPr>
      </p:pic>
      <p:pic>
        <p:nvPicPr>
          <p:cNvPr id="14" name="図 13"/>
          <p:cNvPicPr>
            <a:picLocks noChangeAspect="1"/>
          </p:cNvPicPr>
          <p:nvPr/>
        </p:nvPicPr>
        <p:blipFill>
          <a:blip r:embed="rId3"/>
          <a:stretch>
            <a:fillRect/>
          </a:stretch>
        </p:blipFill>
        <p:spPr>
          <a:xfrm>
            <a:off x="532927" y="7391447"/>
            <a:ext cx="2115495" cy="2243522"/>
          </a:xfrm>
          <a:prstGeom prst="rect">
            <a:avLst/>
          </a:prstGeom>
        </p:spPr>
      </p:pic>
      <p:sp>
        <p:nvSpPr>
          <p:cNvPr id="7" name="正方形/長方形 6">
            <a:extLst>
              <a:ext uri="{FF2B5EF4-FFF2-40B4-BE49-F238E27FC236}">
                <a16:creationId xmlns:a16="http://schemas.microsoft.com/office/drawing/2014/main" id="{49ECB614-409F-4C7B-9122-12519CA4DF15}"/>
              </a:ext>
            </a:extLst>
          </p:cNvPr>
          <p:cNvSpPr/>
          <p:nvPr/>
        </p:nvSpPr>
        <p:spPr>
          <a:xfrm>
            <a:off x="204716" y="6500723"/>
            <a:ext cx="1060401" cy="502702"/>
          </a:xfrm>
          <a:prstGeom prst="rect">
            <a:avLst/>
          </a:prstGeom>
        </p:spPr>
        <p:txBody>
          <a:bodyPr wrap="square">
            <a:spAutoFit/>
          </a:bodyPr>
          <a:lstStyle/>
          <a:p>
            <a:pPr indent="-63500">
              <a:lnSpc>
                <a:spcPts val="1800"/>
              </a:lnSpc>
              <a:spcAft>
                <a:spcPts val="0"/>
              </a:spcAft>
            </a:pPr>
            <a:r>
              <a:rPr lang="en-US" altLang="ja-JP" sz="1050" b="1" kern="1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1050" u="sng" kern="100"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u="sng" kern="100" dirty="0">
                <a:effectLst/>
                <a:latin typeface="メイリオ" panose="020B0604030504040204" pitchFamily="50" charset="-128"/>
                <a:ea typeface="メイリオ" panose="020B0604030504040204" pitchFamily="50" charset="-128"/>
                <a:cs typeface="メイリオ" panose="020B0604030504040204" pitchFamily="50" charset="-128"/>
              </a:rPr>
              <a:t>調査結果</a:t>
            </a:r>
            <a:r>
              <a:rPr lang="ja-JP" altLang="ja-JP" sz="1050" kern="10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133350">
              <a:lnSpc>
                <a:spcPts val="1400"/>
              </a:lnSpc>
            </a:pPr>
            <a:r>
              <a:rPr lang="ja-JP"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rPr>
              <a:t>　　</a:t>
            </a:r>
          </a:p>
        </p:txBody>
      </p:sp>
      <p:sp>
        <p:nvSpPr>
          <p:cNvPr id="2" name="テキスト ボックス 1">
            <a:extLst>
              <a:ext uri="{FF2B5EF4-FFF2-40B4-BE49-F238E27FC236}">
                <a16:creationId xmlns:a16="http://schemas.microsoft.com/office/drawing/2014/main" id="{89785E38-CD11-47B1-8B14-81261FFB8A32}"/>
              </a:ext>
            </a:extLst>
          </p:cNvPr>
          <p:cNvSpPr txBox="1"/>
          <p:nvPr/>
        </p:nvSpPr>
        <p:spPr>
          <a:xfrm>
            <a:off x="2947497" y="9332267"/>
            <a:ext cx="1786467" cy="230832"/>
          </a:xfrm>
          <a:prstGeom prst="rect">
            <a:avLst/>
          </a:prstGeom>
          <a:noFill/>
        </p:spPr>
        <p:txBody>
          <a:bodyPr wrap="square" rtlCol="0">
            <a:spAutoFit/>
          </a:bodyPr>
          <a:lstStyle/>
          <a:p>
            <a:r>
              <a:rPr kumimoji="1" lang="ja-JP" altLang="en-US" sz="900" dirty="0"/>
              <a:t>＊割合は、回答数に対するもの</a:t>
            </a:r>
          </a:p>
        </p:txBody>
      </p:sp>
    </p:spTree>
    <p:extLst>
      <p:ext uri="{BB962C8B-B14F-4D97-AF65-F5344CB8AC3E}">
        <p14:creationId xmlns:p14="http://schemas.microsoft.com/office/powerpoint/2010/main" val="3097959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06316" y="46040"/>
            <a:ext cx="6653284" cy="630942"/>
          </a:xfrm>
          <a:prstGeom prst="rect">
            <a:avLst/>
          </a:prstGeom>
        </p:spPr>
        <p:txBody>
          <a:bodyPr wrap="square">
            <a:spAutoFit/>
          </a:bodyPr>
          <a:lstStyle/>
          <a:p>
            <a:pPr indent="-133350">
              <a:lnSpc>
                <a:spcPts val="1400"/>
              </a:lnSpc>
            </a:pPr>
            <a:r>
              <a:rPr lang="ja-JP" altLang="en-US" sz="1050" kern="1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50" kern="100"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050" kern="100" dirty="0">
                <a:latin typeface="メイリオ" panose="020B0604030504040204" pitchFamily="50" charset="-128"/>
                <a:ea typeface="メイリオ" panose="020B0604030504040204" pitchFamily="50" charset="-128"/>
                <a:cs typeface="メイリオ" panose="020B0604030504040204" pitchFamily="50" charset="-128"/>
              </a:rPr>
              <a:t>）がん検診の実施状況　</a:t>
            </a:r>
            <a:endParaRPr lang="en-US" altLang="ja-JP" sz="1050" kern="100" dirty="0">
              <a:latin typeface="メイリオ" panose="020B0604030504040204" pitchFamily="50" charset="-128"/>
              <a:ea typeface="メイリオ" panose="020B0604030504040204" pitchFamily="50" charset="-128"/>
              <a:cs typeface="メイリオ" panose="020B0604030504040204" pitchFamily="50" charset="-128"/>
            </a:endParaRPr>
          </a:p>
          <a:p>
            <a:pPr indent="-133350">
              <a:lnSpc>
                <a:spcPts val="1400"/>
              </a:lnSpc>
            </a:pPr>
            <a:r>
              <a:rPr lang="ja-JP" altLang="en-US" sz="1050" kern="10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050" kern="100" dirty="0">
              <a:latin typeface="メイリオ" panose="020B0604030504040204" pitchFamily="50" charset="-128"/>
              <a:ea typeface="メイリオ" panose="020B0604030504040204" pitchFamily="50" charset="-128"/>
              <a:cs typeface="メイリオ" panose="020B0604030504040204" pitchFamily="50" charset="-128"/>
            </a:endParaRPr>
          </a:p>
          <a:p>
            <a:pPr indent="-133350">
              <a:lnSpc>
                <a:spcPts val="1400"/>
              </a:lnSpc>
            </a:pPr>
            <a:r>
              <a:rPr lang="ja-JP" altLang="en-US" sz="1050" kern="10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050" kern="1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739635014"/>
              </p:ext>
            </p:extLst>
          </p:nvPr>
        </p:nvGraphicFramePr>
        <p:xfrm>
          <a:off x="832309" y="307654"/>
          <a:ext cx="5089267" cy="2496384"/>
        </p:xfrm>
        <a:graphic>
          <a:graphicData uri="http://schemas.openxmlformats.org/drawingml/2006/table">
            <a:tbl>
              <a:tblPr>
                <a:tableStyleId>{5C22544A-7EE6-4342-B048-85BDC9FD1C3A}</a:tableStyleId>
              </a:tblPr>
              <a:tblGrid>
                <a:gridCol w="487839">
                  <a:extLst>
                    <a:ext uri="{9D8B030D-6E8A-4147-A177-3AD203B41FA5}">
                      <a16:colId xmlns:a16="http://schemas.microsoft.com/office/drawing/2014/main" val="20000"/>
                    </a:ext>
                  </a:extLst>
                </a:gridCol>
                <a:gridCol w="1145428">
                  <a:extLst>
                    <a:ext uri="{9D8B030D-6E8A-4147-A177-3AD203B41FA5}">
                      <a16:colId xmlns:a16="http://schemas.microsoft.com/office/drawing/2014/main" val="20001"/>
                    </a:ext>
                  </a:extLst>
                </a:gridCol>
                <a:gridCol w="1728000">
                  <a:extLst>
                    <a:ext uri="{9D8B030D-6E8A-4147-A177-3AD203B41FA5}">
                      <a16:colId xmlns:a16="http://schemas.microsoft.com/office/drawing/2014/main" val="20002"/>
                    </a:ext>
                  </a:extLst>
                </a:gridCol>
                <a:gridCol w="1728000">
                  <a:extLst>
                    <a:ext uri="{9D8B030D-6E8A-4147-A177-3AD203B41FA5}">
                      <a16:colId xmlns:a16="http://schemas.microsoft.com/office/drawing/2014/main" val="20003"/>
                    </a:ext>
                  </a:extLst>
                </a:gridCol>
              </a:tblGrid>
              <a:tr h="271344">
                <a:tc gridSpan="2">
                  <a:txBody>
                    <a:bodyPr/>
                    <a:lstStyle/>
                    <a:p>
                      <a:pPr algn="ctr"/>
                      <a:endParaRPr kumimoji="1" lang="ja-JP" altLang="en-US" sz="1100" dirty="0"/>
                    </a:p>
                  </a:txBody>
                  <a:tcPr anchor="ctr"/>
                </a:tc>
                <a:tc hMerge="1">
                  <a:txBody>
                    <a:bodyPr/>
                    <a:lstStyle/>
                    <a:p>
                      <a:endParaRPr kumimoji="1" lang="ja-JP" altLang="en-US"/>
                    </a:p>
                  </a:txBody>
                  <a:tcPr/>
                </a:tc>
                <a:tc>
                  <a:txBody>
                    <a:bodyPr/>
                    <a:lstStyle/>
                    <a:p>
                      <a:pPr algn="ctr"/>
                      <a:r>
                        <a:rPr kumimoji="1" lang="ja-JP" altLang="en-US" sz="1000" dirty="0"/>
                        <a:t>事業所</a:t>
                      </a:r>
                    </a:p>
                  </a:txBody>
                  <a:tcPr anchor="ctr"/>
                </a:tc>
                <a:tc>
                  <a:txBody>
                    <a:bodyPr/>
                    <a:lstStyle/>
                    <a:p>
                      <a:pPr algn="ctr"/>
                      <a:r>
                        <a:rPr kumimoji="1" lang="ja-JP" altLang="en-US" sz="1000" dirty="0">
                          <a:latin typeface="+mn-ea"/>
                          <a:ea typeface="+mn-ea"/>
                        </a:rPr>
                        <a:t>保険者</a:t>
                      </a:r>
                    </a:p>
                  </a:txBody>
                  <a:tcPr anchor="ctr"/>
                </a:tc>
                <a:extLst>
                  <a:ext uri="{0D108BD9-81ED-4DB2-BD59-A6C34878D82A}">
                    <a16:rowId xmlns:a16="http://schemas.microsoft.com/office/drawing/2014/main" val="10000"/>
                  </a:ext>
                </a:extLst>
              </a:tr>
              <a:tr h="370840">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000" dirty="0"/>
                        <a:t>がん検診を実施</a:t>
                      </a:r>
                    </a:p>
                  </a:txBody>
                  <a:tcPr anchor="ctr"/>
                </a:tc>
                <a:tc hMerge="1">
                  <a:txBody>
                    <a:bodyPr/>
                    <a:lstStyle/>
                    <a:p>
                      <a:endParaRPr kumimoji="1" lang="ja-JP" altLang="en-US"/>
                    </a:p>
                  </a:txBody>
                  <a:tcPr/>
                </a:tc>
                <a:tc>
                  <a:txBody>
                    <a:bodyPr/>
                    <a:lstStyle/>
                    <a:p>
                      <a:pPr algn="ctr"/>
                      <a:r>
                        <a:rPr kumimoji="1" lang="en-US" altLang="ja-JP" sz="1050" dirty="0">
                          <a:latin typeface="+mn-ea"/>
                          <a:ea typeface="+mn-ea"/>
                        </a:rPr>
                        <a:t>321</a:t>
                      </a:r>
                      <a:endParaRPr kumimoji="1" lang="ja-JP" altLang="en-US" sz="1050" dirty="0">
                        <a:latin typeface="+mn-ea"/>
                        <a:ea typeface="+mn-ea"/>
                      </a:endParaRP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ja-JP" sz="1050" b="0" i="0" u="none" strike="noStrike" dirty="0">
                          <a:solidFill>
                            <a:srgbClr val="000000"/>
                          </a:solidFill>
                          <a:effectLst/>
                          <a:latin typeface="+mn-ea"/>
                          <a:ea typeface="+mn-ea"/>
                        </a:rPr>
                        <a:t>112</a:t>
                      </a:r>
                    </a:p>
                  </a:txBody>
                  <a:tcPr anchor="ctr"/>
                </a:tc>
                <a:extLst>
                  <a:ext uri="{0D108BD9-81ED-4DB2-BD59-A6C34878D82A}">
                    <a16:rowId xmlns:a16="http://schemas.microsoft.com/office/drawing/2014/main" val="10001"/>
                  </a:ext>
                </a:extLst>
              </a:tr>
              <a:tr h="370840">
                <a:tc rowSpan="5">
                  <a:txBody>
                    <a:bodyPr/>
                    <a:lstStyle/>
                    <a:p>
                      <a:pPr algn="ctr"/>
                      <a:r>
                        <a:rPr kumimoji="1" lang="ja-JP" altLang="en-US" sz="1000" dirty="0"/>
                        <a:t>実施しているがん検診の種類</a:t>
                      </a:r>
                    </a:p>
                  </a:txBody>
                  <a:tcPr vert="eaVert" anchor="ctr"/>
                </a:tc>
                <a:tc>
                  <a:txBody>
                    <a:bodyPr/>
                    <a:lstStyle/>
                    <a:p>
                      <a:pPr algn="ctr"/>
                      <a:r>
                        <a:rPr kumimoji="1" lang="ja-JP" altLang="en-US" sz="1000" dirty="0"/>
                        <a:t>胃がん検診</a:t>
                      </a:r>
                    </a:p>
                  </a:txBody>
                  <a:tcPr anchor="ctr"/>
                </a:tc>
                <a:tc>
                  <a:txBody>
                    <a:bodyPr/>
                    <a:lstStyle/>
                    <a:p>
                      <a:pPr algn="ctr"/>
                      <a:r>
                        <a:rPr kumimoji="1" lang="en-US" altLang="ja-JP" sz="900" dirty="0">
                          <a:solidFill>
                            <a:schemeClr val="tx1"/>
                          </a:solidFill>
                          <a:latin typeface="+mn-ea"/>
                          <a:ea typeface="+mn-ea"/>
                        </a:rPr>
                        <a:t>270</a:t>
                      </a:r>
                      <a:r>
                        <a:rPr kumimoji="1" lang="ja-JP" altLang="en-US" sz="900" dirty="0">
                          <a:solidFill>
                            <a:schemeClr val="tx1"/>
                          </a:solidFill>
                          <a:latin typeface="+mn-ea"/>
                          <a:ea typeface="+mn-ea"/>
                        </a:rPr>
                        <a:t>（</a:t>
                      </a:r>
                      <a:r>
                        <a:rPr kumimoji="1" lang="en-US" altLang="ja-JP" sz="900" dirty="0">
                          <a:solidFill>
                            <a:schemeClr val="tx1"/>
                          </a:solidFill>
                          <a:latin typeface="+mn-ea"/>
                          <a:ea typeface="+mn-ea"/>
                        </a:rPr>
                        <a:t>84.1</a:t>
                      </a:r>
                      <a:r>
                        <a:rPr kumimoji="1" lang="ja-JP" altLang="en-US" sz="900" dirty="0">
                          <a:solidFill>
                            <a:schemeClr val="tx1"/>
                          </a:solidFill>
                          <a:latin typeface="+mn-ea"/>
                          <a:ea typeface="+mn-ea"/>
                        </a:rPr>
                        <a:t>％）</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ja-JP" sz="900" b="0" i="0" u="none" strike="noStrike" dirty="0">
                          <a:solidFill>
                            <a:srgbClr val="000000"/>
                          </a:solidFill>
                          <a:effectLst/>
                          <a:latin typeface="+mn-ea"/>
                          <a:ea typeface="+mn-ea"/>
                        </a:rPr>
                        <a:t>101</a:t>
                      </a:r>
                      <a:r>
                        <a:rPr lang="ja-JP" altLang="en-US" sz="900" b="0" i="0" u="none" strike="noStrike" dirty="0">
                          <a:solidFill>
                            <a:srgbClr val="000000"/>
                          </a:solidFill>
                          <a:effectLst/>
                          <a:latin typeface="+mn-ea"/>
                          <a:ea typeface="+mn-ea"/>
                        </a:rPr>
                        <a:t>（</a:t>
                      </a:r>
                      <a:r>
                        <a:rPr lang="en-US" altLang="ja-JP" sz="900" b="0" i="0" u="none" strike="noStrike" dirty="0">
                          <a:solidFill>
                            <a:srgbClr val="000000"/>
                          </a:solidFill>
                          <a:effectLst/>
                          <a:latin typeface="+mn-ea"/>
                          <a:ea typeface="+mn-ea"/>
                        </a:rPr>
                        <a:t>90.2</a:t>
                      </a:r>
                      <a:r>
                        <a:rPr lang="ja-JP" altLang="en-US" sz="900" b="0" i="0" u="none" strike="noStrike" dirty="0">
                          <a:solidFill>
                            <a:srgbClr val="000000"/>
                          </a:solidFill>
                          <a:effectLst/>
                          <a:latin typeface="+mn-ea"/>
                          <a:ea typeface="+mn-ea"/>
                        </a:rPr>
                        <a:t>％）</a:t>
                      </a:r>
                      <a:endParaRPr lang="en-US" altLang="ja-JP" sz="900" b="0" i="0" u="none" strike="noStrike" dirty="0">
                        <a:solidFill>
                          <a:srgbClr val="000000"/>
                        </a:solidFill>
                        <a:effectLst/>
                        <a:latin typeface="+mn-ea"/>
                        <a:ea typeface="+mn-ea"/>
                      </a:endParaRPr>
                    </a:p>
                  </a:txBody>
                  <a:tcPr anchor="ctr"/>
                </a:tc>
                <a:extLst>
                  <a:ext uri="{0D108BD9-81ED-4DB2-BD59-A6C34878D82A}">
                    <a16:rowId xmlns:a16="http://schemas.microsoft.com/office/drawing/2014/main" val="10002"/>
                  </a:ext>
                </a:extLst>
              </a:tr>
              <a:tr h="370840">
                <a:tc vMerge="1">
                  <a:txBody>
                    <a:bodyPr/>
                    <a:lstStyle/>
                    <a:p>
                      <a:pPr algn="ctr"/>
                      <a:endParaRPr kumimoji="1" lang="ja-JP" altLang="en-US" sz="1050" dirty="0"/>
                    </a:p>
                  </a:txBody>
                  <a:tcPr anchor="ctr"/>
                </a:tc>
                <a:tc>
                  <a:txBody>
                    <a:bodyPr/>
                    <a:lstStyle/>
                    <a:p>
                      <a:pPr algn="ctr"/>
                      <a:r>
                        <a:rPr kumimoji="1" lang="ja-JP" altLang="en-US" sz="1000" dirty="0"/>
                        <a:t>大腸がん検診</a:t>
                      </a:r>
                    </a:p>
                  </a:txBody>
                  <a:tcPr anchor="ctr"/>
                </a:tc>
                <a:tc>
                  <a:txBody>
                    <a:bodyPr/>
                    <a:lstStyle/>
                    <a:p>
                      <a:pPr algn="ctr"/>
                      <a:r>
                        <a:rPr kumimoji="1" lang="en-US" altLang="ja-JP" sz="900" dirty="0">
                          <a:solidFill>
                            <a:schemeClr val="tx1"/>
                          </a:solidFill>
                          <a:latin typeface="+mn-ea"/>
                          <a:ea typeface="+mn-ea"/>
                        </a:rPr>
                        <a:t>267</a:t>
                      </a:r>
                      <a:r>
                        <a:rPr kumimoji="1" lang="ja-JP" altLang="en-US" sz="900" dirty="0">
                          <a:solidFill>
                            <a:schemeClr val="tx1"/>
                          </a:solidFill>
                          <a:latin typeface="+mn-ea"/>
                          <a:ea typeface="+mn-ea"/>
                        </a:rPr>
                        <a:t>（</a:t>
                      </a:r>
                      <a:r>
                        <a:rPr kumimoji="1" lang="en-US" altLang="ja-JP" sz="900" dirty="0">
                          <a:solidFill>
                            <a:schemeClr val="tx1"/>
                          </a:solidFill>
                          <a:latin typeface="+mn-ea"/>
                          <a:ea typeface="+mn-ea"/>
                        </a:rPr>
                        <a:t>83.2</a:t>
                      </a:r>
                      <a:r>
                        <a:rPr kumimoji="1" lang="ja-JP" altLang="en-US" sz="900" dirty="0">
                          <a:solidFill>
                            <a:schemeClr val="tx1"/>
                          </a:solidFill>
                          <a:latin typeface="+mn-ea"/>
                          <a:ea typeface="+mn-ea"/>
                        </a:rPr>
                        <a:t>％）</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ja-JP" sz="900" b="0" i="0" u="none" strike="noStrike" dirty="0">
                          <a:solidFill>
                            <a:srgbClr val="000000"/>
                          </a:solidFill>
                          <a:effectLst/>
                          <a:latin typeface="+mn-ea"/>
                          <a:ea typeface="+mn-ea"/>
                        </a:rPr>
                        <a:t>109</a:t>
                      </a:r>
                      <a:r>
                        <a:rPr lang="ja-JP" altLang="en-US" sz="900" b="0" i="0" u="none" strike="noStrike" dirty="0">
                          <a:solidFill>
                            <a:srgbClr val="000000"/>
                          </a:solidFill>
                          <a:effectLst/>
                          <a:latin typeface="+mn-ea"/>
                          <a:ea typeface="+mn-ea"/>
                        </a:rPr>
                        <a:t>（</a:t>
                      </a:r>
                      <a:r>
                        <a:rPr lang="en-US" altLang="ja-JP" sz="900" b="0" i="0" u="none" strike="noStrike" dirty="0">
                          <a:solidFill>
                            <a:srgbClr val="000000"/>
                          </a:solidFill>
                          <a:effectLst/>
                          <a:latin typeface="+mn-ea"/>
                          <a:ea typeface="+mn-ea"/>
                        </a:rPr>
                        <a:t>97.3</a:t>
                      </a:r>
                      <a:r>
                        <a:rPr lang="ja-JP" altLang="en-US" sz="900" b="0" i="0" u="none" strike="noStrike" dirty="0">
                          <a:solidFill>
                            <a:srgbClr val="000000"/>
                          </a:solidFill>
                          <a:effectLst/>
                          <a:latin typeface="+mn-ea"/>
                          <a:ea typeface="+mn-ea"/>
                        </a:rPr>
                        <a:t>％）</a:t>
                      </a:r>
                      <a:endParaRPr lang="en-US" altLang="ja-JP" sz="900" b="0" i="0" u="none" strike="noStrike" dirty="0">
                        <a:solidFill>
                          <a:srgbClr val="000000"/>
                        </a:solidFill>
                        <a:effectLst/>
                        <a:latin typeface="+mn-ea"/>
                        <a:ea typeface="+mn-ea"/>
                      </a:endParaRPr>
                    </a:p>
                  </a:txBody>
                  <a:tcPr anchor="ctr"/>
                </a:tc>
                <a:extLst>
                  <a:ext uri="{0D108BD9-81ED-4DB2-BD59-A6C34878D82A}">
                    <a16:rowId xmlns:a16="http://schemas.microsoft.com/office/drawing/2014/main" val="10003"/>
                  </a:ext>
                </a:extLst>
              </a:tr>
              <a:tr h="370840">
                <a:tc vMerge="1">
                  <a:txBody>
                    <a:bodyPr/>
                    <a:lstStyle/>
                    <a:p>
                      <a:pPr algn="ctr"/>
                      <a:endParaRPr kumimoji="1" lang="ja-JP" altLang="en-US" sz="1050" dirty="0"/>
                    </a:p>
                  </a:txBody>
                  <a:tcPr anchor="ctr"/>
                </a:tc>
                <a:tc>
                  <a:txBody>
                    <a:bodyPr/>
                    <a:lstStyle/>
                    <a:p>
                      <a:pPr algn="ctr"/>
                      <a:r>
                        <a:rPr kumimoji="1" lang="ja-JP" altLang="en-US" sz="1000" dirty="0"/>
                        <a:t>肺がん検診</a:t>
                      </a:r>
                    </a:p>
                  </a:txBody>
                  <a:tcPr anchor="ctr"/>
                </a:tc>
                <a:tc>
                  <a:txBody>
                    <a:bodyPr/>
                    <a:lstStyle/>
                    <a:p>
                      <a:pPr algn="ctr"/>
                      <a:r>
                        <a:rPr kumimoji="1" lang="en-US" altLang="ja-JP" sz="900" dirty="0">
                          <a:solidFill>
                            <a:schemeClr val="tx1"/>
                          </a:solidFill>
                          <a:latin typeface="+mn-ea"/>
                          <a:ea typeface="+mn-ea"/>
                        </a:rPr>
                        <a:t>278</a:t>
                      </a:r>
                      <a:r>
                        <a:rPr kumimoji="1" lang="ja-JP" altLang="en-US" sz="900" dirty="0">
                          <a:solidFill>
                            <a:schemeClr val="tx1"/>
                          </a:solidFill>
                          <a:latin typeface="+mn-ea"/>
                          <a:ea typeface="+mn-ea"/>
                        </a:rPr>
                        <a:t>（</a:t>
                      </a:r>
                      <a:r>
                        <a:rPr kumimoji="1" lang="en-US" altLang="ja-JP" sz="900" dirty="0">
                          <a:solidFill>
                            <a:schemeClr val="tx1"/>
                          </a:solidFill>
                          <a:latin typeface="+mn-ea"/>
                          <a:ea typeface="+mn-ea"/>
                        </a:rPr>
                        <a:t>86.6</a:t>
                      </a:r>
                      <a:r>
                        <a:rPr kumimoji="1" lang="ja-JP" altLang="en-US" sz="900" dirty="0">
                          <a:solidFill>
                            <a:schemeClr val="tx1"/>
                          </a:solidFill>
                          <a:latin typeface="+mn-ea"/>
                          <a:ea typeface="+mn-ea"/>
                        </a:rPr>
                        <a:t>％）</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ja-JP" sz="900" b="0" i="0" u="none" strike="noStrike" dirty="0">
                          <a:solidFill>
                            <a:srgbClr val="000000"/>
                          </a:solidFill>
                          <a:effectLst/>
                          <a:latin typeface="+mn-ea"/>
                          <a:ea typeface="+mn-ea"/>
                        </a:rPr>
                        <a:t>98</a:t>
                      </a:r>
                      <a:r>
                        <a:rPr lang="ja-JP" altLang="en-US" sz="900" b="0" i="0" u="none" strike="noStrike" dirty="0">
                          <a:solidFill>
                            <a:srgbClr val="000000"/>
                          </a:solidFill>
                          <a:effectLst/>
                          <a:latin typeface="+mn-ea"/>
                          <a:ea typeface="+mn-ea"/>
                        </a:rPr>
                        <a:t>（</a:t>
                      </a:r>
                      <a:r>
                        <a:rPr lang="en-US" altLang="ja-JP" sz="900" b="0" i="0" u="none" strike="noStrike" dirty="0">
                          <a:solidFill>
                            <a:srgbClr val="000000"/>
                          </a:solidFill>
                          <a:effectLst/>
                          <a:latin typeface="+mn-ea"/>
                          <a:ea typeface="+mn-ea"/>
                        </a:rPr>
                        <a:t>87.5</a:t>
                      </a:r>
                      <a:r>
                        <a:rPr lang="ja-JP" altLang="en-US" sz="900" b="0" i="0" u="none" strike="noStrike" dirty="0">
                          <a:solidFill>
                            <a:srgbClr val="000000"/>
                          </a:solidFill>
                          <a:effectLst/>
                          <a:latin typeface="+mn-ea"/>
                          <a:ea typeface="+mn-ea"/>
                        </a:rPr>
                        <a:t>％）</a:t>
                      </a:r>
                      <a:endParaRPr lang="en-US" altLang="ja-JP" sz="900" b="0" i="0" u="none" strike="noStrike" dirty="0">
                        <a:solidFill>
                          <a:srgbClr val="000000"/>
                        </a:solidFill>
                        <a:effectLst/>
                        <a:latin typeface="+mn-ea"/>
                        <a:ea typeface="+mn-ea"/>
                      </a:endParaRPr>
                    </a:p>
                  </a:txBody>
                  <a:tcPr anchor="ctr"/>
                </a:tc>
                <a:extLst>
                  <a:ext uri="{0D108BD9-81ED-4DB2-BD59-A6C34878D82A}">
                    <a16:rowId xmlns:a16="http://schemas.microsoft.com/office/drawing/2014/main" val="10004"/>
                  </a:ext>
                </a:extLst>
              </a:tr>
              <a:tr h="370840">
                <a:tc vMerge="1">
                  <a:txBody>
                    <a:bodyPr/>
                    <a:lstStyle/>
                    <a:p>
                      <a:pPr algn="ctr"/>
                      <a:endParaRPr kumimoji="1" lang="ja-JP" altLang="en-US" sz="1050" dirty="0"/>
                    </a:p>
                  </a:txBody>
                  <a:tcPr anchor="ctr"/>
                </a:tc>
                <a:tc>
                  <a:txBody>
                    <a:bodyPr/>
                    <a:lstStyle/>
                    <a:p>
                      <a:pPr algn="ctr"/>
                      <a:r>
                        <a:rPr kumimoji="1" lang="ja-JP" altLang="en-US" sz="1000" dirty="0"/>
                        <a:t>乳がん検診</a:t>
                      </a:r>
                    </a:p>
                  </a:txBody>
                  <a:tcPr anchor="ctr"/>
                </a:tc>
                <a:tc>
                  <a:txBody>
                    <a:bodyPr/>
                    <a:lstStyle/>
                    <a:p>
                      <a:pPr algn="ctr"/>
                      <a:r>
                        <a:rPr kumimoji="1" lang="en-US" altLang="ja-JP" sz="900" dirty="0">
                          <a:solidFill>
                            <a:schemeClr val="tx1"/>
                          </a:solidFill>
                          <a:latin typeface="+mn-ea"/>
                          <a:ea typeface="+mn-ea"/>
                        </a:rPr>
                        <a:t>204</a:t>
                      </a:r>
                      <a:r>
                        <a:rPr kumimoji="1" lang="ja-JP" altLang="en-US" sz="900" dirty="0">
                          <a:solidFill>
                            <a:schemeClr val="tx1"/>
                          </a:solidFill>
                          <a:latin typeface="+mn-ea"/>
                          <a:ea typeface="+mn-ea"/>
                        </a:rPr>
                        <a:t>（</a:t>
                      </a:r>
                      <a:r>
                        <a:rPr kumimoji="1" lang="en-US" altLang="ja-JP" sz="900" dirty="0">
                          <a:solidFill>
                            <a:schemeClr val="tx1"/>
                          </a:solidFill>
                          <a:latin typeface="+mn-ea"/>
                          <a:ea typeface="+mn-ea"/>
                        </a:rPr>
                        <a:t>63.6</a:t>
                      </a:r>
                      <a:r>
                        <a:rPr kumimoji="1" lang="ja-JP" altLang="en-US" sz="900" dirty="0">
                          <a:solidFill>
                            <a:schemeClr val="tx1"/>
                          </a:solidFill>
                          <a:latin typeface="+mn-ea"/>
                          <a:ea typeface="+mn-ea"/>
                        </a:rPr>
                        <a:t>％）</a:t>
                      </a:r>
                      <a:endParaRPr kumimoji="1" lang="en-US" altLang="ja-JP" sz="900" dirty="0">
                        <a:solidFill>
                          <a:schemeClr val="tx1"/>
                        </a:solidFill>
                        <a:latin typeface="+mn-ea"/>
                        <a:ea typeface="+mn-ea"/>
                      </a:endParaRP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ja-JP" sz="900" b="0" i="0" u="none" strike="noStrike" dirty="0">
                          <a:solidFill>
                            <a:srgbClr val="000000"/>
                          </a:solidFill>
                          <a:effectLst/>
                          <a:latin typeface="+mn-ea"/>
                          <a:ea typeface="+mn-ea"/>
                        </a:rPr>
                        <a:t>102</a:t>
                      </a:r>
                      <a:r>
                        <a:rPr lang="ja-JP" altLang="en-US" sz="900" b="0" i="0" u="none" strike="noStrike" dirty="0">
                          <a:solidFill>
                            <a:srgbClr val="000000"/>
                          </a:solidFill>
                          <a:effectLst/>
                          <a:latin typeface="+mn-ea"/>
                          <a:ea typeface="+mn-ea"/>
                        </a:rPr>
                        <a:t>（</a:t>
                      </a:r>
                      <a:r>
                        <a:rPr lang="en-US" altLang="ja-JP" sz="900" b="0" i="0" u="none" strike="noStrike" dirty="0">
                          <a:solidFill>
                            <a:srgbClr val="000000"/>
                          </a:solidFill>
                          <a:effectLst/>
                          <a:latin typeface="+mn-ea"/>
                          <a:ea typeface="+mn-ea"/>
                        </a:rPr>
                        <a:t>91.1</a:t>
                      </a:r>
                      <a:r>
                        <a:rPr lang="ja-JP" altLang="en-US" sz="900" b="0" i="0" u="none" strike="noStrike" dirty="0">
                          <a:solidFill>
                            <a:srgbClr val="000000"/>
                          </a:solidFill>
                          <a:effectLst/>
                          <a:latin typeface="+mn-ea"/>
                          <a:ea typeface="+mn-ea"/>
                        </a:rPr>
                        <a:t>％）</a:t>
                      </a:r>
                      <a:endParaRPr lang="en-US" altLang="ja-JP" sz="900" b="0" i="0" u="none" strike="noStrike" dirty="0">
                        <a:solidFill>
                          <a:srgbClr val="000000"/>
                        </a:solidFill>
                        <a:effectLst/>
                        <a:latin typeface="+mn-ea"/>
                        <a:ea typeface="+mn-ea"/>
                      </a:endParaRPr>
                    </a:p>
                  </a:txBody>
                  <a:tcPr anchor="ctr"/>
                </a:tc>
                <a:extLst>
                  <a:ext uri="{0D108BD9-81ED-4DB2-BD59-A6C34878D82A}">
                    <a16:rowId xmlns:a16="http://schemas.microsoft.com/office/drawing/2014/main" val="10005"/>
                  </a:ext>
                </a:extLst>
              </a:tr>
              <a:tr h="370840">
                <a:tc vMerge="1">
                  <a:txBody>
                    <a:bodyPr/>
                    <a:lstStyle/>
                    <a:p>
                      <a:pPr algn="ctr"/>
                      <a:endParaRPr kumimoji="1" lang="ja-JP" altLang="en-US" sz="1050" dirty="0"/>
                    </a:p>
                  </a:txBody>
                  <a:tcPr anchor="ctr"/>
                </a:tc>
                <a:tc>
                  <a:txBody>
                    <a:bodyPr/>
                    <a:lstStyle/>
                    <a:p>
                      <a:pPr algn="ctr"/>
                      <a:r>
                        <a:rPr kumimoji="1" lang="ja-JP" altLang="en-US" sz="1000" dirty="0"/>
                        <a:t>子宮頸がん検診</a:t>
                      </a:r>
                    </a:p>
                  </a:txBody>
                  <a:tcPr anchor="ctr"/>
                </a:tc>
                <a:tc>
                  <a:txBody>
                    <a:bodyPr/>
                    <a:lstStyle/>
                    <a:p>
                      <a:pPr algn="ctr"/>
                      <a:r>
                        <a:rPr kumimoji="1" lang="en-US" altLang="ja-JP" sz="900" dirty="0">
                          <a:solidFill>
                            <a:schemeClr val="tx1"/>
                          </a:solidFill>
                          <a:latin typeface="+mn-ea"/>
                          <a:ea typeface="+mn-ea"/>
                        </a:rPr>
                        <a:t>199</a:t>
                      </a:r>
                      <a:r>
                        <a:rPr kumimoji="1" lang="ja-JP" altLang="en-US" sz="900" dirty="0">
                          <a:solidFill>
                            <a:schemeClr val="tx1"/>
                          </a:solidFill>
                          <a:latin typeface="+mn-ea"/>
                          <a:ea typeface="+mn-ea"/>
                        </a:rPr>
                        <a:t>（</a:t>
                      </a:r>
                      <a:r>
                        <a:rPr kumimoji="1" lang="en-US" altLang="ja-JP" sz="900" dirty="0">
                          <a:solidFill>
                            <a:schemeClr val="tx1"/>
                          </a:solidFill>
                          <a:latin typeface="+mn-ea"/>
                          <a:ea typeface="+mn-ea"/>
                        </a:rPr>
                        <a:t>62.0</a:t>
                      </a:r>
                      <a:r>
                        <a:rPr kumimoji="1" lang="ja-JP" altLang="en-US" sz="900" dirty="0">
                          <a:solidFill>
                            <a:schemeClr val="tx1"/>
                          </a:solidFill>
                          <a:latin typeface="+mn-ea"/>
                          <a:ea typeface="+mn-ea"/>
                        </a:rPr>
                        <a:t>％）</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ja-JP" sz="900" b="0" i="0" u="none" strike="noStrike" dirty="0">
                          <a:solidFill>
                            <a:srgbClr val="000000"/>
                          </a:solidFill>
                          <a:effectLst/>
                          <a:latin typeface="+mn-ea"/>
                          <a:ea typeface="+mn-ea"/>
                        </a:rPr>
                        <a:t>104</a:t>
                      </a:r>
                      <a:r>
                        <a:rPr lang="ja-JP" altLang="en-US" sz="900" b="0" i="0" u="none" strike="noStrike" dirty="0">
                          <a:solidFill>
                            <a:srgbClr val="000000"/>
                          </a:solidFill>
                          <a:effectLst/>
                          <a:latin typeface="+mn-ea"/>
                          <a:ea typeface="+mn-ea"/>
                        </a:rPr>
                        <a:t>（</a:t>
                      </a:r>
                      <a:r>
                        <a:rPr lang="en-US" altLang="ja-JP" sz="900" b="0" i="0" u="none" strike="noStrike" dirty="0">
                          <a:solidFill>
                            <a:srgbClr val="000000"/>
                          </a:solidFill>
                          <a:effectLst/>
                          <a:latin typeface="+mn-ea"/>
                          <a:ea typeface="+mn-ea"/>
                        </a:rPr>
                        <a:t>92.2</a:t>
                      </a:r>
                      <a:r>
                        <a:rPr lang="ja-JP" altLang="en-US" sz="900" b="0" i="0" u="none" strike="noStrike" dirty="0">
                          <a:solidFill>
                            <a:srgbClr val="000000"/>
                          </a:solidFill>
                          <a:effectLst/>
                          <a:latin typeface="+mn-ea"/>
                          <a:ea typeface="+mn-ea"/>
                        </a:rPr>
                        <a:t>％）</a:t>
                      </a:r>
                      <a:endParaRPr lang="en-US" altLang="ja-JP" sz="900" b="0" i="0" u="none" strike="noStrike" dirty="0">
                        <a:solidFill>
                          <a:srgbClr val="000000"/>
                        </a:solidFill>
                        <a:effectLst/>
                        <a:latin typeface="+mn-ea"/>
                        <a:ea typeface="+mn-ea"/>
                      </a:endParaRPr>
                    </a:p>
                  </a:txBody>
                  <a:tcPr anchor="ctr"/>
                </a:tc>
                <a:extLst>
                  <a:ext uri="{0D108BD9-81ED-4DB2-BD59-A6C34878D82A}">
                    <a16:rowId xmlns:a16="http://schemas.microsoft.com/office/drawing/2014/main" val="10006"/>
                  </a:ext>
                </a:extLst>
              </a:tr>
            </a:tbl>
          </a:graphicData>
        </a:graphic>
      </p:graphicFrame>
      <p:graphicFrame>
        <p:nvGraphicFramePr>
          <p:cNvPr id="5" name="グラフ 4">
            <a:extLst>
              <a:ext uri="{FF2B5EF4-FFF2-40B4-BE49-F238E27FC236}">
                <a16:creationId xmlns:a16="http://schemas.microsoft.com/office/drawing/2014/main" id="{00000000-0008-0000-0500-000008000000}"/>
              </a:ext>
            </a:extLst>
          </p:cNvPr>
          <p:cNvGraphicFramePr>
            <a:graphicFrameLocks/>
          </p:cNvGraphicFramePr>
          <p:nvPr>
            <p:extLst>
              <p:ext uri="{D42A27DB-BD31-4B8C-83A1-F6EECF244321}">
                <p14:modId xmlns:p14="http://schemas.microsoft.com/office/powerpoint/2010/main" val="213600754"/>
              </p:ext>
            </p:extLst>
          </p:nvPr>
        </p:nvGraphicFramePr>
        <p:xfrm>
          <a:off x="2015" y="3289079"/>
          <a:ext cx="3376943" cy="3190600"/>
        </p:xfrm>
        <a:graphic>
          <a:graphicData uri="http://schemas.openxmlformats.org/drawingml/2006/chart">
            <c:chart xmlns:c="http://schemas.openxmlformats.org/drawingml/2006/chart" xmlns:r="http://schemas.openxmlformats.org/officeDocument/2006/relationships" r:id="rId2"/>
          </a:graphicData>
        </a:graphic>
      </p:graphicFrame>
      <p:sp>
        <p:nvSpPr>
          <p:cNvPr id="10" name="テキスト ボックス 9"/>
          <p:cNvSpPr txBox="1"/>
          <p:nvPr/>
        </p:nvSpPr>
        <p:spPr>
          <a:xfrm>
            <a:off x="306316" y="3025613"/>
            <a:ext cx="2928046" cy="253916"/>
          </a:xfrm>
          <a:prstGeom prst="rect">
            <a:avLst/>
          </a:prstGeom>
          <a:noFill/>
        </p:spPr>
        <p:txBody>
          <a:bodyPr wrap="square" rtlCol="0">
            <a:spAutoFit/>
          </a:bodyPr>
          <a:lstStyle/>
          <a:p>
            <a:r>
              <a:rPr kumimoji="1" lang="ja-JP" altLang="en-US" sz="1050" dirty="0"/>
              <a:t>（</a:t>
            </a:r>
            <a:r>
              <a:rPr kumimoji="1" lang="en-US" altLang="ja-JP" sz="1050" dirty="0"/>
              <a:t>3</a:t>
            </a:r>
            <a:r>
              <a:rPr kumimoji="1" lang="ja-JP" altLang="en-US" sz="1050" dirty="0"/>
              <a:t>）がん検診の対象年齢</a:t>
            </a:r>
          </a:p>
        </p:txBody>
      </p:sp>
      <p:graphicFrame>
        <p:nvGraphicFramePr>
          <p:cNvPr id="14" name="グラフ 13">
            <a:extLst>
              <a:ext uri="{FF2B5EF4-FFF2-40B4-BE49-F238E27FC236}">
                <a16:creationId xmlns:a16="http://schemas.microsoft.com/office/drawing/2014/main" id="{00000000-0008-0000-0500-00000A000000}"/>
              </a:ext>
            </a:extLst>
          </p:cNvPr>
          <p:cNvGraphicFramePr>
            <a:graphicFrameLocks/>
          </p:cNvGraphicFramePr>
          <p:nvPr>
            <p:extLst>
              <p:ext uri="{D42A27DB-BD31-4B8C-83A1-F6EECF244321}">
                <p14:modId xmlns:p14="http://schemas.microsoft.com/office/powerpoint/2010/main" val="3135449851"/>
              </p:ext>
            </p:extLst>
          </p:nvPr>
        </p:nvGraphicFramePr>
        <p:xfrm>
          <a:off x="0" y="6957880"/>
          <a:ext cx="3402413" cy="2730670"/>
        </p:xfrm>
        <a:graphic>
          <a:graphicData uri="http://schemas.openxmlformats.org/drawingml/2006/chart">
            <c:chart xmlns:c="http://schemas.openxmlformats.org/drawingml/2006/chart" xmlns:r="http://schemas.openxmlformats.org/officeDocument/2006/relationships" r:id="rId3"/>
          </a:graphicData>
        </a:graphic>
      </p:graphicFrame>
      <p:sp>
        <p:nvSpPr>
          <p:cNvPr id="16" name="正方形/長方形 15"/>
          <p:cNvSpPr/>
          <p:nvPr/>
        </p:nvSpPr>
        <p:spPr>
          <a:xfrm>
            <a:off x="7636502" y="4195814"/>
            <a:ext cx="864636" cy="215444"/>
          </a:xfrm>
          <a:prstGeom prst="rect">
            <a:avLst/>
          </a:prstGeom>
        </p:spPr>
        <p:txBody>
          <a:bodyPr wrap="square">
            <a:spAutoFit/>
          </a:bodyPr>
          <a:lstStyle/>
          <a:p>
            <a:r>
              <a:rPr lang="ja-JP" altLang="en-US" sz="800" dirty="0"/>
              <a:t>（問</a:t>
            </a:r>
            <a:r>
              <a:rPr lang="en-US" altLang="ja-JP" sz="800" dirty="0"/>
              <a:t>2.1</a:t>
            </a:r>
            <a:r>
              <a:rPr lang="ja-JP" altLang="en-US" sz="800" dirty="0"/>
              <a:t>）</a:t>
            </a:r>
          </a:p>
        </p:txBody>
      </p:sp>
      <p:graphicFrame>
        <p:nvGraphicFramePr>
          <p:cNvPr id="23" name="グラフ 22">
            <a:extLst>
              <a:ext uri="{FF2B5EF4-FFF2-40B4-BE49-F238E27FC236}">
                <a16:creationId xmlns:a16="http://schemas.microsoft.com/office/drawing/2014/main" id="{00000000-0008-0000-0500-000008000000}"/>
              </a:ext>
            </a:extLst>
          </p:cNvPr>
          <p:cNvGraphicFramePr>
            <a:graphicFrameLocks/>
          </p:cNvGraphicFramePr>
          <p:nvPr>
            <p:extLst>
              <p:ext uri="{D42A27DB-BD31-4B8C-83A1-F6EECF244321}">
                <p14:modId xmlns:p14="http://schemas.microsoft.com/office/powerpoint/2010/main" val="1295411263"/>
              </p:ext>
            </p:extLst>
          </p:nvPr>
        </p:nvGraphicFramePr>
        <p:xfrm>
          <a:off x="3378958" y="3289079"/>
          <a:ext cx="3481057" cy="31906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5" name="グラフ 24">
            <a:extLst>
              <a:ext uri="{FF2B5EF4-FFF2-40B4-BE49-F238E27FC236}">
                <a16:creationId xmlns:a16="http://schemas.microsoft.com/office/drawing/2014/main" id="{00000000-0008-0000-0500-00000A000000}"/>
              </a:ext>
            </a:extLst>
          </p:cNvPr>
          <p:cNvGraphicFramePr>
            <a:graphicFrameLocks/>
          </p:cNvGraphicFramePr>
          <p:nvPr>
            <p:extLst>
              <p:ext uri="{D42A27DB-BD31-4B8C-83A1-F6EECF244321}">
                <p14:modId xmlns:p14="http://schemas.microsoft.com/office/powerpoint/2010/main" val="753218119"/>
              </p:ext>
            </p:extLst>
          </p:nvPr>
        </p:nvGraphicFramePr>
        <p:xfrm>
          <a:off x="3402413" y="6957880"/>
          <a:ext cx="3457602" cy="2730670"/>
        </p:xfrm>
        <a:graphic>
          <a:graphicData uri="http://schemas.openxmlformats.org/drawingml/2006/chart">
            <c:chart xmlns:c="http://schemas.openxmlformats.org/drawingml/2006/chart" xmlns:r="http://schemas.openxmlformats.org/officeDocument/2006/relationships" r:id="rId5"/>
          </a:graphicData>
        </a:graphic>
      </p:graphicFrame>
      <p:sp>
        <p:nvSpPr>
          <p:cNvPr id="27" name="テキスト ボックス 26"/>
          <p:cNvSpPr txBox="1"/>
          <p:nvPr/>
        </p:nvSpPr>
        <p:spPr>
          <a:xfrm>
            <a:off x="365076" y="6703964"/>
            <a:ext cx="2928046" cy="253916"/>
          </a:xfrm>
          <a:prstGeom prst="rect">
            <a:avLst/>
          </a:prstGeom>
          <a:noFill/>
        </p:spPr>
        <p:txBody>
          <a:bodyPr wrap="square" rtlCol="0">
            <a:spAutoFit/>
          </a:bodyPr>
          <a:lstStyle/>
          <a:p>
            <a:r>
              <a:rPr kumimoji="1" lang="ja-JP" altLang="en-US" sz="1050" dirty="0"/>
              <a:t>（</a:t>
            </a:r>
            <a:r>
              <a:rPr kumimoji="1" lang="en-US" altLang="ja-JP" sz="1050" dirty="0"/>
              <a:t>4</a:t>
            </a:r>
            <a:r>
              <a:rPr kumimoji="1" lang="ja-JP" altLang="en-US" sz="1050" dirty="0"/>
              <a:t>）がん検診の受診間隔</a:t>
            </a:r>
          </a:p>
        </p:txBody>
      </p:sp>
      <p:sp>
        <p:nvSpPr>
          <p:cNvPr id="12" name="テキスト ボックス 11">
            <a:extLst>
              <a:ext uri="{FF2B5EF4-FFF2-40B4-BE49-F238E27FC236}">
                <a16:creationId xmlns:a16="http://schemas.microsoft.com/office/drawing/2014/main" id="{108A6DC4-9CEB-446A-8B39-EABA368A3EBC}"/>
              </a:ext>
            </a:extLst>
          </p:cNvPr>
          <p:cNvSpPr txBox="1"/>
          <p:nvPr/>
        </p:nvSpPr>
        <p:spPr>
          <a:xfrm>
            <a:off x="2848623" y="2866056"/>
            <a:ext cx="3481057" cy="230832"/>
          </a:xfrm>
          <a:prstGeom prst="rect">
            <a:avLst/>
          </a:prstGeom>
          <a:noFill/>
        </p:spPr>
        <p:txBody>
          <a:bodyPr wrap="square" rtlCol="0">
            <a:spAutoFit/>
          </a:bodyPr>
          <a:lstStyle/>
          <a:p>
            <a:r>
              <a:rPr kumimoji="1" lang="ja-JP" altLang="en-US" sz="900" dirty="0"/>
              <a:t>＊（　）内は、がん検診実施と回答したものに対する割合</a:t>
            </a:r>
          </a:p>
        </p:txBody>
      </p:sp>
      <p:sp>
        <p:nvSpPr>
          <p:cNvPr id="4" name="テキスト ボックス 3"/>
          <p:cNvSpPr txBox="1"/>
          <p:nvPr/>
        </p:nvSpPr>
        <p:spPr>
          <a:xfrm>
            <a:off x="2345070" y="6478970"/>
            <a:ext cx="4614530" cy="215444"/>
          </a:xfrm>
          <a:prstGeom prst="rect">
            <a:avLst/>
          </a:prstGeom>
          <a:noFill/>
        </p:spPr>
        <p:txBody>
          <a:bodyPr wrap="square" rtlCol="0">
            <a:spAutoFit/>
          </a:bodyPr>
          <a:lstStyle/>
          <a:p>
            <a:r>
              <a:rPr kumimoji="1" lang="en-US" altLang="ja-JP" sz="800" dirty="0"/>
              <a:t>※</a:t>
            </a:r>
            <a:r>
              <a:rPr kumimoji="1" lang="ja-JP" altLang="en-US" sz="800" dirty="0"/>
              <a:t>推奨年齢は、胃・大腸・肺・乳がんについては</a:t>
            </a:r>
            <a:r>
              <a:rPr kumimoji="1" lang="en-US" altLang="ja-JP" sz="800" dirty="0"/>
              <a:t>40</a:t>
            </a:r>
            <a:r>
              <a:rPr kumimoji="1" lang="ja-JP" altLang="en-US" sz="800" dirty="0"/>
              <a:t>歳以上、子宮頸がんについては</a:t>
            </a:r>
            <a:r>
              <a:rPr kumimoji="1" lang="en-US" altLang="ja-JP" sz="800" dirty="0"/>
              <a:t>20</a:t>
            </a:r>
            <a:r>
              <a:rPr kumimoji="1" lang="ja-JP" altLang="en-US" sz="800" dirty="0"/>
              <a:t>歳以上</a:t>
            </a:r>
          </a:p>
        </p:txBody>
      </p:sp>
    </p:spTree>
    <p:extLst>
      <p:ext uri="{BB962C8B-B14F-4D97-AF65-F5344CB8AC3E}">
        <p14:creationId xmlns:p14="http://schemas.microsoft.com/office/powerpoint/2010/main" val="1352180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グラフ 4">
            <a:extLst>
              <a:ext uri="{FF2B5EF4-FFF2-40B4-BE49-F238E27FC236}">
                <a16:creationId xmlns:a16="http://schemas.microsoft.com/office/drawing/2014/main" id="{00000000-0008-0000-0500-000025000000}"/>
              </a:ext>
            </a:extLst>
          </p:cNvPr>
          <p:cNvGraphicFramePr>
            <a:graphicFrameLocks/>
          </p:cNvGraphicFramePr>
          <p:nvPr>
            <p:extLst>
              <p:ext uri="{D42A27DB-BD31-4B8C-83A1-F6EECF244321}">
                <p14:modId xmlns:p14="http://schemas.microsoft.com/office/powerpoint/2010/main" val="2243148359"/>
              </p:ext>
            </p:extLst>
          </p:nvPr>
        </p:nvGraphicFramePr>
        <p:xfrm>
          <a:off x="-367466" y="3559368"/>
          <a:ext cx="3857085" cy="305016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グラフ 9">
            <a:extLst>
              <a:ext uri="{FF2B5EF4-FFF2-40B4-BE49-F238E27FC236}">
                <a16:creationId xmlns:a16="http://schemas.microsoft.com/office/drawing/2014/main" id="{00000000-0008-0000-0500-00001A000000}"/>
              </a:ext>
            </a:extLst>
          </p:cNvPr>
          <p:cNvGraphicFramePr>
            <a:graphicFrameLocks/>
          </p:cNvGraphicFramePr>
          <p:nvPr>
            <p:extLst>
              <p:ext uri="{D42A27DB-BD31-4B8C-83A1-F6EECF244321}">
                <p14:modId xmlns:p14="http://schemas.microsoft.com/office/powerpoint/2010/main" val="2049799252"/>
              </p:ext>
            </p:extLst>
          </p:nvPr>
        </p:nvGraphicFramePr>
        <p:xfrm>
          <a:off x="3120194" y="550254"/>
          <a:ext cx="3953488" cy="302569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グラフ 10">
            <a:extLst>
              <a:ext uri="{FF2B5EF4-FFF2-40B4-BE49-F238E27FC236}">
                <a16:creationId xmlns:a16="http://schemas.microsoft.com/office/drawing/2014/main" id="{00000000-0008-0000-0500-000025000000}"/>
              </a:ext>
            </a:extLst>
          </p:cNvPr>
          <p:cNvGraphicFramePr>
            <a:graphicFrameLocks/>
          </p:cNvGraphicFramePr>
          <p:nvPr>
            <p:extLst>
              <p:ext uri="{D42A27DB-BD31-4B8C-83A1-F6EECF244321}">
                <p14:modId xmlns:p14="http://schemas.microsoft.com/office/powerpoint/2010/main" val="284528392"/>
              </p:ext>
            </p:extLst>
          </p:nvPr>
        </p:nvGraphicFramePr>
        <p:xfrm>
          <a:off x="3264460" y="3585335"/>
          <a:ext cx="3531457" cy="2611271"/>
        </p:xfrm>
        <a:graphic>
          <a:graphicData uri="http://schemas.openxmlformats.org/drawingml/2006/chart">
            <c:chart xmlns:c="http://schemas.openxmlformats.org/drawingml/2006/chart" xmlns:r="http://schemas.openxmlformats.org/officeDocument/2006/relationships" r:id="rId4"/>
          </a:graphicData>
        </a:graphic>
      </p:graphicFrame>
      <p:sp>
        <p:nvSpPr>
          <p:cNvPr id="12" name="テキスト ボックス 11"/>
          <p:cNvSpPr txBox="1"/>
          <p:nvPr/>
        </p:nvSpPr>
        <p:spPr>
          <a:xfrm>
            <a:off x="62083" y="3285526"/>
            <a:ext cx="6795917" cy="261610"/>
          </a:xfrm>
          <a:prstGeom prst="rect">
            <a:avLst/>
          </a:prstGeom>
          <a:noFill/>
        </p:spPr>
        <p:txBody>
          <a:bodyPr wrap="square" rtlCol="0">
            <a:spAutoFit/>
          </a:bodyPr>
          <a:lstStyle/>
          <a:p>
            <a:r>
              <a:rPr kumimoji="1" lang="ja-JP" altLang="en-US" sz="1100" dirty="0"/>
              <a:t>（</a:t>
            </a:r>
            <a:r>
              <a:rPr kumimoji="1" lang="en-US" altLang="ja-JP" sz="1100" dirty="0"/>
              <a:t>6</a:t>
            </a:r>
            <a:r>
              <a:rPr kumimoji="1" lang="ja-JP" altLang="en-US" sz="1100" dirty="0"/>
              <a:t>）「職域におけるがん検診に関するマニュアル」の認知度</a:t>
            </a:r>
          </a:p>
        </p:txBody>
      </p:sp>
      <p:sp>
        <p:nvSpPr>
          <p:cNvPr id="14" name="テキスト ボックス 13"/>
          <p:cNvSpPr txBox="1"/>
          <p:nvPr/>
        </p:nvSpPr>
        <p:spPr>
          <a:xfrm>
            <a:off x="91661" y="121696"/>
            <a:ext cx="6795917" cy="261610"/>
          </a:xfrm>
          <a:prstGeom prst="rect">
            <a:avLst/>
          </a:prstGeom>
          <a:noFill/>
        </p:spPr>
        <p:txBody>
          <a:bodyPr wrap="square" rtlCol="0">
            <a:spAutoFit/>
          </a:bodyPr>
          <a:lstStyle/>
          <a:p>
            <a:r>
              <a:rPr kumimoji="1" lang="ja-JP" altLang="en-US" sz="1100" dirty="0"/>
              <a:t>（</a:t>
            </a:r>
            <a:r>
              <a:rPr kumimoji="1" lang="en-US" altLang="ja-JP" sz="1100" dirty="0"/>
              <a:t>5</a:t>
            </a:r>
            <a:r>
              <a:rPr kumimoji="1" lang="ja-JP" altLang="en-US" sz="1100" dirty="0"/>
              <a:t>）がん検診の精密検査結果の把握状況</a:t>
            </a:r>
          </a:p>
        </p:txBody>
      </p:sp>
      <p:graphicFrame>
        <p:nvGraphicFramePr>
          <p:cNvPr id="15" name="グラフ 14">
            <a:extLst>
              <a:ext uri="{FF2B5EF4-FFF2-40B4-BE49-F238E27FC236}">
                <a16:creationId xmlns:a16="http://schemas.microsoft.com/office/drawing/2014/main" id="{00000000-0008-0000-0500-000026000000}"/>
              </a:ext>
            </a:extLst>
          </p:cNvPr>
          <p:cNvGraphicFramePr>
            <a:graphicFrameLocks/>
          </p:cNvGraphicFramePr>
          <p:nvPr>
            <p:extLst>
              <p:ext uri="{D42A27DB-BD31-4B8C-83A1-F6EECF244321}">
                <p14:modId xmlns:p14="http://schemas.microsoft.com/office/powerpoint/2010/main" val="1847423014"/>
              </p:ext>
            </p:extLst>
          </p:nvPr>
        </p:nvGraphicFramePr>
        <p:xfrm>
          <a:off x="3337828" y="7101664"/>
          <a:ext cx="3645757" cy="2775515"/>
        </p:xfrm>
        <a:graphic>
          <a:graphicData uri="http://schemas.openxmlformats.org/drawingml/2006/chart">
            <c:chart xmlns:c="http://schemas.openxmlformats.org/drawingml/2006/chart" xmlns:r="http://schemas.openxmlformats.org/officeDocument/2006/relationships" r:id="rId5"/>
          </a:graphicData>
        </a:graphic>
      </p:graphicFrame>
      <p:sp>
        <p:nvSpPr>
          <p:cNvPr id="16" name="テキスト ボックス 15"/>
          <p:cNvSpPr txBox="1"/>
          <p:nvPr/>
        </p:nvSpPr>
        <p:spPr>
          <a:xfrm>
            <a:off x="0" y="6601982"/>
            <a:ext cx="6795917" cy="261610"/>
          </a:xfrm>
          <a:prstGeom prst="rect">
            <a:avLst/>
          </a:prstGeom>
          <a:noFill/>
        </p:spPr>
        <p:txBody>
          <a:bodyPr wrap="square" rtlCol="0">
            <a:spAutoFit/>
          </a:bodyPr>
          <a:lstStyle/>
          <a:p>
            <a:r>
              <a:rPr kumimoji="1" lang="ja-JP" altLang="en-US" sz="1100" dirty="0"/>
              <a:t>（</a:t>
            </a:r>
            <a:r>
              <a:rPr kumimoji="1" lang="en-US" altLang="ja-JP" sz="1100" dirty="0"/>
              <a:t>7</a:t>
            </a:r>
            <a:r>
              <a:rPr kumimoji="1" lang="ja-JP" altLang="en-US" sz="1100" dirty="0"/>
              <a:t>）「職域におけるがん検診に関するマニュアル」に沿った精度管理指標の評価</a:t>
            </a:r>
          </a:p>
        </p:txBody>
      </p:sp>
      <p:sp>
        <p:nvSpPr>
          <p:cNvPr id="17" name="正方形/長方形 16"/>
          <p:cNvSpPr/>
          <p:nvPr/>
        </p:nvSpPr>
        <p:spPr>
          <a:xfrm>
            <a:off x="527568" y="9608636"/>
            <a:ext cx="6701445" cy="307777"/>
          </a:xfrm>
          <a:prstGeom prst="rect">
            <a:avLst/>
          </a:prstGeom>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700" dirty="0"/>
              <a:t>※</a:t>
            </a:r>
            <a:r>
              <a:rPr lang="ja-JP" altLang="en-US" sz="700" dirty="0"/>
              <a:t>「職域におけるがん検診に関するマニュアル」では、</a:t>
            </a:r>
            <a:r>
              <a:rPr lang="en-US" altLang="ja-JP" sz="700" dirty="0"/>
              <a:t>『</a:t>
            </a:r>
            <a:r>
              <a:rPr lang="ja-JP" altLang="en-US" sz="700" dirty="0"/>
              <a:t>がん検診の精度管理を行う際には、「精度管理指標のためのチェックリスト」等により、</a:t>
            </a:r>
            <a:endParaRPr lang="en-US" altLang="ja-JP" sz="700" dirty="0"/>
          </a:p>
          <a:p>
            <a:r>
              <a:rPr lang="ja-JP" altLang="en-US" sz="700" dirty="0"/>
              <a:t>　　がん検診受診率、要精検率、精検受診率等の「がん検診の精度管理指標に基づく評価を行うことが望ましい</a:t>
            </a:r>
            <a:r>
              <a:rPr lang="en-US" altLang="ja-JP" sz="700" dirty="0"/>
              <a:t>』</a:t>
            </a:r>
            <a:r>
              <a:rPr lang="ja-JP" altLang="en-US" sz="700" dirty="0"/>
              <a:t>とされている。</a:t>
            </a:r>
            <a:endParaRPr lang="en-US" altLang="ja-JP" sz="700" dirty="0"/>
          </a:p>
        </p:txBody>
      </p:sp>
      <p:graphicFrame>
        <p:nvGraphicFramePr>
          <p:cNvPr id="18" name="グラフ 17">
            <a:extLst>
              <a:ext uri="{FF2B5EF4-FFF2-40B4-BE49-F238E27FC236}">
                <a16:creationId xmlns:a16="http://schemas.microsoft.com/office/drawing/2014/main" id="{00000000-0008-0000-0500-000026000000}"/>
              </a:ext>
            </a:extLst>
          </p:cNvPr>
          <p:cNvGraphicFramePr>
            <a:graphicFrameLocks/>
          </p:cNvGraphicFramePr>
          <p:nvPr>
            <p:extLst>
              <p:ext uri="{D42A27DB-BD31-4B8C-83A1-F6EECF244321}">
                <p14:modId xmlns:p14="http://schemas.microsoft.com/office/powerpoint/2010/main" val="4180032653"/>
              </p:ext>
            </p:extLst>
          </p:nvPr>
        </p:nvGraphicFramePr>
        <p:xfrm>
          <a:off x="0" y="7044106"/>
          <a:ext cx="3789691" cy="3143715"/>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3" name="グラフ 12">
            <a:extLst>
              <a:ext uri="{FF2B5EF4-FFF2-40B4-BE49-F238E27FC236}">
                <a16:creationId xmlns:a16="http://schemas.microsoft.com/office/drawing/2014/main" id="{00000000-0008-0000-0500-00001A000000}"/>
              </a:ext>
            </a:extLst>
          </p:cNvPr>
          <p:cNvGraphicFramePr>
            <a:graphicFrameLocks/>
          </p:cNvGraphicFramePr>
          <p:nvPr>
            <p:extLst>
              <p:ext uri="{D42A27DB-BD31-4B8C-83A1-F6EECF244321}">
                <p14:modId xmlns:p14="http://schemas.microsoft.com/office/powerpoint/2010/main" val="2421322670"/>
              </p:ext>
            </p:extLst>
          </p:nvPr>
        </p:nvGraphicFramePr>
        <p:xfrm>
          <a:off x="49943" y="538441"/>
          <a:ext cx="3287885" cy="2591950"/>
        </p:xfrm>
        <a:graphic>
          <a:graphicData uri="http://schemas.openxmlformats.org/drawingml/2006/chart">
            <c:chart xmlns:c="http://schemas.openxmlformats.org/drawingml/2006/chart" xmlns:r="http://schemas.openxmlformats.org/officeDocument/2006/relationships" r:id="rId7"/>
          </a:graphicData>
        </a:graphic>
      </p:graphicFrame>
      <p:sp>
        <p:nvSpPr>
          <p:cNvPr id="2" name="テキスト ボックス 1">
            <a:extLst>
              <a:ext uri="{FF2B5EF4-FFF2-40B4-BE49-F238E27FC236}">
                <a16:creationId xmlns:a16="http://schemas.microsoft.com/office/drawing/2014/main" id="{8E7B6103-CCC0-4403-BE77-5D2593E3466E}"/>
              </a:ext>
            </a:extLst>
          </p:cNvPr>
          <p:cNvSpPr txBox="1"/>
          <p:nvPr/>
        </p:nvSpPr>
        <p:spPr>
          <a:xfrm>
            <a:off x="594665" y="360741"/>
            <a:ext cx="5813413" cy="230832"/>
          </a:xfrm>
          <a:prstGeom prst="rect">
            <a:avLst/>
          </a:prstGeom>
          <a:noFill/>
        </p:spPr>
        <p:txBody>
          <a:bodyPr wrap="square" rtlCol="0">
            <a:spAutoFit/>
          </a:bodyPr>
          <a:lstStyle/>
          <a:p>
            <a:r>
              <a:rPr kumimoji="1" lang="ja-JP" altLang="en-US" sz="900" dirty="0"/>
              <a:t>＊がん検診</a:t>
            </a:r>
            <a:r>
              <a:rPr kumimoji="1" lang="ja-JP" altLang="en-US" sz="900" dirty="0">
                <a:solidFill>
                  <a:srgbClr val="FF0000"/>
                </a:solidFill>
              </a:rPr>
              <a:t>（一次）</a:t>
            </a:r>
            <a:r>
              <a:rPr kumimoji="1" lang="ja-JP" altLang="en-US" sz="900" dirty="0"/>
              <a:t>の結果を把握している事業主および保険者への設問のため、回答数</a:t>
            </a:r>
            <a:r>
              <a:rPr lang="en-US" altLang="ja-JP" sz="900" dirty="0"/>
              <a:t>(N)</a:t>
            </a:r>
            <a:r>
              <a:rPr kumimoji="1" lang="ja-JP" altLang="en-US" sz="900" dirty="0"/>
              <a:t>は（</a:t>
            </a:r>
            <a:r>
              <a:rPr kumimoji="1" lang="en-US" altLang="ja-JP" sz="900" dirty="0"/>
              <a:t>2</a:t>
            </a:r>
            <a:r>
              <a:rPr kumimoji="1" lang="ja-JP" altLang="en-US" sz="900" dirty="0"/>
              <a:t>）と異なる。</a:t>
            </a:r>
          </a:p>
        </p:txBody>
      </p:sp>
      <p:sp>
        <p:nvSpPr>
          <p:cNvPr id="20" name="テキスト ボックス 19">
            <a:extLst>
              <a:ext uri="{FF2B5EF4-FFF2-40B4-BE49-F238E27FC236}">
                <a16:creationId xmlns:a16="http://schemas.microsoft.com/office/drawing/2014/main" id="{F626482A-0622-4517-930A-29491FB15B85}"/>
              </a:ext>
            </a:extLst>
          </p:cNvPr>
          <p:cNvSpPr txBox="1"/>
          <p:nvPr/>
        </p:nvSpPr>
        <p:spPr>
          <a:xfrm>
            <a:off x="594665" y="6870832"/>
            <a:ext cx="5386438" cy="230832"/>
          </a:xfrm>
          <a:prstGeom prst="rect">
            <a:avLst/>
          </a:prstGeom>
          <a:noFill/>
        </p:spPr>
        <p:txBody>
          <a:bodyPr wrap="square" rtlCol="0">
            <a:spAutoFit/>
          </a:bodyPr>
          <a:lstStyle/>
          <a:p>
            <a:r>
              <a:rPr kumimoji="1" lang="ja-JP" altLang="en-US" sz="900" dirty="0"/>
              <a:t>＊がん検診を実施している事業主および保険者への設問のため、回答数</a:t>
            </a:r>
            <a:r>
              <a:rPr lang="en-US" altLang="ja-JP" sz="900" dirty="0"/>
              <a:t>(N)</a:t>
            </a:r>
            <a:r>
              <a:rPr kumimoji="1" lang="ja-JP" altLang="en-US" sz="900" dirty="0"/>
              <a:t>は（</a:t>
            </a:r>
            <a:r>
              <a:rPr kumimoji="1" lang="en-US" altLang="ja-JP" sz="900" dirty="0"/>
              <a:t>2</a:t>
            </a:r>
            <a:r>
              <a:rPr kumimoji="1" lang="ja-JP" altLang="en-US" sz="900" dirty="0"/>
              <a:t>）と同一</a:t>
            </a:r>
          </a:p>
        </p:txBody>
      </p:sp>
    </p:spTree>
    <p:extLst>
      <p:ext uri="{BB962C8B-B14F-4D97-AF65-F5344CB8AC3E}">
        <p14:creationId xmlns:p14="http://schemas.microsoft.com/office/powerpoint/2010/main" val="32063711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2939548950"/>
              </p:ext>
            </p:extLst>
          </p:nvPr>
        </p:nvGraphicFramePr>
        <p:xfrm>
          <a:off x="494040" y="778253"/>
          <a:ext cx="5829634" cy="1999894"/>
        </p:xfrm>
        <a:graphic>
          <a:graphicData uri="http://schemas.openxmlformats.org/drawingml/2006/table">
            <a:tbl>
              <a:tblPr firstRow="1" bandRow="1">
                <a:tableStyleId>{3B4B98B0-60AC-42C2-AFA5-B58CD77FA1E5}</a:tableStyleId>
              </a:tblPr>
              <a:tblGrid>
                <a:gridCol w="1494344">
                  <a:extLst>
                    <a:ext uri="{9D8B030D-6E8A-4147-A177-3AD203B41FA5}">
                      <a16:colId xmlns:a16="http://schemas.microsoft.com/office/drawing/2014/main" val="20000"/>
                    </a:ext>
                  </a:extLst>
                </a:gridCol>
                <a:gridCol w="906419">
                  <a:extLst>
                    <a:ext uri="{9D8B030D-6E8A-4147-A177-3AD203B41FA5}">
                      <a16:colId xmlns:a16="http://schemas.microsoft.com/office/drawing/2014/main" val="20004"/>
                    </a:ext>
                  </a:extLst>
                </a:gridCol>
                <a:gridCol w="876210">
                  <a:extLst>
                    <a:ext uri="{9D8B030D-6E8A-4147-A177-3AD203B41FA5}">
                      <a16:colId xmlns:a16="http://schemas.microsoft.com/office/drawing/2014/main" val="20001"/>
                    </a:ext>
                  </a:extLst>
                </a:gridCol>
                <a:gridCol w="1291115">
                  <a:extLst>
                    <a:ext uri="{9D8B030D-6E8A-4147-A177-3AD203B41FA5}">
                      <a16:colId xmlns:a16="http://schemas.microsoft.com/office/drawing/2014/main" val="20002"/>
                    </a:ext>
                  </a:extLst>
                </a:gridCol>
                <a:gridCol w="1261546">
                  <a:extLst>
                    <a:ext uri="{9D8B030D-6E8A-4147-A177-3AD203B41FA5}">
                      <a16:colId xmlns:a16="http://schemas.microsoft.com/office/drawing/2014/main" val="20003"/>
                    </a:ext>
                  </a:extLst>
                </a:gridCol>
              </a:tblGrid>
              <a:tr h="291025">
                <a:tc>
                  <a:txBody>
                    <a:bodyPr/>
                    <a:lstStyle/>
                    <a:p>
                      <a:pPr algn="ctr"/>
                      <a:endParaRPr kumimoji="1" lang="ja-JP" altLang="en-US" sz="1050" b="0" dirty="0"/>
                    </a:p>
                  </a:txBody>
                  <a:tcPr/>
                </a:tc>
                <a:tc>
                  <a:txBody>
                    <a:bodyPr/>
                    <a:lstStyle/>
                    <a:p>
                      <a:pPr marL="0" algn="ctr" defTabSz="685800" rtl="0" eaLnBrk="1" latinLnBrk="0" hangingPunct="1"/>
                      <a:r>
                        <a:rPr kumimoji="1" lang="ja-JP" altLang="en-US" sz="1050" b="0" kern="1200" dirty="0">
                          <a:solidFill>
                            <a:schemeClr val="tx1"/>
                          </a:solidFill>
                          <a:latin typeface="+mn-lt"/>
                          <a:ea typeface="+mn-ea"/>
                          <a:cs typeface="+mn-cs"/>
                        </a:rPr>
                        <a:t>事業所数</a:t>
                      </a:r>
                    </a:p>
                  </a:txBody>
                  <a:tcPr anchor="ctr"/>
                </a:tc>
                <a:tc>
                  <a:txBody>
                    <a:bodyPr/>
                    <a:lstStyle/>
                    <a:p>
                      <a:pPr marL="0" algn="ctr" defTabSz="685800" rtl="0" eaLnBrk="1" latinLnBrk="0" hangingPunct="1"/>
                      <a:r>
                        <a:rPr kumimoji="1" lang="ja-JP" altLang="en-US" sz="1050" b="0" kern="1200" dirty="0">
                          <a:solidFill>
                            <a:schemeClr val="tx1"/>
                          </a:solidFill>
                          <a:latin typeface="+mn-lt"/>
                          <a:ea typeface="+mn-ea"/>
                          <a:cs typeface="+mn-cs"/>
                        </a:rPr>
                        <a:t>対象者数</a:t>
                      </a:r>
                    </a:p>
                  </a:txBody>
                  <a:tcPr anchor="ctr"/>
                </a:tc>
                <a:tc>
                  <a:txBody>
                    <a:bodyPr/>
                    <a:lstStyle/>
                    <a:p>
                      <a:pPr marL="0" algn="ctr" defTabSz="685800" rtl="0" eaLnBrk="1" latinLnBrk="0" hangingPunct="1"/>
                      <a:r>
                        <a:rPr kumimoji="1" lang="ja-JP" altLang="en-US" sz="1050" b="0" kern="1200" dirty="0">
                          <a:solidFill>
                            <a:schemeClr val="tx1"/>
                          </a:solidFill>
                          <a:latin typeface="+mn-lt"/>
                          <a:ea typeface="+mn-ea"/>
                          <a:cs typeface="+mn-cs"/>
                        </a:rPr>
                        <a:t>受診者数</a:t>
                      </a:r>
                    </a:p>
                  </a:txBody>
                  <a:tcPr anchor="ctr"/>
                </a:tc>
                <a:tc>
                  <a:txBody>
                    <a:bodyPr/>
                    <a:lstStyle/>
                    <a:p>
                      <a:pPr marL="0" algn="ctr" defTabSz="685800" rtl="0" eaLnBrk="1" latinLnBrk="0" hangingPunct="1"/>
                      <a:r>
                        <a:rPr kumimoji="1" lang="ja-JP" altLang="en-US" sz="1050" b="0" kern="1200" dirty="0">
                          <a:solidFill>
                            <a:schemeClr val="tx1"/>
                          </a:solidFill>
                          <a:latin typeface="+mn-lt"/>
                          <a:ea typeface="+mn-ea"/>
                          <a:cs typeface="+mn-cs"/>
                        </a:rPr>
                        <a:t>受診率</a:t>
                      </a:r>
                    </a:p>
                  </a:txBody>
                  <a:tcPr anchor="ctr"/>
                </a:tc>
                <a:extLst>
                  <a:ext uri="{0D108BD9-81ED-4DB2-BD59-A6C34878D82A}">
                    <a16:rowId xmlns:a16="http://schemas.microsoft.com/office/drawing/2014/main" val="10000"/>
                  </a:ext>
                </a:extLst>
              </a:tr>
              <a:tr h="343985">
                <a:tc>
                  <a:txBody>
                    <a:bodyPr/>
                    <a:lstStyle/>
                    <a:p>
                      <a:pPr marL="0" algn="ctr" defTabSz="685800" rtl="0" eaLnBrk="1" fontAlgn="b" latinLnBrk="0" hangingPunct="1"/>
                      <a:r>
                        <a:rPr kumimoji="1" lang="ja-JP" altLang="en-US" sz="1000" kern="1200" dirty="0">
                          <a:solidFill>
                            <a:schemeClr val="tx1"/>
                          </a:solidFill>
                          <a:latin typeface="+mn-ea"/>
                          <a:ea typeface="+mn-ea"/>
                          <a:cs typeface="+mn-cs"/>
                        </a:rPr>
                        <a:t>胃がん検診</a:t>
                      </a:r>
                    </a:p>
                  </a:txBody>
                  <a:tcPr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205</a:t>
                      </a:r>
                      <a:endParaRPr kumimoji="1" lang="ja-JP" altLang="en-US" sz="1000" kern="1200" dirty="0">
                        <a:solidFill>
                          <a:schemeClr val="tx1"/>
                        </a:solidFill>
                        <a:latin typeface="+mn-ea"/>
                        <a:ea typeface="+mn-ea"/>
                        <a:cs typeface="+mn-cs"/>
                      </a:endParaRPr>
                    </a:p>
                  </a:txBody>
                  <a:tcPr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8,605</a:t>
                      </a:r>
                      <a:endParaRPr kumimoji="1" lang="ja-JP" altLang="en-US" sz="1000" kern="1200" dirty="0">
                        <a:solidFill>
                          <a:schemeClr val="tx1"/>
                        </a:solidFill>
                        <a:latin typeface="+mn-ea"/>
                        <a:ea typeface="+mn-ea"/>
                        <a:cs typeface="+mn-cs"/>
                      </a:endParaRPr>
                    </a:p>
                  </a:txBody>
                  <a:tcPr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5,837</a:t>
                      </a:r>
                      <a:endParaRPr kumimoji="1" lang="ja-JP" altLang="en-US" sz="1000" kern="1200" dirty="0">
                        <a:solidFill>
                          <a:schemeClr val="tx1"/>
                        </a:solidFill>
                        <a:latin typeface="+mn-ea"/>
                        <a:ea typeface="+mn-ea"/>
                        <a:cs typeface="+mn-cs"/>
                      </a:endParaRPr>
                    </a:p>
                  </a:txBody>
                  <a:tcPr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67.8</a:t>
                      </a:r>
                      <a:r>
                        <a:rPr kumimoji="1" lang="ja-JP" altLang="en-US" sz="1000" kern="1200" dirty="0">
                          <a:solidFill>
                            <a:schemeClr val="tx1"/>
                          </a:solidFill>
                          <a:latin typeface="+mn-ea"/>
                          <a:ea typeface="+mn-ea"/>
                          <a:cs typeface="+mn-cs"/>
                        </a:rPr>
                        <a:t>％</a:t>
                      </a:r>
                    </a:p>
                  </a:txBody>
                  <a:tcPr anchor="ctr"/>
                </a:tc>
                <a:extLst>
                  <a:ext uri="{0D108BD9-81ED-4DB2-BD59-A6C34878D82A}">
                    <a16:rowId xmlns:a16="http://schemas.microsoft.com/office/drawing/2014/main" val="10001"/>
                  </a:ext>
                </a:extLst>
              </a:tr>
              <a:tr h="341221">
                <a:tc>
                  <a:txBody>
                    <a:bodyPr/>
                    <a:lstStyle/>
                    <a:p>
                      <a:pPr marL="0" algn="ctr" defTabSz="685800" rtl="0" eaLnBrk="1" fontAlgn="b" latinLnBrk="0" hangingPunct="1"/>
                      <a:r>
                        <a:rPr kumimoji="1" lang="ja-JP" altLang="en-US" sz="1000" kern="1200" dirty="0">
                          <a:solidFill>
                            <a:schemeClr val="tx1"/>
                          </a:solidFill>
                          <a:latin typeface="+mn-ea"/>
                          <a:ea typeface="+mn-ea"/>
                          <a:cs typeface="+mn-cs"/>
                        </a:rPr>
                        <a:t>大腸がん検診</a:t>
                      </a:r>
                    </a:p>
                  </a:txBody>
                  <a:tcPr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177</a:t>
                      </a:r>
                      <a:endParaRPr kumimoji="1" lang="ja-JP" altLang="en-US" sz="1000" kern="1200" dirty="0">
                        <a:solidFill>
                          <a:schemeClr val="tx1"/>
                        </a:solidFill>
                        <a:latin typeface="+mn-ea"/>
                        <a:ea typeface="+mn-ea"/>
                        <a:cs typeface="+mn-cs"/>
                      </a:endParaRPr>
                    </a:p>
                  </a:txBody>
                  <a:tcPr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8,897</a:t>
                      </a:r>
                      <a:endParaRPr kumimoji="1" lang="ja-JP" altLang="en-US" sz="1000" kern="1200" dirty="0">
                        <a:solidFill>
                          <a:schemeClr val="tx1"/>
                        </a:solidFill>
                        <a:latin typeface="+mn-ea"/>
                        <a:ea typeface="+mn-ea"/>
                        <a:cs typeface="+mn-cs"/>
                      </a:endParaRPr>
                    </a:p>
                  </a:txBody>
                  <a:tcPr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8,180</a:t>
                      </a:r>
                      <a:endParaRPr kumimoji="1" lang="ja-JP" altLang="en-US" sz="1000" kern="1200" dirty="0">
                        <a:solidFill>
                          <a:schemeClr val="tx1"/>
                        </a:solidFill>
                        <a:latin typeface="+mn-ea"/>
                        <a:ea typeface="+mn-ea"/>
                        <a:cs typeface="+mn-cs"/>
                      </a:endParaRPr>
                    </a:p>
                  </a:txBody>
                  <a:tcPr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91.9</a:t>
                      </a:r>
                      <a:r>
                        <a:rPr kumimoji="1" lang="ja-JP" altLang="en-US" sz="1000" kern="1200" dirty="0">
                          <a:solidFill>
                            <a:schemeClr val="tx1"/>
                          </a:solidFill>
                          <a:latin typeface="+mn-ea"/>
                          <a:ea typeface="+mn-ea"/>
                          <a:cs typeface="+mn-cs"/>
                        </a:rPr>
                        <a:t>％</a:t>
                      </a:r>
                      <a:endParaRPr kumimoji="1" lang="en-US" altLang="ja-JP" sz="1000" kern="1200" dirty="0">
                        <a:solidFill>
                          <a:schemeClr val="tx1"/>
                        </a:solidFill>
                        <a:latin typeface="+mn-ea"/>
                        <a:ea typeface="+mn-ea"/>
                        <a:cs typeface="+mn-cs"/>
                      </a:endParaRPr>
                    </a:p>
                  </a:txBody>
                  <a:tcPr anchor="ctr"/>
                </a:tc>
                <a:extLst>
                  <a:ext uri="{0D108BD9-81ED-4DB2-BD59-A6C34878D82A}">
                    <a16:rowId xmlns:a16="http://schemas.microsoft.com/office/drawing/2014/main" val="10002"/>
                  </a:ext>
                </a:extLst>
              </a:tr>
              <a:tr h="341221">
                <a:tc>
                  <a:txBody>
                    <a:bodyPr/>
                    <a:lstStyle/>
                    <a:p>
                      <a:pPr marL="0" algn="ctr" defTabSz="685800" rtl="0" eaLnBrk="1" fontAlgn="b" latinLnBrk="0" hangingPunct="1"/>
                      <a:r>
                        <a:rPr kumimoji="1" lang="ja-JP" altLang="en-US" sz="1000" kern="1200" dirty="0">
                          <a:solidFill>
                            <a:schemeClr val="tx1"/>
                          </a:solidFill>
                          <a:latin typeface="+mn-ea"/>
                          <a:ea typeface="+mn-ea"/>
                          <a:cs typeface="+mn-cs"/>
                        </a:rPr>
                        <a:t>肺がん検診</a:t>
                      </a:r>
                    </a:p>
                  </a:txBody>
                  <a:tcPr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189</a:t>
                      </a:r>
                      <a:endParaRPr kumimoji="1" lang="ja-JP" altLang="en-US" sz="1000" kern="1200" dirty="0">
                        <a:solidFill>
                          <a:schemeClr val="tx1"/>
                        </a:solidFill>
                        <a:latin typeface="+mn-ea"/>
                        <a:ea typeface="+mn-ea"/>
                        <a:cs typeface="+mn-cs"/>
                      </a:endParaRPr>
                    </a:p>
                  </a:txBody>
                  <a:tcPr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11,097</a:t>
                      </a:r>
                      <a:endParaRPr kumimoji="1" lang="ja-JP" altLang="en-US" sz="1000" kern="1200" dirty="0">
                        <a:solidFill>
                          <a:schemeClr val="tx1"/>
                        </a:solidFill>
                        <a:latin typeface="+mn-ea"/>
                        <a:ea typeface="+mn-ea"/>
                        <a:cs typeface="+mn-cs"/>
                      </a:endParaRPr>
                    </a:p>
                  </a:txBody>
                  <a:tcPr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10,826</a:t>
                      </a:r>
                      <a:endParaRPr kumimoji="1" lang="ja-JP" altLang="en-US" sz="1000" kern="1200" dirty="0">
                        <a:solidFill>
                          <a:schemeClr val="tx1"/>
                        </a:solidFill>
                        <a:latin typeface="+mn-ea"/>
                        <a:ea typeface="+mn-ea"/>
                        <a:cs typeface="+mn-cs"/>
                      </a:endParaRPr>
                    </a:p>
                  </a:txBody>
                  <a:tcPr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97.6</a:t>
                      </a:r>
                      <a:r>
                        <a:rPr kumimoji="1" lang="ja-JP" altLang="en-US" sz="1000" kern="1200" dirty="0">
                          <a:solidFill>
                            <a:schemeClr val="tx1"/>
                          </a:solidFill>
                          <a:latin typeface="+mn-ea"/>
                          <a:ea typeface="+mn-ea"/>
                          <a:cs typeface="+mn-cs"/>
                        </a:rPr>
                        <a:t>％</a:t>
                      </a:r>
                    </a:p>
                  </a:txBody>
                  <a:tcPr anchor="ctr"/>
                </a:tc>
                <a:extLst>
                  <a:ext uri="{0D108BD9-81ED-4DB2-BD59-A6C34878D82A}">
                    <a16:rowId xmlns:a16="http://schemas.microsoft.com/office/drawing/2014/main" val="10003"/>
                  </a:ext>
                </a:extLst>
              </a:tr>
              <a:tr h="341221">
                <a:tc>
                  <a:txBody>
                    <a:bodyPr/>
                    <a:lstStyle/>
                    <a:p>
                      <a:pPr marL="0" algn="ctr" defTabSz="685800" rtl="0" eaLnBrk="1" fontAlgn="b" latinLnBrk="0" hangingPunct="1"/>
                      <a:r>
                        <a:rPr kumimoji="1" lang="ja-JP" altLang="en-US" sz="1000" kern="1200" dirty="0">
                          <a:solidFill>
                            <a:schemeClr val="tx1"/>
                          </a:solidFill>
                          <a:latin typeface="+mn-ea"/>
                          <a:ea typeface="+mn-ea"/>
                          <a:cs typeface="+mn-cs"/>
                        </a:rPr>
                        <a:t>乳がん検診</a:t>
                      </a:r>
                    </a:p>
                  </a:txBody>
                  <a:tcPr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139</a:t>
                      </a:r>
                      <a:endParaRPr kumimoji="1" lang="ja-JP" altLang="en-US" sz="1000" kern="1200" dirty="0">
                        <a:solidFill>
                          <a:schemeClr val="tx1"/>
                        </a:solidFill>
                        <a:latin typeface="+mn-ea"/>
                        <a:ea typeface="+mn-ea"/>
                        <a:cs typeface="+mn-cs"/>
                      </a:endParaRPr>
                    </a:p>
                  </a:txBody>
                  <a:tcPr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1,177</a:t>
                      </a:r>
                      <a:endParaRPr kumimoji="1" lang="ja-JP" altLang="en-US" sz="1000" kern="1200" dirty="0">
                        <a:solidFill>
                          <a:schemeClr val="tx1"/>
                        </a:solidFill>
                        <a:latin typeface="+mn-ea"/>
                        <a:ea typeface="+mn-ea"/>
                        <a:cs typeface="+mn-cs"/>
                      </a:endParaRPr>
                    </a:p>
                  </a:txBody>
                  <a:tcPr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570</a:t>
                      </a:r>
                      <a:endParaRPr kumimoji="1" lang="ja-JP" altLang="en-US" sz="1000" kern="1200" dirty="0">
                        <a:solidFill>
                          <a:schemeClr val="tx1"/>
                        </a:solidFill>
                        <a:latin typeface="+mn-ea"/>
                        <a:ea typeface="+mn-ea"/>
                        <a:cs typeface="+mn-cs"/>
                      </a:endParaRPr>
                    </a:p>
                  </a:txBody>
                  <a:tcPr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48.4</a:t>
                      </a:r>
                      <a:r>
                        <a:rPr kumimoji="1" lang="ja-JP" altLang="en-US" sz="1000" kern="1200" dirty="0">
                          <a:solidFill>
                            <a:schemeClr val="tx1"/>
                          </a:solidFill>
                          <a:latin typeface="+mn-ea"/>
                          <a:ea typeface="+mn-ea"/>
                          <a:cs typeface="+mn-cs"/>
                        </a:rPr>
                        <a:t>％</a:t>
                      </a:r>
                    </a:p>
                  </a:txBody>
                  <a:tcPr anchor="ctr"/>
                </a:tc>
                <a:extLst>
                  <a:ext uri="{0D108BD9-81ED-4DB2-BD59-A6C34878D82A}">
                    <a16:rowId xmlns:a16="http://schemas.microsoft.com/office/drawing/2014/main" val="10004"/>
                  </a:ext>
                </a:extLst>
              </a:tr>
              <a:tr h="341221">
                <a:tc>
                  <a:txBody>
                    <a:bodyPr/>
                    <a:lstStyle/>
                    <a:p>
                      <a:pPr marL="0" algn="ctr" defTabSz="685800" rtl="0" eaLnBrk="1" fontAlgn="b" latinLnBrk="0" hangingPunct="1"/>
                      <a:r>
                        <a:rPr kumimoji="1" lang="ja-JP" altLang="en-US" sz="1000" kern="1200" dirty="0">
                          <a:solidFill>
                            <a:schemeClr val="tx1"/>
                          </a:solidFill>
                          <a:latin typeface="+mn-ea"/>
                          <a:ea typeface="+mn-ea"/>
                          <a:cs typeface="+mn-cs"/>
                        </a:rPr>
                        <a:t>子宮頸がん検診</a:t>
                      </a:r>
                    </a:p>
                  </a:txBody>
                  <a:tcPr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132</a:t>
                      </a:r>
                      <a:endParaRPr kumimoji="1" lang="ja-JP" altLang="en-US" sz="1000" kern="1200" dirty="0">
                        <a:solidFill>
                          <a:schemeClr val="tx1"/>
                        </a:solidFill>
                        <a:latin typeface="+mn-ea"/>
                        <a:ea typeface="+mn-ea"/>
                        <a:cs typeface="+mn-cs"/>
                      </a:endParaRPr>
                    </a:p>
                  </a:txBody>
                  <a:tcPr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1,279</a:t>
                      </a:r>
                      <a:endParaRPr kumimoji="1" lang="ja-JP" altLang="en-US" sz="1000" kern="1200" dirty="0">
                        <a:solidFill>
                          <a:schemeClr val="tx1"/>
                        </a:solidFill>
                        <a:latin typeface="+mn-ea"/>
                        <a:ea typeface="+mn-ea"/>
                        <a:cs typeface="+mn-cs"/>
                      </a:endParaRPr>
                    </a:p>
                  </a:txBody>
                  <a:tcPr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671</a:t>
                      </a:r>
                      <a:endParaRPr kumimoji="1" lang="ja-JP" altLang="en-US" sz="1000" kern="1200" dirty="0">
                        <a:solidFill>
                          <a:schemeClr val="tx1"/>
                        </a:solidFill>
                        <a:latin typeface="+mn-ea"/>
                        <a:ea typeface="+mn-ea"/>
                        <a:cs typeface="+mn-cs"/>
                      </a:endParaRPr>
                    </a:p>
                  </a:txBody>
                  <a:tcPr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52.5</a:t>
                      </a:r>
                      <a:r>
                        <a:rPr kumimoji="1" lang="ja-JP" altLang="en-US" sz="1000" kern="1200" dirty="0">
                          <a:solidFill>
                            <a:schemeClr val="tx1"/>
                          </a:solidFill>
                          <a:latin typeface="+mn-ea"/>
                          <a:ea typeface="+mn-ea"/>
                          <a:cs typeface="+mn-cs"/>
                        </a:rPr>
                        <a:t>％</a:t>
                      </a:r>
                    </a:p>
                  </a:txBody>
                  <a:tcPr anchor="ctr"/>
                </a:tc>
                <a:extLst>
                  <a:ext uri="{0D108BD9-81ED-4DB2-BD59-A6C34878D82A}">
                    <a16:rowId xmlns:a16="http://schemas.microsoft.com/office/drawing/2014/main" val="10005"/>
                  </a:ext>
                </a:extLst>
              </a:tr>
            </a:tbl>
          </a:graphicData>
        </a:graphic>
      </p:graphicFrame>
      <p:sp>
        <p:nvSpPr>
          <p:cNvPr id="3" name="テキスト ボックス 2"/>
          <p:cNvSpPr txBox="1"/>
          <p:nvPr/>
        </p:nvSpPr>
        <p:spPr>
          <a:xfrm>
            <a:off x="368022" y="484489"/>
            <a:ext cx="4012163" cy="253916"/>
          </a:xfrm>
          <a:prstGeom prst="rect">
            <a:avLst/>
          </a:prstGeom>
          <a:noFill/>
        </p:spPr>
        <p:txBody>
          <a:bodyPr wrap="square" rtlCol="0">
            <a:spAutoFit/>
          </a:bodyPr>
          <a:lstStyle/>
          <a:p>
            <a:r>
              <a:rPr lang="en-US" altLang="ja-JP" sz="1050" dirty="0"/>
              <a:t>【</a:t>
            </a:r>
            <a:r>
              <a:rPr lang="ja-JP" altLang="en-US" sz="1050" dirty="0"/>
              <a:t>事業所</a:t>
            </a:r>
            <a:r>
              <a:rPr lang="en-US" altLang="ja-JP" sz="1050" dirty="0"/>
              <a:t>】</a:t>
            </a:r>
            <a:r>
              <a:rPr lang="ja-JP" altLang="en-US" sz="1050" dirty="0"/>
              <a:t>令和</a:t>
            </a:r>
            <a:r>
              <a:rPr lang="en-US" altLang="ja-JP" sz="1050" dirty="0"/>
              <a:t>2</a:t>
            </a:r>
            <a:r>
              <a:rPr lang="ja-JP" altLang="en-US" sz="1050" dirty="0"/>
              <a:t>年度　対象者数　・　受診者数　（受診率）</a:t>
            </a:r>
          </a:p>
        </p:txBody>
      </p:sp>
      <p:sp>
        <p:nvSpPr>
          <p:cNvPr id="6" name="テキスト ボックス 5"/>
          <p:cNvSpPr txBox="1"/>
          <p:nvPr/>
        </p:nvSpPr>
        <p:spPr>
          <a:xfrm>
            <a:off x="368022" y="2869690"/>
            <a:ext cx="4012163" cy="253916"/>
          </a:xfrm>
          <a:prstGeom prst="rect">
            <a:avLst/>
          </a:prstGeom>
          <a:noFill/>
        </p:spPr>
        <p:txBody>
          <a:bodyPr wrap="square" rtlCol="0">
            <a:spAutoFit/>
          </a:bodyPr>
          <a:lstStyle/>
          <a:p>
            <a:r>
              <a:rPr lang="en-US" altLang="ja-JP" sz="1050" dirty="0"/>
              <a:t>【</a:t>
            </a:r>
            <a:r>
              <a:rPr lang="ja-JP" altLang="en-US" sz="1050" dirty="0"/>
              <a:t>保険者</a:t>
            </a:r>
            <a:r>
              <a:rPr lang="en-US" altLang="ja-JP" sz="1050" dirty="0"/>
              <a:t>】</a:t>
            </a:r>
            <a:r>
              <a:rPr lang="ja-JP" altLang="en-US" sz="1050" dirty="0"/>
              <a:t>令和</a:t>
            </a:r>
            <a:r>
              <a:rPr lang="en-US" altLang="ja-JP" sz="1050" dirty="0"/>
              <a:t>2</a:t>
            </a:r>
            <a:r>
              <a:rPr lang="ja-JP" altLang="en-US" sz="1050" dirty="0"/>
              <a:t>年度　対象者数　・　受診者数　（受診率）</a:t>
            </a:r>
          </a:p>
        </p:txBody>
      </p:sp>
      <p:sp>
        <p:nvSpPr>
          <p:cNvPr id="7" name="テキスト ボックス 6"/>
          <p:cNvSpPr txBox="1"/>
          <p:nvPr/>
        </p:nvSpPr>
        <p:spPr>
          <a:xfrm>
            <a:off x="701809" y="5227513"/>
            <a:ext cx="4618901" cy="246221"/>
          </a:xfrm>
          <a:prstGeom prst="rect">
            <a:avLst/>
          </a:prstGeom>
          <a:noFill/>
        </p:spPr>
        <p:txBody>
          <a:bodyPr wrap="square" rtlCol="0">
            <a:spAutoFit/>
          </a:bodyPr>
          <a:lstStyle/>
          <a:p>
            <a:r>
              <a:rPr kumimoji="1" lang="en-US" altLang="ja-JP" sz="1000" dirty="0"/>
              <a:t>※</a:t>
            </a:r>
            <a:r>
              <a:rPr kumimoji="1" lang="ja-JP" altLang="en-US" sz="1000" dirty="0"/>
              <a:t>　対象者数・受診者数ともに回答のあった機関にて算出</a:t>
            </a:r>
            <a:endParaRPr kumimoji="1" lang="en-US" altLang="ja-JP" sz="1000" dirty="0"/>
          </a:p>
        </p:txBody>
      </p:sp>
      <p:graphicFrame>
        <p:nvGraphicFramePr>
          <p:cNvPr id="8" name="表 7"/>
          <p:cNvGraphicFramePr>
            <a:graphicFrameLocks noGrp="1"/>
          </p:cNvGraphicFramePr>
          <p:nvPr>
            <p:extLst>
              <p:ext uri="{D42A27DB-BD31-4B8C-83A1-F6EECF244321}">
                <p14:modId xmlns:p14="http://schemas.microsoft.com/office/powerpoint/2010/main" val="1514547405"/>
              </p:ext>
            </p:extLst>
          </p:nvPr>
        </p:nvGraphicFramePr>
        <p:xfrm>
          <a:off x="494040" y="3125941"/>
          <a:ext cx="5829634" cy="2093569"/>
        </p:xfrm>
        <a:graphic>
          <a:graphicData uri="http://schemas.openxmlformats.org/drawingml/2006/table">
            <a:tbl>
              <a:tblPr firstRow="1" bandRow="1">
                <a:tableStyleId>{3B4B98B0-60AC-42C2-AFA5-B58CD77FA1E5}</a:tableStyleId>
              </a:tblPr>
              <a:tblGrid>
                <a:gridCol w="1494344">
                  <a:extLst>
                    <a:ext uri="{9D8B030D-6E8A-4147-A177-3AD203B41FA5}">
                      <a16:colId xmlns:a16="http://schemas.microsoft.com/office/drawing/2014/main" val="20000"/>
                    </a:ext>
                  </a:extLst>
                </a:gridCol>
                <a:gridCol w="915314">
                  <a:extLst>
                    <a:ext uri="{9D8B030D-6E8A-4147-A177-3AD203B41FA5}">
                      <a16:colId xmlns:a16="http://schemas.microsoft.com/office/drawing/2014/main" val="20004"/>
                    </a:ext>
                  </a:extLst>
                </a:gridCol>
                <a:gridCol w="867315">
                  <a:extLst>
                    <a:ext uri="{9D8B030D-6E8A-4147-A177-3AD203B41FA5}">
                      <a16:colId xmlns:a16="http://schemas.microsoft.com/office/drawing/2014/main" val="20001"/>
                    </a:ext>
                  </a:extLst>
                </a:gridCol>
                <a:gridCol w="1138377">
                  <a:extLst>
                    <a:ext uri="{9D8B030D-6E8A-4147-A177-3AD203B41FA5}">
                      <a16:colId xmlns:a16="http://schemas.microsoft.com/office/drawing/2014/main" val="20002"/>
                    </a:ext>
                  </a:extLst>
                </a:gridCol>
                <a:gridCol w="1414284">
                  <a:extLst>
                    <a:ext uri="{9D8B030D-6E8A-4147-A177-3AD203B41FA5}">
                      <a16:colId xmlns:a16="http://schemas.microsoft.com/office/drawing/2014/main" val="20003"/>
                    </a:ext>
                  </a:extLst>
                </a:gridCol>
              </a:tblGrid>
              <a:tr h="387464">
                <a:tc>
                  <a:txBody>
                    <a:bodyPr/>
                    <a:lstStyle/>
                    <a:p>
                      <a:pPr algn="ctr"/>
                      <a:endParaRPr kumimoji="1" lang="ja-JP" altLang="en-US" sz="1050" b="0" dirty="0"/>
                    </a:p>
                  </a:txBody>
                  <a:tcPr/>
                </a:tc>
                <a:tc>
                  <a:txBody>
                    <a:bodyPr/>
                    <a:lstStyle/>
                    <a:p>
                      <a:pPr algn="ctr"/>
                      <a:r>
                        <a:rPr kumimoji="1" lang="ja-JP" altLang="en-US" sz="1050" b="0" dirty="0"/>
                        <a:t>機関数</a:t>
                      </a:r>
                    </a:p>
                  </a:txBody>
                  <a:tcPr anchor="ctr"/>
                </a:tc>
                <a:tc>
                  <a:txBody>
                    <a:bodyPr/>
                    <a:lstStyle/>
                    <a:p>
                      <a:pPr algn="ctr"/>
                      <a:r>
                        <a:rPr kumimoji="1" lang="ja-JP" altLang="en-US" sz="1050" b="0" dirty="0"/>
                        <a:t>対象者数</a:t>
                      </a:r>
                    </a:p>
                  </a:txBody>
                  <a:tcPr anchor="ctr"/>
                </a:tc>
                <a:tc>
                  <a:txBody>
                    <a:bodyPr/>
                    <a:lstStyle/>
                    <a:p>
                      <a:pPr algn="ctr"/>
                      <a:r>
                        <a:rPr kumimoji="1" lang="ja-JP" altLang="en-US" sz="1050" b="0" dirty="0"/>
                        <a:t>受診者数</a:t>
                      </a:r>
                    </a:p>
                  </a:txBody>
                  <a:tcPr anchor="ctr"/>
                </a:tc>
                <a:tc>
                  <a:txBody>
                    <a:bodyPr/>
                    <a:lstStyle/>
                    <a:p>
                      <a:pPr algn="ctr"/>
                      <a:r>
                        <a:rPr kumimoji="1" lang="ja-JP" altLang="en-US" sz="1050" b="0" dirty="0"/>
                        <a:t>受診率</a:t>
                      </a:r>
                    </a:p>
                  </a:txBody>
                  <a:tcPr anchor="ctr"/>
                </a:tc>
                <a:extLst>
                  <a:ext uri="{0D108BD9-81ED-4DB2-BD59-A6C34878D82A}">
                    <a16:rowId xmlns:a16="http://schemas.microsoft.com/office/drawing/2014/main" val="10000"/>
                  </a:ext>
                </a:extLst>
              </a:tr>
              <a:tr h="341221">
                <a:tc>
                  <a:txBody>
                    <a:bodyPr/>
                    <a:lstStyle/>
                    <a:p>
                      <a:pPr algn="ctr"/>
                      <a:r>
                        <a:rPr kumimoji="1" lang="ja-JP" altLang="en-US" sz="1000" dirty="0">
                          <a:latin typeface="+mn-ea"/>
                          <a:ea typeface="+mn-ea"/>
                        </a:rPr>
                        <a:t>胃がん検診</a:t>
                      </a:r>
                    </a:p>
                  </a:txBody>
                  <a:tcPr anchor="ctr">
                    <a:solidFill>
                      <a:schemeClr val="accent1">
                        <a:lumMod val="20000"/>
                        <a:lumOff val="80000"/>
                      </a:schemeClr>
                    </a:solidFill>
                  </a:tcPr>
                </a:tc>
                <a:tc>
                  <a:txBody>
                    <a:bodyPr/>
                    <a:lstStyle/>
                    <a:p>
                      <a:pPr marL="0" algn="ctr" defTabSz="685800" rtl="0" eaLnBrk="1" latinLnBrk="0" hangingPunct="1"/>
                      <a:r>
                        <a:rPr kumimoji="1" lang="en-US" altLang="ja-JP" sz="1000" kern="1200" dirty="0">
                          <a:solidFill>
                            <a:schemeClr val="tx1"/>
                          </a:solidFill>
                          <a:latin typeface="+mn-ea"/>
                          <a:ea typeface="+mn-ea"/>
                          <a:cs typeface="+mn-cs"/>
                        </a:rPr>
                        <a:t>72</a:t>
                      </a:r>
                      <a:endParaRPr kumimoji="1" lang="ja-JP" altLang="en-US" sz="1000" kern="1200" dirty="0">
                        <a:solidFill>
                          <a:schemeClr val="tx1"/>
                        </a:solidFill>
                        <a:latin typeface="+mn-ea"/>
                        <a:ea typeface="+mn-ea"/>
                        <a:cs typeface="+mn-cs"/>
                      </a:endParaRPr>
                    </a:p>
                  </a:txBody>
                  <a:tcPr anchor="ctr">
                    <a:solidFill>
                      <a:schemeClr val="accent1">
                        <a:lumMod val="20000"/>
                        <a:lumOff val="80000"/>
                      </a:schemeClr>
                    </a:solidFill>
                  </a:tcP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937,032</a:t>
                      </a:r>
                    </a:p>
                  </a:txBody>
                  <a:tcPr marL="0" marR="0" marT="0" marB="0" anchor="ctr"/>
                </a:tc>
                <a:tc>
                  <a:txBody>
                    <a:bodyPr/>
                    <a:lstStyle/>
                    <a:p>
                      <a:pPr algn="ctr" fontAlgn="ctr"/>
                      <a:r>
                        <a:rPr kumimoji="1" lang="en-US" altLang="ja-JP" sz="1000" kern="1200" dirty="0">
                          <a:solidFill>
                            <a:schemeClr val="tx1"/>
                          </a:solidFill>
                          <a:latin typeface="+mn-ea"/>
                          <a:ea typeface="+mn-ea"/>
                          <a:cs typeface="+mn-cs"/>
                        </a:rPr>
                        <a:t>337,609</a:t>
                      </a:r>
                    </a:p>
                  </a:txBody>
                  <a:tcPr marL="0" marR="0" marT="0" marB="0"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36.0%</a:t>
                      </a:r>
                    </a:p>
                  </a:txBody>
                  <a:tcPr marL="9525" marR="9525" marT="9525" marB="0" anchor="ctr"/>
                </a:tc>
                <a:extLst>
                  <a:ext uri="{0D108BD9-81ED-4DB2-BD59-A6C34878D82A}">
                    <a16:rowId xmlns:a16="http://schemas.microsoft.com/office/drawing/2014/main" val="10001"/>
                  </a:ext>
                </a:extLst>
              </a:tr>
              <a:tr h="341221">
                <a:tc>
                  <a:txBody>
                    <a:bodyPr/>
                    <a:lstStyle/>
                    <a:p>
                      <a:pPr algn="ctr"/>
                      <a:r>
                        <a:rPr kumimoji="1" lang="ja-JP" altLang="en-US" sz="1000" dirty="0">
                          <a:latin typeface="+mn-ea"/>
                          <a:ea typeface="+mn-ea"/>
                        </a:rPr>
                        <a:t>大腸がん検診</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000" kern="1200" dirty="0">
                          <a:solidFill>
                            <a:schemeClr val="tx1"/>
                          </a:solidFill>
                          <a:latin typeface="+mn-ea"/>
                          <a:ea typeface="+mn-ea"/>
                          <a:cs typeface="+mn-cs"/>
                        </a:rPr>
                        <a:t>74</a:t>
                      </a:r>
                      <a:endParaRPr kumimoji="1" lang="ja-JP" altLang="en-US" sz="1000" kern="1200" dirty="0">
                        <a:solidFill>
                          <a:schemeClr val="tx1"/>
                        </a:solidFill>
                        <a:latin typeface="+mn-ea"/>
                        <a:ea typeface="+mn-ea"/>
                        <a:cs typeface="+mn-cs"/>
                      </a:endParaRPr>
                    </a:p>
                  </a:txBody>
                  <a:tcPr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845,001</a:t>
                      </a:r>
                    </a:p>
                  </a:txBody>
                  <a:tcPr marL="9525" marR="9525" marT="9525" marB="0"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467,497</a:t>
                      </a:r>
                    </a:p>
                  </a:txBody>
                  <a:tcPr marL="9525" marR="9525" marT="9525" marB="0"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55.3%</a:t>
                      </a:r>
                    </a:p>
                  </a:txBody>
                  <a:tcPr marL="9525" marR="9525" marT="9525" marB="0" anchor="ctr"/>
                </a:tc>
                <a:extLst>
                  <a:ext uri="{0D108BD9-81ED-4DB2-BD59-A6C34878D82A}">
                    <a16:rowId xmlns:a16="http://schemas.microsoft.com/office/drawing/2014/main" val="10002"/>
                  </a:ext>
                </a:extLst>
              </a:tr>
              <a:tr h="341221">
                <a:tc>
                  <a:txBody>
                    <a:bodyPr/>
                    <a:lstStyle/>
                    <a:p>
                      <a:pPr algn="ctr"/>
                      <a:r>
                        <a:rPr kumimoji="1" lang="ja-JP" altLang="en-US" sz="1000" dirty="0">
                          <a:latin typeface="+mn-ea"/>
                          <a:ea typeface="+mn-ea"/>
                        </a:rPr>
                        <a:t>肺がん検診</a:t>
                      </a:r>
                    </a:p>
                  </a:txBody>
                  <a:tcPr anchor="ctr"/>
                </a:tc>
                <a:tc>
                  <a:txBody>
                    <a:bodyPr/>
                    <a:lstStyle/>
                    <a:p>
                      <a:pPr algn="ctr"/>
                      <a:r>
                        <a:rPr kumimoji="1" lang="en-US" altLang="ja-JP" sz="1000" dirty="0">
                          <a:solidFill>
                            <a:schemeClr val="tx1"/>
                          </a:solidFill>
                          <a:latin typeface="+mn-ea"/>
                          <a:ea typeface="+mn-ea"/>
                        </a:rPr>
                        <a:t>63</a:t>
                      </a:r>
                      <a:endParaRPr kumimoji="1" lang="ja-JP" altLang="en-US" sz="1000" dirty="0">
                        <a:solidFill>
                          <a:schemeClr val="tx1"/>
                        </a:solidFill>
                        <a:latin typeface="+mn-ea"/>
                        <a:ea typeface="+mn-ea"/>
                      </a:endParaRPr>
                    </a:p>
                  </a:txBody>
                  <a:tcPr anchor="ctr"/>
                </a:tc>
                <a:tc>
                  <a:txBody>
                    <a:bodyPr/>
                    <a:lstStyle/>
                    <a:p>
                      <a:pPr algn="ctr" fontAlgn="b"/>
                      <a:r>
                        <a:rPr kumimoji="1" lang="en-US" altLang="ja-JP" sz="1000" kern="1200" dirty="0">
                          <a:solidFill>
                            <a:schemeClr val="tx1"/>
                          </a:solidFill>
                          <a:latin typeface="+mn-ea"/>
                          <a:ea typeface="+mn-ea"/>
                          <a:cs typeface="+mn-cs"/>
                        </a:rPr>
                        <a:t>807,582</a:t>
                      </a:r>
                    </a:p>
                  </a:txBody>
                  <a:tcPr marL="9525" marR="9525" marT="9525" marB="0" anchor="ctr"/>
                </a:tc>
                <a:tc>
                  <a:txBody>
                    <a:bodyPr/>
                    <a:lstStyle/>
                    <a:p>
                      <a:pPr algn="ctr" fontAlgn="b"/>
                      <a:r>
                        <a:rPr kumimoji="1" lang="en-US" altLang="ja-JP" sz="1000" kern="1200" dirty="0">
                          <a:solidFill>
                            <a:schemeClr val="tx1"/>
                          </a:solidFill>
                          <a:latin typeface="+mn-ea"/>
                          <a:ea typeface="+mn-ea"/>
                          <a:cs typeface="+mn-cs"/>
                        </a:rPr>
                        <a:t>562,729</a:t>
                      </a:r>
                    </a:p>
                  </a:txBody>
                  <a:tcPr marL="9525" marR="9525" marT="9525" marB="0" anchor="ctr"/>
                </a:tc>
                <a:tc>
                  <a:txBody>
                    <a:bodyPr/>
                    <a:lstStyle/>
                    <a:p>
                      <a:pPr algn="ctr" fontAlgn="b"/>
                      <a:r>
                        <a:rPr kumimoji="1" lang="en-US" altLang="ja-JP" sz="1000" kern="1200" dirty="0">
                          <a:solidFill>
                            <a:schemeClr val="tx1"/>
                          </a:solidFill>
                          <a:latin typeface="+mn-ea"/>
                          <a:ea typeface="+mn-ea"/>
                          <a:cs typeface="+mn-cs"/>
                        </a:rPr>
                        <a:t>69.7%</a:t>
                      </a:r>
                    </a:p>
                  </a:txBody>
                  <a:tcPr marL="9525" marR="9525" marT="9525" marB="0" anchor="ctr"/>
                </a:tc>
                <a:extLst>
                  <a:ext uri="{0D108BD9-81ED-4DB2-BD59-A6C34878D82A}">
                    <a16:rowId xmlns:a16="http://schemas.microsoft.com/office/drawing/2014/main" val="10003"/>
                  </a:ext>
                </a:extLst>
              </a:tr>
              <a:tr h="341221">
                <a:tc>
                  <a:txBody>
                    <a:bodyPr/>
                    <a:lstStyle/>
                    <a:p>
                      <a:pPr algn="ctr"/>
                      <a:r>
                        <a:rPr kumimoji="1" lang="ja-JP" altLang="en-US" sz="1000" dirty="0">
                          <a:latin typeface="+mn-ea"/>
                          <a:ea typeface="+mn-ea"/>
                        </a:rPr>
                        <a:t>乳がん検診</a:t>
                      </a:r>
                    </a:p>
                  </a:txBody>
                  <a:tcPr anchor="ctr"/>
                </a:tc>
                <a:tc>
                  <a:txBody>
                    <a:bodyPr/>
                    <a:lstStyle/>
                    <a:p>
                      <a:pPr algn="ctr"/>
                      <a:r>
                        <a:rPr kumimoji="1" lang="en-US" altLang="ja-JP" sz="1000" dirty="0">
                          <a:solidFill>
                            <a:schemeClr val="tx1"/>
                          </a:solidFill>
                          <a:latin typeface="+mn-ea"/>
                          <a:ea typeface="+mn-ea"/>
                        </a:rPr>
                        <a:t>69</a:t>
                      </a:r>
                      <a:endParaRPr kumimoji="1" lang="ja-JP" altLang="en-US" sz="1000" dirty="0">
                        <a:solidFill>
                          <a:schemeClr val="tx1"/>
                        </a:solidFill>
                        <a:latin typeface="+mn-ea"/>
                        <a:ea typeface="+mn-ea"/>
                      </a:endParaRPr>
                    </a:p>
                  </a:txBody>
                  <a:tcPr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379,554</a:t>
                      </a:r>
                    </a:p>
                  </a:txBody>
                  <a:tcPr marL="0" marR="0" marT="0" marB="0"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96,004</a:t>
                      </a:r>
                    </a:p>
                  </a:txBody>
                  <a:tcPr marL="0" marR="0" marT="0" marB="0"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25.3%</a:t>
                      </a:r>
                    </a:p>
                  </a:txBody>
                  <a:tcPr marL="9525" marR="9525" marT="9525" marB="0" anchor="ctr"/>
                </a:tc>
                <a:extLst>
                  <a:ext uri="{0D108BD9-81ED-4DB2-BD59-A6C34878D82A}">
                    <a16:rowId xmlns:a16="http://schemas.microsoft.com/office/drawing/2014/main" val="10004"/>
                  </a:ext>
                </a:extLst>
              </a:tr>
              <a:tr h="341221">
                <a:tc>
                  <a:txBody>
                    <a:bodyPr/>
                    <a:lstStyle/>
                    <a:p>
                      <a:pPr algn="ctr"/>
                      <a:r>
                        <a:rPr kumimoji="1" lang="ja-JP" altLang="en-US" sz="1000" dirty="0">
                          <a:latin typeface="+mn-ea"/>
                          <a:ea typeface="+mn-ea"/>
                        </a:rPr>
                        <a:t>子宮頸がん検診</a:t>
                      </a:r>
                    </a:p>
                  </a:txBody>
                  <a:tcPr anchor="ctr"/>
                </a:tc>
                <a:tc>
                  <a:txBody>
                    <a:bodyPr/>
                    <a:lstStyle/>
                    <a:p>
                      <a:pPr algn="ctr"/>
                      <a:r>
                        <a:rPr kumimoji="1" lang="en-US" altLang="ja-JP" sz="1000" dirty="0">
                          <a:solidFill>
                            <a:schemeClr val="tx1"/>
                          </a:solidFill>
                          <a:latin typeface="+mn-ea"/>
                          <a:ea typeface="+mn-ea"/>
                        </a:rPr>
                        <a:t>69</a:t>
                      </a:r>
                      <a:endParaRPr kumimoji="1" lang="ja-JP" altLang="en-US" sz="1000" dirty="0">
                        <a:solidFill>
                          <a:schemeClr val="tx1"/>
                        </a:solidFill>
                        <a:latin typeface="+mn-ea"/>
                        <a:ea typeface="+mn-ea"/>
                      </a:endParaRPr>
                    </a:p>
                  </a:txBody>
                  <a:tcPr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452,088</a:t>
                      </a:r>
                    </a:p>
                  </a:txBody>
                  <a:tcPr marL="0" marR="0" marT="0" marB="0"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87,271</a:t>
                      </a:r>
                    </a:p>
                  </a:txBody>
                  <a:tcPr marL="0" marR="0" marT="0" marB="0" anchor="ctr"/>
                </a:tc>
                <a:tc>
                  <a:txBody>
                    <a:bodyPr/>
                    <a:lstStyle/>
                    <a:p>
                      <a:pPr marL="0" algn="ctr" defTabSz="685800" rtl="0" eaLnBrk="1" fontAlgn="b" latinLnBrk="0" hangingPunct="1"/>
                      <a:r>
                        <a:rPr kumimoji="1" lang="en-US" altLang="ja-JP" sz="1000" kern="1200" dirty="0">
                          <a:solidFill>
                            <a:schemeClr val="tx1"/>
                          </a:solidFill>
                          <a:latin typeface="+mn-ea"/>
                          <a:ea typeface="+mn-ea"/>
                          <a:cs typeface="+mn-cs"/>
                        </a:rPr>
                        <a:t>19.3%</a:t>
                      </a:r>
                    </a:p>
                  </a:txBody>
                  <a:tcPr marL="9525" marR="9525" marT="9525" marB="0" anchor="ctr"/>
                </a:tc>
                <a:extLst>
                  <a:ext uri="{0D108BD9-81ED-4DB2-BD59-A6C34878D82A}">
                    <a16:rowId xmlns:a16="http://schemas.microsoft.com/office/drawing/2014/main" val="10005"/>
                  </a:ext>
                </a:extLst>
              </a:tr>
            </a:tbl>
          </a:graphicData>
        </a:graphic>
      </p:graphicFrame>
      <p:sp>
        <p:nvSpPr>
          <p:cNvPr id="9" name="テキスト ボックス 8"/>
          <p:cNvSpPr txBox="1"/>
          <p:nvPr/>
        </p:nvSpPr>
        <p:spPr>
          <a:xfrm>
            <a:off x="701809" y="5443013"/>
            <a:ext cx="4618901" cy="246221"/>
          </a:xfrm>
          <a:prstGeom prst="rect">
            <a:avLst/>
          </a:prstGeom>
          <a:noFill/>
        </p:spPr>
        <p:txBody>
          <a:bodyPr wrap="square" rtlCol="0">
            <a:spAutoFit/>
          </a:bodyPr>
          <a:lstStyle/>
          <a:p>
            <a:r>
              <a:rPr kumimoji="1" lang="en-US" altLang="ja-JP" sz="1000" dirty="0"/>
              <a:t>※</a:t>
            </a:r>
            <a:r>
              <a:rPr kumimoji="1" lang="ja-JP" altLang="en-US" sz="1000" dirty="0"/>
              <a:t>　大阪府外勤務及び在住の加入者を含む</a:t>
            </a:r>
            <a:endParaRPr kumimoji="1" lang="en-US" altLang="ja-JP" sz="1000" dirty="0"/>
          </a:p>
        </p:txBody>
      </p:sp>
      <p:sp>
        <p:nvSpPr>
          <p:cNvPr id="10" name="正方形/長方形 9">
            <a:extLst>
              <a:ext uri="{FF2B5EF4-FFF2-40B4-BE49-F238E27FC236}">
                <a16:creationId xmlns:a16="http://schemas.microsoft.com/office/drawing/2014/main" id="{3C1CDA35-4B9F-4496-A908-F0E31F414B85}"/>
              </a:ext>
            </a:extLst>
          </p:cNvPr>
          <p:cNvSpPr/>
          <p:nvPr/>
        </p:nvSpPr>
        <p:spPr>
          <a:xfrm>
            <a:off x="143818" y="5689234"/>
            <a:ext cx="6570363" cy="4426853"/>
          </a:xfrm>
          <a:prstGeom prst="rect">
            <a:avLst/>
          </a:prstGeom>
        </p:spPr>
        <p:txBody>
          <a:bodyPr wrap="square">
            <a:spAutoFit/>
          </a:bodyPr>
          <a:lstStyle/>
          <a:p>
            <a:pPr indent="-63500">
              <a:lnSpc>
                <a:spcPts val="1800"/>
              </a:lnSpc>
              <a:spcAft>
                <a:spcPts val="0"/>
              </a:spcAft>
            </a:pPr>
            <a:r>
              <a:rPr lang="en-US" altLang="ja-JP" sz="1050" b="1" kern="1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1050" u="sng" kern="100"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u="sng" kern="100" dirty="0">
                <a:effectLst/>
                <a:latin typeface="メイリオ" panose="020B0604030504040204" pitchFamily="50" charset="-128"/>
                <a:ea typeface="メイリオ" panose="020B0604030504040204" pitchFamily="50" charset="-128"/>
                <a:cs typeface="メイリオ" panose="020B0604030504040204" pitchFamily="50" charset="-128"/>
              </a:rPr>
              <a:t>まとめと今後の展開</a:t>
            </a:r>
            <a:endParaRPr lang="en-US" altLang="ja-JP" sz="1050" u="sng"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indent="-63500">
              <a:lnSpc>
                <a:spcPts val="1800"/>
              </a:lnSpc>
              <a:spcAft>
                <a:spcPts val="0"/>
              </a:spcAft>
            </a:pPr>
            <a:r>
              <a:rPr lang="ja-JP" altLang="en-US" sz="1050" kern="100" dirty="0">
                <a:effectLst/>
                <a:latin typeface="メイリオ" panose="020B0604030504040204" pitchFamily="50" charset="-128"/>
                <a:ea typeface="メイリオ" panose="020B0604030504040204" pitchFamily="50" charset="-128"/>
                <a:cs typeface="メイリオ" panose="020B0604030504040204" pitchFamily="50" charset="-128"/>
              </a:rPr>
              <a:t>　大阪府内の事業所および保険者への実態把握調査を行った結果、事業所では、</a:t>
            </a:r>
            <a:r>
              <a:rPr lang="en-US" altLang="ja-JP" sz="1050" kern="100" dirty="0">
                <a:effectLst/>
                <a:latin typeface="メイリオ" panose="020B0604030504040204" pitchFamily="50" charset="-128"/>
                <a:ea typeface="メイリオ" panose="020B0604030504040204" pitchFamily="50" charset="-128"/>
                <a:cs typeface="メイリオ" panose="020B0604030504040204" pitchFamily="50" charset="-128"/>
              </a:rPr>
              <a:t>83.4</a:t>
            </a:r>
            <a:r>
              <a:rPr lang="ja-JP" altLang="en-US" sz="1050" kern="100" dirty="0">
                <a:effectLst/>
                <a:latin typeface="メイリオ" panose="020B0604030504040204" pitchFamily="50" charset="-128"/>
                <a:ea typeface="メイリオ" panose="020B0604030504040204" pitchFamily="50" charset="-128"/>
                <a:cs typeface="メイリオ" panose="020B0604030504040204" pitchFamily="50" charset="-128"/>
              </a:rPr>
              <a:t>％の事業所でがん検診が実施されており、受診率も極めて高かった。</a:t>
            </a:r>
            <a:r>
              <a:rPr lang="ja-JP" altLang="en-US" sz="1050" kern="100" dirty="0">
                <a:latin typeface="メイリオ" panose="020B0604030504040204" pitchFamily="50" charset="-128"/>
                <a:ea typeface="メイリオ" panose="020B0604030504040204" pitchFamily="50" charset="-128"/>
                <a:cs typeface="メイリオ" panose="020B0604030504040204" pitchFamily="50" charset="-128"/>
              </a:rPr>
              <a:t>これ</a:t>
            </a:r>
            <a:r>
              <a:rPr lang="ja-JP" altLang="en-US" sz="1050" kern="100" dirty="0">
                <a:effectLst/>
                <a:latin typeface="メイリオ" panose="020B0604030504040204" pitchFamily="50" charset="-128"/>
                <a:ea typeface="メイリオ" panose="020B0604030504040204" pitchFamily="50" charset="-128"/>
                <a:cs typeface="メイリオ" panose="020B0604030504040204" pitchFamily="50" charset="-128"/>
              </a:rPr>
              <a:t>は、回答のほとんどが協会けんぽに加入している事業所であったことが一要因として考え得る（協会けんぽでは、定期健診とがん検診の検査項目を含んだ生活習慣病予防健診を健診メニューとして被保険者に提供している）。保険者においては、</a:t>
            </a:r>
            <a:r>
              <a:rPr lang="en-US" altLang="ja-JP" sz="1050" kern="100" dirty="0">
                <a:effectLst/>
                <a:latin typeface="メイリオ" panose="020B0604030504040204" pitchFamily="50" charset="-128"/>
                <a:ea typeface="メイリオ" panose="020B0604030504040204" pitchFamily="50" charset="-128"/>
                <a:cs typeface="メイリオ" panose="020B0604030504040204" pitchFamily="50" charset="-128"/>
              </a:rPr>
              <a:t>100</a:t>
            </a:r>
            <a:r>
              <a:rPr lang="ja-JP" altLang="en-US" sz="1050" kern="100" dirty="0">
                <a:effectLst/>
                <a:latin typeface="メイリオ" panose="020B0604030504040204" pitchFamily="50" charset="-128"/>
                <a:ea typeface="メイリオ" panose="020B0604030504040204" pitchFamily="50" charset="-128"/>
                <a:cs typeface="メイリオ" panose="020B0604030504040204" pitchFamily="50" charset="-128"/>
              </a:rPr>
              <a:t>％の保険者でがん検診を実施していたが、受診率は事業所に比較すると低かった。特に、女性のがんについては、低い傾向が明らかになった。</a:t>
            </a:r>
            <a:endParaRPr lang="en-US" altLang="ja-JP" sz="105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indent="-63500">
              <a:lnSpc>
                <a:spcPts val="1800"/>
              </a:lnSpc>
              <a:spcAft>
                <a:spcPts val="0"/>
              </a:spcAft>
            </a:pPr>
            <a:r>
              <a:rPr lang="ja-JP" altLang="en-US" sz="1050" kern="100" dirty="0">
                <a:effectLst/>
                <a:latin typeface="メイリオ" panose="020B0604030504040204" pitchFamily="50" charset="-128"/>
                <a:ea typeface="メイリオ" panose="020B0604030504040204" pitchFamily="50" charset="-128"/>
                <a:cs typeface="メイリオ" panose="020B0604030504040204" pitchFamily="50" charset="-128"/>
              </a:rPr>
              <a:t>　がん検診の対象年齢・検診間隔については、事業所・保険者とも「職域におけるがん検診に関するマニュアル」に基づいておらず、若年者に対する検診が提供されており、検診間隔についても全てのがん検診において毎年受診が多かった。これは、特定健診や定期健康診断と同時にがん検診が提供されていることが、要因になっていると考える。</a:t>
            </a:r>
            <a:endParaRPr lang="en-US" altLang="ja-JP" sz="105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indent="-63500">
              <a:lnSpc>
                <a:spcPts val="1800"/>
              </a:lnSpc>
              <a:spcAft>
                <a:spcPts val="0"/>
              </a:spcAft>
            </a:pPr>
            <a:r>
              <a:rPr lang="ja-JP" altLang="en-US" sz="1050" kern="100" dirty="0">
                <a:effectLst/>
                <a:latin typeface="メイリオ" panose="020B0604030504040204" pitchFamily="50" charset="-128"/>
                <a:ea typeface="メイリオ" panose="020B0604030504040204" pitchFamily="50" charset="-128"/>
                <a:cs typeface="Times New Roman" panose="02020603050405020304" pitchFamily="18" charset="0"/>
              </a:rPr>
              <a:t>　精度管理については、事業所・保険者とも精密検査結果の把握は行っていないことが多く、精度管理指標を算出している場合でも、検診機関が算出しているとの回答が多かった。また、職域マニュアルの認知度も高いとは言えず、精度管理されたがん検診に対する知識の普及が重要であることが示唆される結果となった。</a:t>
            </a:r>
            <a:endParaRPr lang="en-US"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63500">
              <a:lnSpc>
                <a:spcPts val="1800"/>
              </a:lnSpc>
              <a:spcAft>
                <a:spcPts val="0"/>
              </a:spcAft>
            </a:pPr>
            <a:r>
              <a:rPr lang="ja-JP" altLang="en-US" sz="1050" kern="100" dirty="0">
                <a:effectLst/>
                <a:latin typeface="メイリオ" panose="020B0604030504040204" pitchFamily="50" charset="-128"/>
                <a:ea typeface="メイリオ" panose="020B0604030504040204" pitchFamily="50" charset="-128"/>
                <a:cs typeface="Times New Roman" panose="02020603050405020304" pitchFamily="18" charset="0"/>
              </a:rPr>
              <a:t>　事業所・保険者とも保健医療従事者が在席していないことも多く、「職域マニュアル」の内容は難しいとの意見もあったため、</a:t>
            </a:r>
            <a:r>
              <a:rPr lang="ja-JP" altLang="en-US" sz="1050" kern="100" dirty="0">
                <a:latin typeface="メイリオ" panose="020B0604030504040204" pitchFamily="50" charset="-128"/>
                <a:ea typeface="メイリオ" panose="020B0604030504040204" pitchFamily="50" charset="-128"/>
                <a:cs typeface="Times New Roman" panose="02020603050405020304" pitchFamily="18" charset="0"/>
              </a:rPr>
              <a:t>令和</a:t>
            </a:r>
            <a:r>
              <a:rPr lang="en-US" altLang="ja-JP" sz="1050" kern="100" dirty="0">
                <a:latin typeface="メイリオ" panose="020B0604030504040204" pitchFamily="50" charset="-128"/>
                <a:ea typeface="メイリオ" panose="020B0604030504040204" pitchFamily="50" charset="-128"/>
                <a:cs typeface="Times New Roman" panose="02020603050405020304" pitchFamily="18" charset="0"/>
              </a:rPr>
              <a:t>4</a:t>
            </a:r>
            <a:r>
              <a:rPr lang="ja-JP" altLang="en-US" sz="1050" kern="100" dirty="0">
                <a:latin typeface="メイリオ" panose="020B0604030504040204" pitchFamily="50" charset="-128"/>
                <a:ea typeface="メイリオ" panose="020B0604030504040204" pitchFamily="50" charset="-128"/>
                <a:cs typeface="Times New Roman" panose="02020603050405020304" pitchFamily="18" charset="0"/>
              </a:rPr>
              <a:t>年度においては</a:t>
            </a:r>
            <a:r>
              <a:rPr lang="ja-JP" altLang="en-US" sz="1050" kern="100" dirty="0">
                <a:effectLst/>
                <a:latin typeface="メイリオ" panose="020B0604030504040204" pitchFamily="50" charset="-128"/>
                <a:ea typeface="メイリオ" panose="020B0604030504040204" pitchFamily="50" charset="-128"/>
                <a:cs typeface="Times New Roman" panose="02020603050405020304" pitchFamily="18" charset="0"/>
              </a:rPr>
              <a:t>健康管理担当者に向けて、簡単で分かりやすいハンドブック等を作成し、それを周知することにより精度管理されたがん検診の普及・啓発をめざす。</a:t>
            </a:r>
            <a:endParaRPr lang="ja-JP"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indent="-133350">
              <a:lnSpc>
                <a:spcPts val="1400"/>
              </a:lnSpc>
            </a:pPr>
            <a:r>
              <a:rPr lang="ja-JP"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rPr>
              <a:t>　　</a:t>
            </a:r>
          </a:p>
        </p:txBody>
      </p:sp>
      <p:sp>
        <p:nvSpPr>
          <p:cNvPr id="11" name="テキスト ボックス 10">
            <a:extLst>
              <a:ext uri="{FF2B5EF4-FFF2-40B4-BE49-F238E27FC236}">
                <a16:creationId xmlns:a16="http://schemas.microsoft.com/office/drawing/2014/main" id="{5B674746-1101-4103-9647-EFEF1A7037B3}"/>
              </a:ext>
            </a:extLst>
          </p:cNvPr>
          <p:cNvSpPr txBox="1"/>
          <p:nvPr/>
        </p:nvSpPr>
        <p:spPr>
          <a:xfrm>
            <a:off x="174859" y="268567"/>
            <a:ext cx="6795917" cy="261610"/>
          </a:xfrm>
          <a:prstGeom prst="rect">
            <a:avLst/>
          </a:prstGeom>
          <a:noFill/>
        </p:spPr>
        <p:txBody>
          <a:bodyPr wrap="square" rtlCol="0">
            <a:spAutoFit/>
          </a:bodyPr>
          <a:lstStyle/>
          <a:p>
            <a:r>
              <a:rPr kumimoji="1" lang="ja-JP" altLang="en-US" sz="1100" dirty="0"/>
              <a:t>（</a:t>
            </a:r>
            <a:r>
              <a:rPr kumimoji="1" lang="en-US" altLang="ja-JP" sz="1100" dirty="0"/>
              <a:t>8</a:t>
            </a:r>
            <a:r>
              <a:rPr kumimoji="1" lang="ja-JP" altLang="en-US" sz="1100" dirty="0"/>
              <a:t>）受診率　（参考値）</a:t>
            </a:r>
          </a:p>
        </p:txBody>
      </p:sp>
    </p:spTree>
    <p:extLst>
      <p:ext uri="{BB962C8B-B14F-4D97-AF65-F5344CB8AC3E}">
        <p14:creationId xmlns:p14="http://schemas.microsoft.com/office/powerpoint/2010/main" val="342358792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9">
      <a:majorFont>
        <a:latin typeface="Century Gothic"/>
        <a:ea typeface="メイリオ"/>
        <a:cs typeface=""/>
      </a:majorFont>
      <a:minorFont>
        <a:latin typeface="Century Gothic"/>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772</TotalTime>
  <Words>1435</Words>
  <Application>Microsoft Office PowerPoint</Application>
  <PresentationFormat>A4 210 x 297 mm</PresentationFormat>
  <Paragraphs>205</Paragraphs>
  <Slides>4</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HGPｺﾞｼｯｸE</vt:lpstr>
      <vt:lpstr>ＭＳ Ｐゴシック</vt:lpstr>
      <vt:lpstr>メイリオ</vt:lpstr>
      <vt:lpstr>Arial</vt:lpstr>
      <vt:lpstr>Calibri</vt:lpstr>
      <vt:lpstr>Century Gothic</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池宮城</dc:creator>
  <cp:lastModifiedBy>片山　芙美子</cp:lastModifiedBy>
  <cp:revision>74</cp:revision>
  <cp:lastPrinted>2022-01-13T02:56:34Z</cp:lastPrinted>
  <dcterms:created xsi:type="dcterms:W3CDTF">2022-01-07T04:11:05Z</dcterms:created>
  <dcterms:modified xsi:type="dcterms:W3CDTF">2023-03-08T08:32:16Z</dcterms:modified>
</cp:coreProperties>
</file>