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434" autoAdjust="0"/>
  </p:normalViewPr>
  <p:slideViewPr>
    <p:cSldViewPr>
      <p:cViewPr varScale="1">
        <p:scale>
          <a:sx n="98" d="100"/>
          <a:sy n="98" d="100"/>
        </p:scale>
        <p:origin x="787" y="8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41C0A-B0F4-4B51-883D-BBCF4B858CDD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DA8A1-F702-44BE-881A-1A8C70669A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467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D21B-24AA-4DA1-9686-87A5C046FCC9}" type="datetimeFigureOut">
              <a:rPr kumimoji="1" lang="ja-JP" altLang="en-US" smtClean="0"/>
              <a:pPr/>
              <a:t>2024/5/7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D21B-24AA-4DA1-9686-87A5C046FCC9}" type="datetimeFigureOut">
              <a:rPr kumimoji="1" lang="ja-JP" altLang="en-US" smtClean="0"/>
              <a:pPr/>
              <a:t>2024/5/7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3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D21B-24AA-4DA1-9686-87A5C046FCC9}" type="datetimeFigureOut">
              <a:rPr kumimoji="1" lang="ja-JP" altLang="en-US" smtClean="0"/>
              <a:pPr/>
              <a:t>2024/5/7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D21B-24AA-4DA1-9686-87A5C046FCC9}" type="datetimeFigureOut">
              <a:rPr kumimoji="1" lang="ja-JP" altLang="en-US" smtClean="0"/>
              <a:pPr/>
              <a:t>2024/5/7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D21B-24AA-4DA1-9686-87A5C046FCC9}" type="datetimeFigureOut">
              <a:rPr kumimoji="1" lang="ja-JP" altLang="en-US" smtClean="0"/>
              <a:pPr/>
              <a:t>2024/5/7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D21B-24AA-4DA1-9686-87A5C046FCC9}" type="datetimeFigureOut">
              <a:rPr kumimoji="1" lang="ja-JP" altLang="en-US" smtClean="0"/>
              <a:pPr/>
              <a:t>2024/5/7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D21B-24AA-4DA1-9686-87A5C046FCC9}" type="datetimeFigureOut">
              <a:rPr kumimoji="1" lang="ja-JP" altLang="en-US" smtClean="0"/>
              <a:pPr/>
              <a:t>2024/5/7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D21B-24AA-4DA1-9686-87A5C046FCC9}" type="datetimeFigureOut">
              <a:rPr kumimoji="1" lang="ja-JP" altLang="en-US" smtClean="0"/>
              <a:pPr/>
              <a:t>2024/5/7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D21B-24AA-4DA1-9686-87A5C046FCC9}" type="datetimeFigureOut">
              <a:rPr kumimoji="1" lang="ja-JP" altLang="en-US" smtClean="0"/>
              <a:pPr/>
              <a:t>2024/5/7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D21B-24AA-4DA1-9686-87A5C046FCC9}" type="datetimeFigureOut">
              <a:rPr kumimoji="1" lang="ja-JP" altLang="en-US" smtClean="0"/>
              <a:pPr/>
              <a:t>2024/5/7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D21B-24AA-4DA1-9686-87A5C046FCC9}" type="datetimeFigureOut">
              <a:rPr kumimoji="1" lang="ja-JP" altLang="en-US" smtClean="0"/>
              <a:pPr/>
              <a:t>2024/5/7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9D21B-24AA-4DA1-9686-87A5C046FCC9}" type="datetimeFigureOut">
              <a:rPr kumimoji="1" lang="ja-JP" altLang="en-US" smtClean="0"/>
              <a:pPr/>
              <a:t>2024/5/7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32F94-71F0-4F70-8C2E-1DDD4E0F26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6877" y="483634"/>
            <a:ext cx="97680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・これまでは、患者情報管理について府独自システム（</a:t>
            </a:r>
            <a:r>
              <a:rPr lang="en-US" altLang="ja-JP" sz="1400" dirty="0" err="1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kintone</a:t>
            </a:r>
            <a:r>
              <a:rPr lang="en-US" altLang="ja-JP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※</a:t>
            </a: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）と、国への報告のための国システム（</a:t>
            </a:r>
            <a:r>
              <a:rPr lang="en-US" altLang="ja-JP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HER-SYS</a:t>
            </a: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及び</a:t>
            </a:r>
            <a:endParaRPr lang="en-US" altLang="ja-JP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en-US" altLang="ja-JP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G-MIS</a:t>
            </a: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）を併用していましたが、重複業務解消による保健所業務の効率化のため、府独自システムを廃止し、国システ</a:t>
            </a:r>
            <a:endParaRPr lang="en-US" altLang="ja-JP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ムに一本化することを、第</a:t>
            </a:r>
            <a:r>
              <a:rPr lang="en-US" altLang="ja-JP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28</a:t>
            </a: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回新型コロナウイルス対策本部会議（</a:t>
            </a:r>
            <a:r>
              <a:rPr lang="en-US" altLang="ja-JP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11</a:t>
            </a: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月</a:t>
            </a:r>
            <a:r>
              <a:rPr lang="en-US" altLang="ja-JP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11</a:t>
            </a: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日開催）にて決定されました。</a:t>
            </a:r>
            <a:endParaRPr lang="en-US" altLang="ja-JP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・</a:t>
            </a:r>
            <a:r>
              <a:rPr lang="ja-JP" altLang="en-US" sz="1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公表内容の変更については、以下のとおりです。</a:t>
            </a: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endParaRPr kumimoji="1" lang="ja-JP" altLang="en-US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-25036"/>
            <a:ext cx="9906000" cy="34915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Malgun Gothic" pitchFamily="34" charset="-127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2000" dirty="0">
                <a:solidFill>
                  <a:schemeClr val="bg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Meiryo UI" panose="020B0604030504040204" pitchFamily="50" charset="-128"/>
              </a:rPr>
              <a:t>11</a:t>
            </a:r>
            <a:r>
              <a:rPr lang="ja-JP" altLang="en-US" sz="2000" dirty="0">
                <a:solidFill>
                  <a:schemeClr val="bg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Meiryo UI" panose="020B0604030504040204" pitchFamily="50" charset="-128"/>
              </a:rPr>
              <a:t>月</a:t>
            </a:r>
            <a:r>
              <a:rPr lang="en-US" altLang="ja-JP" sz="2000" dirty="0">
                <a:solidFill>
                  <a:schemeClr val="bg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Meiryo UI" panose="020B0604030504040204" pitchFamily="50" charset="-128"/>
              </a:rPr>
              <a:t>16</a:t>
            </a:r>
            <a:r>
              <a:rPr lang="ja-JP" altLang="en-US" sz="2000" dirty="0">
                <a:solidFill>
                  <a:schemeClr val="bg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Meiryo UI" panose="020B0604030504040204" pitchFamily="50" charset="-128"/>
              </a:rPr>
              <a:t>日以降のホームページ掲載内容について（</a:t>
            </a:r>
            <a:r>
              <a:rPr lang="en-US" altLang="ja-JP" sz="2000" dirty="0">
                <a:solidFill>
                  <a:schemeClr val="bg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Meiryo UI" panose="020B0604030504040204" pitchFamily="50" charset="-128"/>
              </a:rPr>
              <a:t>12</a:t>
            </a:r>
            <a:r>
              <a:rPr lang="ja-JP" altLang="en-US" sz="2000" dirty="0">
                <a:solidFill>
                  <a:schemeClr val="bg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Meiryo UI" panose="020B0604030504040204" pitchFamily="50" charset="-128"/>
              </a:rPr>
              <a:t>月</a:t>
            </a:r>
            <a:r>
              <a:rPr lang="en-US" altLang="ja-JP" sz="2000" dirty="0">
                <a:solidFill>
                  <a:schemeClr val="bg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Meiryo UI" panose="020B0604030504040204" pitchFamily="50" charset="-128"/>
              </a:rPr>
              <a:t>16</a:t>
            </a:r>
            <a:r>
              <a:rPr lang="ja-JP" altLang="en-US" sz="2000" dirty="0">
                <a:solidFill>
                  <a:schemeClr val="bg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Meiryo UI" panose="020B0604030504040204" pitchFamily="50" charset="-128"/>
              </a:rPr>
              <a:t>日追記）</a:t>
            </a:r>
          </a:p>
        </p:txBody>
      </p:sp>
      <p:graphicFrame>
        <p:nvGraphicFramePr>
          <p:cNvPr id="62" name="表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91474"/>
              </p:ext>
            </p:extLst>
          </p:nvPr>
        </p:nvGraphicFramePr>
        <p:xfrm>
          <a:off x="75600" y="4632496"/>
          <a:ext cx="4661376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3693">
                  <a:extLst>
                    <a:ext uri="{9D8B030D-6E8A-4147-A177-3AD203B41FA5}">
                      <a16:colId xmlns:a16="http://schemas.microsoft.com/office/drawing/2014/main" val="1335888711"/>
                    </a:ext>
                  </a:extLst>
                </a:gridCol>
                <a:gridCol w="3447683">
                  <a:extLst>
                    <a:ext uri="{9D8B030D-6E8A-4147-A177-3AD203B41FA5}">
                      <a16:colId xmlns:a16="http://schemas.microsoft.com/office/drawing/2014/main" val="440227425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情報</a:t>
                      </a:r>
                      <a:endParaRPr kumimoji="1" lang="en-US" altLang="ja-JP" sz="1100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発生する保健所業務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811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①陽性者情報</a:t>
                      </a:r>
                      <a:endParaRPr kumimoji="1" lang="en-US" altLang="ja-JP" sz="1100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（国への報告）</a:t>
                      </a:r>
                      <a:endParaRPr kumimoji="1" lang="en-US" altLang="ja-JP" sz="1100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HER-SYS</a:t>
                      </a:r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（保健所入力）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0396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②陽性者情報</a:t>
                      </a:r>
                      <a:endParaRPr kumimoji="1" lang="en-US" altLang="ja-JP" sz="1100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（府の公表用）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保健所から府庁へ公表情報についてメールで情報提供（個票作成）</a:t>
                      </a:r>
                      <a:endParaRPr lang="en-US" altLang="ja-JP" sz="1100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9152358"/>
                  </a:ext>
                </a:extLst>
              </a:tr>
              <a:tr h="14056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③患者管理など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kintone</a:t>
                      </a:r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（保健所入力）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8401552"/>
                  </a:ext>
                </a:extLst>
              </a:tr>
              <a:tr h="14056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④検査件数など</a:t>
                      </a:r>
                      <a:endParaRPr kumimoji="1" lang="en-US" altLang="ja-JP" sz="1100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（国への報告）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G-MIS</a:t>
                      </a:r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（保健所・医療機関入力）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9919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⑤検査件数など</a:t>
                      </a:r>
                      <a:endParaRPr kumimoji="1" lang="en-US" altLang="ja-JP" sz="1100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（府の公表用）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err="1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kintone</a:t>
                      </a:r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（保健所・医療機関入力）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4774690"/>
                  </a:ext>
                </a:extLst>
              </a:tr>
            </a:tbl>
          </a:graphicData>
        </a:graphic>
      </p:graphicFrame>
      <p:graphicFrame>
        <p:nvGraphicFramePr>
          <p:cNvPr id="64" name="表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157562"/>
              </p:ext>
            </p:extLst>
          </p:nvPr>
        </p:nvGraphicFramePr>
        <p:xfrm>
          <a:off x="5219630" y="4628284"/>
          <a:ext cx="4557904" cy="1280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454">
                  <a:extLst>
                    <a:ext uri="{9D8B030D-6E8A-4147-A177-3AD203B41FA5}">
                      <a16:colId xmlns:a16="http://schemas.microsoft.com/office/drawing/2014/main" val="4136066411"/>
                    </a:ext>
                  </a:extLst>
                </a:gridCol>
                <a:gridCol w="1220105">
                  <a:extLst>
                    <a:ext uri="{9D8B030D-6E8A-4147-A177-3AD203B41FA5}">
                      <a16:colId xmlns:a16="http://schemas.microsoft.com/office/drawing/2014/main" val="1335888711"/>
                    </a:ext>
                  </a:extLst>
                </a:gridCol>
                <a:gridCol w="2505345">
                  <a:extLst>
                    <a:ext uri="{9D8B030D-6E8A-4147-A177-3AD203B41FA5}">
                      <a16:colId xmlns:a16="http://schemas.microsoft.com/office/drawing/2014/main" val="440227425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変更日</a:t>
                      </a:r>
                      <a:endParaRPr kumimoji="1" lang="en-US" altLang="ja-JP" sz="1100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情報</a:t>
                      </a:r>
                      <a:endParaRPr kumimoji="1" lang="en-US" altLang="ja-JP" sz="1100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発生する保健所業務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811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11</a:t>
                      </a:r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月</a:t>
                      </a:r>
                      <a:r>
                        <a:rPr kumimoji="1" lang="en-US" altLang="ja-JP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16</a:t>
                      </a:r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①陽性者情報</a:t>
                      </a:r>
                      <a:endParaRPr kumimoji="1" lang="en-US" altLang="ja-JP" sz="1100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（国への報告）</a:t>
                      </a:r>
                      <a:endParaRPr kumimoji="1" lang="en-US" altLang="ja-JP" sz="1100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③患者管理など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HER-SYS</a:t>
                      </a:r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（保健所・医療機関入力）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4055215"/>
                  </a:ext>
                </a:extLst>
              </a:tr>
              <a:tr h="37315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12</a:t>
                      </a:r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月</a:t>
                      </a:r>
                      <a:r>
                        <a:rPr kumimoji="1" lang="en-US" altLang="ja-JP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16</a:t>
                      </a:r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④検査件数など</a:t>
                      </a:r>
                      <a:endParaRPr kumimoji="1" lang="en-US" altLang="ja-JP" sz="1100" dirty="0"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（国への報告）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G-MIS</a:t>
                      </a:r>
                      <a:r>
                        <a:rPr kumimoji="1"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（保健所・医療機関入力）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4774690"/>
                  </a:ext>
                </a:extLst>
              </a:tr>
            </a:tbl>
          </a:graphicData>
        </a:graphic>
      </p:graphicFrame>
      <p:sp>
        <p:nvSpPr>
          <p:cNvPr id="66" name="右矢印 65"/>
          <p:cNvSpPr/>
          <p:nvPr/>
        </p:nvSpPr>
        <p:spPr>
          <a:xfrm>
            <a:off x="4808984" y="5176564"/>
            <a:ext cx="393137" cy="484632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-71179" y="4239096"/>
            <a:ext cx="272151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＜参考</a:t>
            </a:r>
            <a:r>
              <a:rPr lang="ja-JP" altLang="en-US" sz="12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＞　</a:t>
            </a:r>
            <a:r>
              <a:rPr kumimoji="1" lang="ja-JP" altLang="en-US" sz="12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情報管理方法の変更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84827" y="4412940"/>
            <a:ext cx="11771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【</a:t>
            </a:r>
            <a:r>
              <a:rPr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変更前</a:t>
            </a:r>
            <a:r>
              <a:rPr kumimoji="1" lang="en-US" altLang="ja-JP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】</a:t>
            </a:r>
            <a:endParaRPr kumimoji="1" lang="ja-JP" altLang="en-US" sz="11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052718" y="4419696"/>
            <a:ext cx="13974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【</a:t>
            </a:r>
            <a:r>
              <a:rPr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変更後</a:t>
            </a:r>
            <a:r>
              <a:rPr kumimoji="1" lang="en-US" altLang="ja-JP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】</a:t>
            </a:r>
            <a:endParaRPr kumimoji="1" lang="ja-JP" altLang="en-US" sz="11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202120" y="5993037"/>
            <a:ext cx="44877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「②陽性者情報（府の公表用）」及び「⑤検査件数など（府の公表用）」の業務を効率化するため、</a:t>
            </a:r>
            <a:r>
              <a:rPr lang="en-US" altLang="ja-JP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HER-SYS</a:t>
            </a:r>
            <a:r>
              <a:rPr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及び</a:t>
            </a:r>
            <a:r>
              <a:rPr lang="en-US" altLang="ja-JP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G-MIS</a:t>
            </a:r>
            <a:r>
              <a:rPr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を活用して情報集約</a:t>
            </a:r>
          </a:p>
          <a:p>
            <a:endParaRPr lang="ja-JP" altLang="en-US" sz="11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graphicFrame>
        <p:nvGraphicFramePr>
          <p:cNvPr id="67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6605994"/>
              </p:ext>
            </p:extLst>
          </p:nvPr>
        </p:nvGraphicFramePr>
        <p:xfrm>
          <a:off x="0" y="1558734"/>
          <a:ext cx="9926156" cy="2606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231">
                  <a:extLst>
                    <a:ext uri="{9D8B030D-6E8A-4147-A177-3AD203B41FA5}">
                      <a16:colId xmlns:a16="http://schemas.microsoft.com/office/drawing/2014/main" val="256098594"/>
                    </a:ext>
                  </a:extLst>
                </a:gridCol>
                <a:gridCol w="3245392">
                  <a:extLst>
                    <a:ext uri="{9D8B030D-6E8A-4147-A177-3AD203B41FA5}">
                      <a16:colId xmlns:a16="http://schemas.microsoft.com/office/drawing/2014/main" val="3257139658"/>
                    </a:ext>
                  </a:extLst>
                </a:gridCol>
                <a:gridCol w="2809627">
                  <a:extLst>
                    <a:ext uri="{9D8B030D-6E8A-4147-A177-3AD203B41FA5}">
                      <a16:colId xmlns:a16="http://schemas.microsoft.com/office/drawing/2014/main" val="3371878168"/>
                    </a:ext>
                  </a:extLst>
                </a:gridCol>
                <a:gridCol w="3014906">
                  <a:extLst>
                    <a:ext uri="{9D8B030D-6E8A-4147-A177-3AD203B41FA5}">
                      <a16:colId xmlns:a16="http://schemas.microsoft.com/office/drawing/2014/main" val="2647930071"/>
                    </a:ext>
                  </a:extLst>
                </a:gridCol>
              </a:tblGrid>
              <a:tr h="30014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kern="1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項目</a:t>
                      </a:r>
                      <a:endParaRPr lang="ja-JP" sz="1100" kern="100" dirty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変更前</a:t>
                      </a:r>
                      <a:endParaRPr lang="ja-JP" sz="1100" kern="100" dirty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ja-JP" altLang="en-US" sz="1100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１）</a:t>
                      </a:r>
                      <a:r>
                        <a:rPr kumimoji="1" lang="ja-JP" sz="1100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変更後</a:t>
                      </a:r>
                      <a:r>
                        <a:rPr kumimoji="1" lang="ja-JP" altLang="en-US" sz="1100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（</a:t>
                      </a:r>
                      <a:r>
                        <a:rPr kumimoji="1" lang="en-US" altLang="ja-JP" sz="1100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11</a:t>
                      </a:r>
                      <a:r>
                        <a:rPr kumimoji="1" lang="ja-JP" altLang="en-US" sz="1100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月</a:t>
                      </a:r>
                      <a:r>
                        <a:rPr kumimoji="1" lang="en-US" altLang="ja-JP" sz="1100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16</a:t>
                      </a:r>
                      <a:r>
                        <a:rPr kumimoji="1" lang="ja-JP" altLang="en-US" sz="1100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日～）</a:t>
                      </a:r>
                      <a:endParaRPr lang="ja-JP" sz="1100" kern="100" dirty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２</a:t>
                      </a:r>
                      <a:r>
                        <a:rPr lang="ja-JP" altLang="en-US" sz="1100" kern="1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lang="ja-JP" altLang="en-US" sz="1100" kern="10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変更後</a:t>
                      </a:r>
                      <a:r>
                        <a:rPr lang="ja-JP" altLang="en-US" sz="1100" kern="1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100" kern="1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ja-JP" altLang="en-US" sz="1100" kern="1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月</a:t>
                      </a:r>
                      <a:r>
                        <a:rPr lang="en-US" altLang="ja-JP" sz="1100" kern="1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ja-JP" altLang="en-US" sz="1100" kern="1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日～）</a:t>
                      </a:r>
                      <a:endParaRPr lang="ja-JP" sz="1100" kern="100" dirty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60383988"/>
                  </a:ext>
                </a:extLst>
              </a:tr>
              <a:tr h="275038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100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①</a:t>
                      </a:r>
                      <a:r>
                        <a:rPr kumimoji="1" lang="ja-JP" sz="1100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公表対象</a:t>
                      </a:r>
                      <a:endParaRPr lang="ja-JP" sz="1100" kern="100" dirty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1" lang="ja-JP" sz="1100" b="0" i="0" u="none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前日</a:t>
                      </a:r>
                      <a:r>
                        <a:rPr kumimoji="1" lang="en-US" sz="1100" b="0" i="0" u="none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16</a:t>
                      </a:r>
                      <a:r>
                        <a:rPr kumimoji="1" lang="ja-JP" sz="1100" b="0" i="0" u="none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時以降</a:t>
                      </a:r>
                      <a:r>
                        <a:rPr lang="ja-JP" sz="1100" b="0" i="0" u="none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当日</a:t>
                      </a:r>
                      <a:r>
                        <a:rPr kumimoji="1" lang="en-US" sz="1100" b="0" i="0" u="none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16</a:t>
                      </a:r>
                      <a:r>
                        <a:rPr kumimoji="1" lang="ja-JP" sz="1100" b="0" i="0" u="none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時までの判明分</a:t>
                      </a:r>
                      <a:r>
                        <a:rPr kumimoji="1" lang="ja-JP" altLang="en-US" sz="1100" b="0" i="0" u="none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を</a:t>
                      </a:r>
                      <a:r>
                        <a:rPr kumimoji="1" lang="en-US" altLang="ja-JP" sz="1100" b="0" i="0" u="none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18</a:t>
                      </a:r>
                      <a:r>
                        <a:rPr kumimoji="1" lang="ja-JP" altLang="en-US" sz="1100" b="0" i="0" u="none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時に発表</a:t>
                      </a:r>
                      <a:endParaRPr lang="ja-JP" sz="1100" b="0" i="0" u="none" kern="100" dirty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1" lang="ja-JP" sz="1100" b="0" i="0" u="wavy" kern="1200" baseline="0" dirty="0">
                          <a:solidFill>
                            <a:schemeClr val="tx1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前日</a:t>
                      </a:r>
                      <a:r>
                        <a:rPr kumimoji="1" lang="ja-JP" altLang="en-US" sz="1100" b="0" i="0" u="wavy" kern="1200" baseline="0" dirty="0">
                          <a:solidFill>
                            <a:schemeClr val="tx1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（</a:t>
                      </a:r>
                      <a:r>
                        <a:rPr kumimoji="1" lang="ja-JP" altLang="en-US" sz="1100" b="0" i="0" u="wavy" kern="1200" baseline="0" dirty="0">
                          <a:solidFill>
                            <a:schemeClr val="tx1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０時から</a:t>
                      </a:r>
                      <a:r>
                        <a:rPr kumimoji="1" lang="en-US" altLang="ja-JP" sz="1100" b="0" i="0" u="wavy" kern="1200" baseline="0" dirty="0">
                          <a:solidFill>
                            <a:schemeClr val="tx1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kumimoji="1" lang="ja-JP" altLang="en-US" sz="1100" b="0" i="0" u="wavy" kern="1200" baseline="0" dirty="0">
                          <a:solidFill>
                            <a:schemeClr val="tx1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時）</a:t>
                      </a:r>
                      <a:r>
                        <a:rPr kumimoji="1" lang="ja-JP" altLang="en-US" sz="1100" b="0" i="0" u="none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判明分を</a:t>
                      </a:r>
                      <a:r>
                        <a:rPr kumimoji="1" lang="en-US" altLang="ja-JP" sz="1100" b="0" i="0" u="none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kumimoji="1" lang="ja-JP" altLang="en-US" sz="1100" b="0" i="0" u="none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時に発表</a:t>
                      </a:r>
                      <a:endParaRPr lang="ja-JP" sz="1100" b="0" i="0" u="none" kern="100" dirty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0" i="0" u="none" kern="1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変更なし</a:t>
                      </a:r>
                      <a:endParaRPr lang="ja-JP" sz="1100" b="0" i="0" u="none" kern="100" dirty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76822835"/>
                  </a:ext>
                </a:extLst>
              </a:tr>
              <a:tr h="301683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100" kern="120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②</a:t>
                      </a:r>
                      <a:r>
                        <a:rPr kumimoji="1" lang="ja-JP" sz="1100" kern="120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陽性者数</a:t>
                      </a:r>
                      <a:endParaRPr lang="ja-JP" sz="1100" kern="10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1" lang="ja-JP" sz="1100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再陽性</a:t>
                      </a:r>
                      <a:r>
                        <a:rPr kumimoji="1" lang="ja-JP" altLang="en-US" sz="1100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者</a:t>
                      </a:r>
                      <a:r>
                        <a:rPr kumimoji="1" lang="ja-JP" sz="1100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数は新規陽性者数に含まない</a:t>
                      </a:r>
                      <a:endParaRPr lang="ja-JP" sz="1100" kern="100" dirty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1" lang="ja-JP" sz="1100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再陽性</a:t>
                      </a:r>
                      <a:r>
                        <a:rPr kumimoji="1" lang="ja-JP" altLang="en-US" sz="1100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者</a:t>
                      </a:r>
                      <a:r>
                        <a:rPr kumimoji="1" lang="ja-JP" sz="1100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数を新規</a:t>
                      </a:r>
                      <a:r>
                        <a:rPr kumimoji="1" lang="ja-JP" sz="1100" kern="1200" dirty="0">
                          <a:solidFill>
                            <a:schemeClr val="tx1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陽性者数</a:t>
                      </a:r>
                      <a:r>
                        <a:rPr kumimoji="1" lang="ja-JP" sz="11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に</a:t>
                      </a:r>
                      <a:r>
                        <a:rPr kumimoji="1" lang="ja-JP" sz="1100" b="0" i="0" u="wavy" kern="1200" baseline="0" dirty="0">
                          <a:solidFill>
                            <a:schemeClr val="tx1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含む</a:t>
                      </a:r>
                      <a:endParaRPr lang="ja-JP" sz="1100" b="0" i="0" u="wavy" kern="100" baseline="0" dirty="0">
                        <a:solidFill>
                          <a:schemeClr val="tx1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0" i="0" u="none" kern="100" baseline="0" dirty="0">
                          <a:solidFill>
                            <a:schemeClr val="tx1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変更なし</a:t>
                      </a:r>
                      <a:endParaRPr lang="ja-JP" sz="1100" b="0" i="0" u="none" kern="100" baseline="0" dirty="0">
                        <a:solidFill>
                          <a:schemeClr val="tx1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07736695"/>
                  </a:ext>
                </a:extLst>
              </a:tr>
              <a:tr h="443513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③</a:t>
                      </a:r>
                      <a:r>
                        <a:rPr lang="ja-JP" sz="1100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検査件数</a:t>
                      </a:r>
                      <a:endParaRPr lang="ja-JP" sz="1100" kern="100" dirty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100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陰性確認数・再陽性検査数を除く結果判明数</a:t>
                      </a:r>
                      <a:endParaRPr lang="ja-JP" sz="1100" kern="100" dirty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100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陰性確認</a:t>
                      </a:r>
                      <a:r>
                        <a:rPr lang="ja-JP" altLang="en-US" sz="1100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数を除き、</a:t>
                      </a:r>
                      <a:r>
                        <a:rPr lang="ja-JP" sz="1100" kern="12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再陽性検査</a:t>
                      </a:r>
                      <a:r>
                        <a:rPr lang="ja-JP" sz="1100" kern="1200" dirty="0">
                          <a:solidFill>
                            <a:schemeClr val="tx1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数</a:t>
                      </a:r>
                      <a:r>
                        <a:rPr lang="ja-JP" sz="11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を</a:t>
                      </a:r>
                      <a:r>
                        <a:rPr lang="ja-JP" sz="1100" b="0" i="0" u="wavy" kern="1200" baseline="0" dirty="0">
                          <a:solidFill>
                            <a:schemeClr val="tx1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含む</a:t>
                      </a:r>
                      <a:r>
                        <a:rPr lang="ja-JP" altLang="en-US" sz="11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結果判明</a:t>
                      </a:r>
                      <a:r>
                        <a:rPr lang="ja-JP" sz="11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数</a:t>
                      </a:r>
                      <a:r>
                        <a:rPr lang="en-US" altLang="ja-JP" sz="1050" b="0" i="0" u="none" kern="1200" baseline="30000" dirty="0">
                          <a:solidFill>
                            <a:schemeClr val="tx1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※1</a:t>
                      </a:r>
                      <a:r>
                        <a:rPr lang="ja-JP" altLang="en-US" sz="11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（</a:t>
                      </a:r>
                      <a:r>
                        <a:rPr lang="en-US" altLang="ja-JP" sz="11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※1</a:t>
                      </a:r>
                      <a:r>
                        <a:rPr lang="ja-JP" altLang="en-US" sz="11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 前日判明分）</a:t>
                      </a:r>
                      <a:endParaRPr lang="en-US" altLang="ja-JP" sz="1100" b="0" i="0" u="none" kern="1200" baseline="0" dirty="0">
                        <a:solidFill>
                          <a:schemeClr val="tx1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kern="100" baseline="0" dirty="0">
                          <a:solidFill>
                            <a:schemeClr val="tx1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陰性確認数･再陽性検査数を</a:t>
                      </a:r>
                      <a:r>
                        <a:rPr lang="ja-JP" altLang="en-US" sz="1100" b="0" i="0" u="wavy" kern="100" baseline="0" dirty="0">
                          <a:solidFill>
                            <a:srgbClr val="FF0000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含む検体採取数</a:t>
                      </a:r>
                      <a:r>
                        <a:rPr lang="en-US" altLang="ja-JP" sz="1100" b="0" i="0" u="sng" kern="100" baseline="30000" dirty="0">
                          <a:solidFill>
                            <a:srgbClr val="FF0000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※2</a:t>
                      </a:r>
                      <a:r>
                        <a:rPr lang="ja-JP" altLang="en-US" sz="1100" b="0" i="0" u="wavy" kern="100" baseline="0" dirty="0">
                          <a:solidFill>
                            <a:srgbClr val="FF0000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100" b="0" i="0" u="wavy" kern="100" baseline="0" dirty="0">
                          <a:solidFill>
                            <a:srgbClr val="FF0000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※2 </a:t>
                      </a:r>
                      <a:r>
                        <a:rPr lang="ja-JP" altLang="en-US" sz="1100" b="0" i="0" u="wavy" kern="100" baseline="0" dirty="0">
                          <a:solidFill>
                            <a:srgbClr val="FF0000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前日把握分）</a:t>
                      </a:r>
                      <a:endParaRPr lang="ja-JP" altLang="ja-JP" sz="1100" b="0" i="0" u="wavy" kern="100" baseline="0" dirty="0">
                        <a:solidFill>
                          <a:srgbClr val="FF0000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30316689"/>
                  </a:ext>
                </a:extLst>
              </a:tr>
              <a:tr h="443513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④患者情報</a:t>
                      </a:r>
                      <a:endParaRPr lang="ja-JP" sz="1100" kern="100" dirty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個票において、個々の陽性者ごとに情報を公表</a:t>
                      </a:r>
                      <a:endParaRPr lang="en-US" altLang="ja-JP" sz="1100" kern="100" dirty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100" kern="1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事例番号、年齢、性別、職業、発症日、経路等</a:t>
                      </a:r>
                      <a:r>
                        <a:rPr lang="en-US" altLang="ja-JP" sz="1100" dirty="0"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</a:rPr>
                        <a:t>)</a:t>
                      </a:r>
                      <a:endParaRPr lang="ja-JP" sz="1100" kern="100" dirty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0" i="0" u="wavy" kern="100" baseline="0" dirty="0">
                          <a:solidFill>
                            <a:schemeClr val="tx1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個票を廃止</a:t>
                      </a:r>
                      <a:r>
                        <a:rPr lang="ja-JP" altLang="en-US" sz="1100" kern="1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し、日々の陽性者を性別、年代別、市町村別に整理して公表</a:t>
                      </a:r>
                      <a:endParaRPr lang="ja-JP" sz="1100" kern="100" dirty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変更なし</a:t>
                      </a:r>
                      <a:endParaRPr lang="ja-JP" sz="1100" kern="100" dirty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97716578"/>
                  </a:ext>
                </a:extLst>
              </a:tr>
              <a:tr h="842683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⑤陽性率</a:t>
                      </a:r>
                      <a:endParaRPr lang="en-US" altLang="ja-JP" sz="1100" kern="100" dirty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　　</a:t>
                      </a:r>
                      <a:endParaRPr lang="ja-JP" sz="1100" kern="100" dirty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ja-JP" sz="1100" kern="100" dirty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u="none" kern="100" baseline="0" dirty="0">
                          <a:solidFill>
                            <a:schemeClr val="dk1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変更なし</a:t>
                      </a:r>
                      <a:endParaRPr lang="en-US" altLang="ja-JP" sz="1100" u="none" kern="100" baseline="0" dirty="0">
                        <a:solidFill>
                          <a:schemeClr val="dk1"/>
                        </a:solidFill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u="none" kern="100" baseline="0" dirty="0">
                          <a:solidFill>
                            <a:srgbClr val="FF0000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Times New Roman" panose="02020603050405020304" pitchFamily="18" charset="0"/>
                        </a:rPr>
                        <a:t>　</a:t>
                      </a:r>
                      <a:endParaRPr lang="ja-JP" sz="1100" kern="100" dirty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5274183"/>
                  </a:ext>
                </a:extLst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4865499" y="1153222"/>
            <a:ext cx="49120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※</a:t>
            </a:r>
            <a:r>
              <a:rPr kumimoji="1" lang="ja-JP" altLang="en-US" sz="12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en-US" altLang="ja-JP" sz="1200" dirty="0" err="1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k</a:t>
            </a:r>
            <a:r>
              <a:rPr kumimoji="1" lang="en-US" altLang="ja-JP" sz="1200" dirty="0" err="1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intone</a:t>
            </a:r>
            <a:r>
              <a:rPr kumimoji="1" lang="ja-JP" altLang="en-US" sz="12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は大阪府が患者情報管理のために</a:t>
            </a:r>
            <a:r>
              <a:rPr kumimoji="1" lang="en-US" altLang="ja-JP" sz="12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HER-SYS</a:t>
            </a:r>
            <a:r>
              <a:rPr kumimoji="1" lang="ja-JP" altLang="en-US" sz="12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に先行して開発</a:t>
            </a:r>
          </a:p>
        </p:txBody>
      </p:sp>
      <p:cxnSp>
        <p:nvCxnSpPr>
          <p:cNvPr id="22" name="直線コネクタ 21"/>
          <p:cNvCxnSpPr/>
          <p:nvPr/>
        </p:nvCxnSpPr>
        <p:spPr>
          <a:xfrm>
            <a:off x="1002649" y="3609168"/>
            <a:ext cx="194400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1070452" y="3652208"/>
            <a:ext cx="17561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（結果が判明した人数）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96537" y="3351754"/>
            <a:ext cx="21562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（結果が陽性と判明した人数）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946649" y="3501981"/>
            <a:ext cx="12028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×100</a:t>
            </a:r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 （％）</a:t>
            </a:r>
          </a:p>
        </p:txBody>
      </p:sp>
      <p:cxnSp>
        <p:nvCxnSpPr>
          <p:cNvPr id="32" name="直線コネクタ 31"/>
          <p:cNvCxnSpPr/>
          <p:nvPr/>
        </p:nvCxnSpPr>
        <p:spPr>
          <a:xfrm>
            <a:off x="7056672" y="3629470"/>
            <a:ext cx="194400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6940939" y="3367860"/>
            <a:ext cx="21754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（結果が陽性と判明した人数）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9022399" y="3468350"/>
            <a:ext cx="6207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×100</a:t>
            </a:r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 </a:t>
            </a:r>
          </a:p>
          <a:p>
            <a:r>
              <a:rPr kumimoji="1"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（％）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120693" y="3622885"/>
            <a:ext cx="1815957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100" u="wavy" kern="100" dirty="0">
                <a:solidFill>
                  <a:srgbClr val="FF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（検体を採取した人数）</a:t>
            </a:r>
            <a:endParaRPr lang="en-US" altLang="ja-JP" sz="1100" u="wavy" kern="100" dirty="0">
              <a:solidFill>
                <a:srgbClr val="FF0000"/>
              </a:solidFill>
              <a:latin typeface="HGｺﾞｼｯｸM" panose="020B0609000000000000" pitchFamily="49" charset="-128"/>
              <a:ea typeface="HGｺﾞｼｯｸM" panose="020B0609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940939" y="1484950"/>
            <a:ext cx="2965061" cy="275414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215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7871</TotalTime>
  <Words>548</Words>
  <Application>Microsoft Office PowerPoint</Application>
  <PresentationFormat>A4 210 x 297 mm</PresentationFormat>
  <Paragraphs>70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HGｺﾞｼｯｸM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大阪市</dc:creator>
  <cp:lastModifiedBy>古林　つぐみ</cp:lastModifiedBy>
  <cp:revision>640</cp:revision>
  <cp:lastPrinted>2020-12-04T04:31:41Z</cp:lastPrinted>
  <dcterms:created xsi:type="dcterms:W3CDTF">2017-05-11T04:16:25Z</dcterms:created>
  <dcterms:modified xsi:type="dcterms:W3CDTF">2024-05-07T04:30:00Z</dcterms:modified>
</cp:coreProperties>
</file>