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61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8737A8-3D62-4E3C-9F99-28B0A1AC9CF1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D1241-4A01-487A-A197-BA9CA4323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239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FD1C-B1BF-4A2D-BB36-2CF2D10823E2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D6709-7423-424D-BBD7-598E759C7D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08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FD1C-B1BF-4A2D-BB36-2CF2D10823E2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D6709-7423-424D-BBD7-598E759C7D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36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FD1C-B1BF-4A2D-BB36-2CF2D10823E2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D6709-7423-424D-BBD7-598E759C7D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897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FD1C-B1BF-4A2D-BB36-2CF2D10823E2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D6709-7423-424D-BBD7-598E759C7D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493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FD1C-B1BF-4A2D-BB36-2CF2D10823E2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D6709-7423-424D-BBD7-598E759C7D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02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FD1C-B1BF-4A2D-BB36-2CF2D10823E2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D6709-7423-424D-BBD7-598E759C7D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46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FD1C-B1BF-4A2D-BB36-2CF2D10823E2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D6709-7423-424D-BBD7-598E759C7D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307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FD1C-B1BF-4A2D-BB36-2CF2D10823E2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D6709-7423-424D-BBD7-598E759C7D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328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FD1C-B1BF-4A2D-BB36-2CF2D10823E2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D6709-7423-424D-BBD7-598E759C7D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675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FD1C-B1BF-4A2D-BB36-2CF2D10823E2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D6709-7423-424D-BBD7-598E759C7D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775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FD1C-B1BF-4A2D-BB36-2CF2D10823E2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D6709-7423-424D-BBD7-598E759C7D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14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5FD1C-B1BF-4A2D-BB36-2CF2D10823E2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D6709-7423-424D-BBD7-598E759C7D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28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hyperlink" Target="https://www.niid.go.jp/niid/ja/typhi-m/iasr-reference/2414-related-articles/related-articles-454/7735-454r10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hlw.go.jp/bunya/kenkou/kekkaku-kansenshou19/salmonella_qa.html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0" y="933449"/>
            <a:ext cx="6858000" cy="2802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6858000" cy="933450"/>
          </a:xfrm>
          <a:solidFill>
            <a:schemeClr val="bg1"/>
          </a:solidFill>
          <a:ln w="38100">
            <a:solidFill>
              <a:srgbClr val="00C668"/>
            </a:solidFill>
          </a:ln>
        </p:spPr>
        <p:txBody>
          <a:bodyPr>
            <a:noAutofit/>
          </a:bodyPr>
          <a:lstStyle/>
          <a:p>
            <a:pPr algn="ctr"/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「類鼻疽」って知ってますか？</a:t>
            </a: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32475"/>
            <a:ext cx="1673225" cy="1304925"/>
          </a:xfrm>
        </p:spPr>
      </p:pic>
      <p:pic>
        <p:nvPicPr>
          <p:cNvPr id="7" name="コンテンツ プレースホルダー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791" y="5857437"/>
            <a:ext cx="792239" cy="1342778"/>
          </a:xfrm>
          <a:prstGeom prst="rect">
            <a:avLst/>
          </a:prstGeom>
        </p:spPr>
      </p:pic>
      <p:pic>
        <p:nvPicPr>
          <p:cNvPr id="8" name="コンテンツ プレースホルダー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439" y="5871765"/>
            <a:ext cx="1223951" cy="1314121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86678" y="1085463"/>
            <a:ext cx="6692450" cy="2254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「</a:t>
            </a:r>
            <a:r>
              <a:rPr lang="ja-JP" altLang="ja-JP" sz="1600" b="1" dirty="0"/>
              <a:t>類鼻疽</a:t>
            </a:r>
            <a:r>
              <a:rPr lang="ja-JP" altLang="en-US" sz="1600" b="1" dirty="0"/>
              <a:t>」とは？</a:t>
            </a:r>
            <a:endParaRPr lang="en-US" altLang="ja-JP" sz="1600" b="1" dirty="0"/>
          </a:p>
          <a:p>
            <a:r>
              <a:rPr lang="ja-JP" altLang="en-US" sz="1400" dirty="0"/>
              <a:t>人や動物で</a:t>
            </a:r>
            <a:r>
              <a:rPr lang="ja-JP" altLang="ja-JP" sz="1400" b="1" u="sng" dirty="0"/>
              <a:t>重篤な</a:t>
            </a:r>
            <a:r>
              <a:rPr lang="ja-JP" altLang="en-US" sz="1400" b="1" u="sng" dirty="0"/>
              <a:t>症状</a:t>
            </a:r>
            <a:r>
              <a:rPr lang="ja-JP" altLang="en-US" sz="1400" dirty="0"/>
              <a:t>を引き起こす細菌性</a:t>
            </a:r>
            <a:r>
              <a:rPr lang="ja-JP" altLang="ja-JP" sz="1400" dirty="0"/>
              <a:t>疾病</a:t>
            </a:r>
            <a:r>
              <a:rPr lang="ja-JP" altLang="en-US" sz="1400" dirty="0"/>
              <a:t>です。</a:t>
            </a:r>
            <a:endParaRPr lang="en-US" altLang="ja-JP" sz="1400" dirty="0"/>
          </a:p>
          <a:p>
            <a:r>
              <a:rPr lang="ja-JP" altLang="ja-JP" sz="1400" b="1" u="sng" dirty="0"/>
              <a:t>海外の</a:t>
            </a:r>
            <a:r>
              <a:rPr lang="ja-JP" altLang="ja-JP" sz="1400" b="1" u="sng" dirty="0" smtClean="0"/>
              <a:t>風土病</a:t>
            </a:r>
            <a:r>
              <a:rPr lang="en-US" altLang="ja-JP" sz="1100" b="1" u="sng" dirty="0" smtClean="0"/>
              <a:t>※</a:t>
            </a:r>
            <a:r>
              <a:rPr lang="ja-JP" altLang="en-US" sz="1400" dirty="0" smtClean="0"/>
              <a:t>で常在</a:t>
            </a:r>
            <a:r>
              <a:rPr lang="ja-JP" altLang="en-US" sz="1400" dirty="0"/>
              <a:t>地域に渡航する際は注意が必要です。</a:t>
            </a:r>
            <a:endParaRPr lang="en-US" altLang="ja-JP" sz="1400" dirty="0"/>
          </a:p>
          <a:p>
            <a:r>
              <a:rPr lang="ja-JP" altLang="ja-JP" sz="1400" dirty="0"/>
              <a:t>日本には</a:t>
            </a:r>
            <a:r>
              <a:rPr lang="ja-JP" altLang="en-US" sz="1400" dirty="0"/>
              <a:t>類鼻疽菌は</a:t>
            </a:r>
            <a:r>
              <a:rPr lang="ja-JP" altLang="ja-JP" sz="1400" dirty="0"/>
              <a:t>常在し</a:t>
            </a:r>
            <a:r>
              <a:rPr lang="ja-JP" altLang="en-US" sz="1400" dirty="0"/>
              <a:t>ません。</a:t>
            </a:r>
            <a:endParaRPr lang="en-US" altLang="ja-JP" sz="1400" dirty="0"/>
          </a:p>
          <a:p>
            <a:r>
              <a:rPr lang="en-US" altLang="ja-JP" sz="1050" dirty="0"/>
              <a:t>※</a:t>
            </a:r>
            <a:r>
              <a:rPr lang="ja-JP" altLang="ja-JP" sz="1050" dirty="0"/>
              <a:t>日本では</a:t>
            </a:r>
            <a:r>
              <a:rPr lang="ja-JP" altLang="en-US" sz="1050" dirty="0"/>
              <a:t>これまでに</a:t>
            </a:r>
            <a:r>
              <a:rPr lang="ja-JP" altLang="ja-JP" sz="1050" dirty="0"/>
              <a:t>輸入感染症例が報告</a:t>
            </a:r>
            <a:r>
              <a:rPr lang="ja-JP" altLang="en-US" sz="1050" dirty="0"/>
              <a:t>されています。</a:t>
            </a:r>
            <a:endParaRPr lang="en-US" altLang="ja-JP" sz="1050" dirty="0"/>
          </a:p>
          <a:p>
            <a:r>
              <a:rPr lang="ja-JP" altLang="en-US" sz="1400" b="1" u="sng" dirty="0"/>
              <a:t>傷口や呼吸器</a:t>
            </a:r>
            <a:r>
              <a:rPr lang="ja-JP" altLang="en-US" sz="1400" dirty="0"/>
              <a:t>を介してヒトの体内に侵入し感染します。</a:t>
            </a:r>
            <a:endParaRPr lang="en-US" altLang="ja-JP" sz="1000" dirty="0"/>
          </a:p>
          <a:p>
            <a:endParaRPr lang="en-US" altLang="ja-JP" sz="1000" dirty="0"/>
          </a:p>
          <a:p>
            <a:r>
              <a:rPr lang="en-US" altLang="ja-JP" sz="1200" dirty="0"/>
              <a:t>2021</a:t>
            </a:r>
            <a:r>
              <a:rPr lang="ja-JP" altLang="en-US" sz="1200" dirty="0"/>
              <a:t>年には米国</a:t>
            </a:r>
            <a:r>
              <a:rPr lang="en-US" altLang="ja-JP" sz="1200" dirty="0"/>
              <a:t>CDC</a:t>
            </a:r>
            <a:r>
              <a:rPr lang="ja-JP" altLang="en-US" sz="1200" dirty="0"/>
              <a:t>から、</a:t>
            </a:r>
            <a:r>
              <a:rPr lang="ja-JP" altLang="en-US" sz="1200" u="sng" dirty="0"/>
              <a:t>海外渡航歴のない方</a:t>
            </a:r>
            <a:r>
              <a:rPr lang="ja-JP" altLang="en-US" sz="1200" dirty="0"/>
              <a:t>について、</a:t>
            </a:r>
            <a:endParaRPr lang="en-US" altLang="ja-JP" sz="1200" dirty="0"/>
          </a:p>
          <a:p>
            <a:r>
              <a:rPr lang="ja-JP" altLang="ja-JP" sz="1200" dirty="0"/>
              <a:t>・</a:t>
            </a:r>
            <a:r>
              <a:rPr lang="ja-JP" altLang="ja-JP" sz="1200" u="sng" dirty="0"/>
              <a:t>輸入淡水魚</a:t>
            </a:r>
            <a:r>
              <a:rPr lang="ja-JP" altLang="en-US" sz="1200" u="sng" dirty="0"/>
              <a:t>を</a:t>
            </a:r>
            <a:r>
              <a:rPr lang="ja-JP" altLang="ja-JP" sz="1200" u="sng" dirty="0"/>
              <a:t>飼育</a:t>
            </a:r>
            <a:r>
              <a:rPr lang="ja-JP" altLang="en-US" sz="1200" u="sng" dirty="0"/>
              <a:t>している</a:t>
            </a:r>
            <a:r>
              <a:rPr lang="ja-JP" altLang="en-US" sz="1200" b="1" u="sng" dirty="0"/>
              <a:t>水槽から</a:t>
            </a:r>
            <a:r>
              <a:rPr lang="ja-JP" altLang="ja-JP" sz="1200" b="1" u="sng" dirty="0"/>
              <a:t>感染</a:t>
            </a:r>
            <a:r>
              <a:rPr lang="ja-JP" altLang="ja-JP" sz="1200" u="sng" dirty="0"/>
              <a:t>した事例</a:t>
            </a:r>
            <a:endParaRPr lang="en-US" altLang="ja-JP" sz="1200" u="sng" dirty="0"/>
          </a:p>
          <a:p>
            <a:r>
              <a:rPr lang="ja-JP" altLang="en-US" sz="1200" dirty="0"/>
              <a:t>・</a:t>
            </a:r>
            <a:r>
              <a:rPr lang="ja-JP" altLang="en-US" sz="1200" u="sng" dirty="0"/>
              <a:t>輸入</a:t>
            </a:r>
            <a:r>
              <a:rPr lang="ja-JP" altLang="ja-JP" sz="1200" b="1" u="sng" dirty="0"/>
              <a:t>アロマスプレー</a:t>
            </a:r>
            <a:r>
              <a:rPr lang="ja-JP" altLang="en-US" sz="1200" b="1" u="sng" dirty="0"/>
              <a:t>の使用</a:t>
            </a:r>
            <a:r>
              <a:rPr lang="ja-JP" altLang="ja-JP" sz="1200" u="sng" dirty="0"/>
              <a:t>による感染事例</a:t>
            </a:r>
            <a:endParaRPr lang="en-US" altLang="ja-JP" sz="1200" u="sng" dirty="0"/>
          </a:p>
          <a:p>
            <a:r>
              <a:rPr lang="ja-JP" altLang="en-US" sz="1200" dirty="0"/>
              <a:t>が</a:t>
            </a:r>
            <a:r>
              <a:rPr lang="ja-JP" altLang="ja-JP" sz="1200" dirty="0"/>
              <a:t>報告</a:t>
            </a:r>
            <a:r>
              <a:rPr lang="ja-JP" altLang="en-US" sz="1200" dirty="0"/>
              <a:t>されており、海外渡航をしていない方も注意が必要です。</a:t>
            </a:r>
            <a:endParaRPr lang="ja-JP" altLang="ja-JP" sz="1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3571" y="3743585"/>
            <a:ext cx="6858000" cy="52322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/>
              <a:t>水槽を取り扱う際の感染</a:t>
            </a:r>
            <a:r>
              <a:rPr kumimoji="1" lang="ja-JP" altLang="en-US" sz="2800" b="1" dirty="0"/>
              <a:t>防止のポイント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3710" y="5124555"/>
            <a:ext cx="3134125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+mn-ea"/>
              </a:rPr>
              <a:t>１．</a:t>
            </a:r>
            <a:r>
              <a:rPr kumimoji="1" lang="ja-JP" altLang="en-US" sz="2000" b="1" dirty="0" smtClean="0">
                <a:latin typeface="+mn-ea"/>
              </a:rPr>
              <a:t>水槽を取り扱う際は</a:t>
            </a:r>
            <a:endParaRPr kumimoji="1" lang="en-US" altLang="ja-JP" sz="2000" b="1" dirty="0" smtClean="0">
              <a:latin typeface="+mn-ea"/>
            </a:endParaRPr>
          </a:p>
          <a:p>
            <a:r>
              <a:rPr kumimoji="1" lang="ja-JP" altLang="en-US" sz="2000" b="1" dirty="0" smtClean="0">
                <a:latin typeface="+mn-ea"/>
              </a:rPr>
              <a:t>手袋等を着用しましょう。</a:t>
            </a:r>
            <a:endParaRPr kumimoji="1" lang="ja-JP" altLang="en-US" sz="2000" b="1" dirty="0">
              <a:latin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621995" y="5156145"/>
            <a:ext cx="3093560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+mn-ea"/>
              </a:rPr>
              <a:t>２．作業後は</a:t>
            </a:r>
            <a:r>
              <a:rPr kumimoji="1" lang="ja-JP" altLang="en-US" sz="2000" b="1" dirty="0" smtClean="0">
                <a:latin typeface="+mn-ea"/>
              </a:rPr>
              <a:t>よく手を</a:t>
            </a:r>
            <a:endParaRPr kumimoji="1" lang="en-US" altLang="ja-JP" sz="2000" b="1" dirty="0" smtClean="0">
              <a:latin typeface="+mn-ea"/>
            </a:endParaRPr>
          </a:p>
          <a:p>
            <a:r>
              <a:rPr kumimoji="1" lang="ja-JP" altLang="en-US" sz="2000" b="1" dirty="0" smtClean="0">
                <a:latin typeface="+mn-ea"/>
              </a:rPr>
              <a:t>　石けんで洗いましょう</a:t>
            </a:r>
            <a:r>
              <a:rPr kumimoji="1" lang="ja-JP" altLang="en-US" sz="2000" b="1" dirty="0">
                <a:latin typeface="+mn-ea"/>
              </a:rPr>
              <a:t>。</a:t>
            </a:r>
          </a:p>
        </p:txBody>
      </p:sp>
      <p:pic>
        <p:nvPicPr>
          <p:cNvPr id="12" name="コンテンツ プレースホルダー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59" y="8106510"/>
            <a:ext cx="1210241" cy="813887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2608035" y="8106510"/>
            <a:ext cx="4215680" cy="9848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水槽</a:t>
            </a:r>
            <a:r>
              <a:rPr kumimoji="1" lang="ja-JP" altLang="en-US" sz="1200" dirty="0"/>
              <a:t>の</a:t>
            </a:r>
            <a:r>
              <a:rPr kumimoji="1" lang="ja-JP" altLang="en-US" sz="1200" dirty="0" smtClean="0"/>
              <a:t>取り扱いに</a:t>
            </a:r>
            <a:r>
              <a:rPr kumimoji="1" lang="ja-JP" altLang="en-US" sz="1200" dirty="0"/>
              <a:t>当たっては、類鼻疽菌以外にも、これ</a:t>
            </a:r>
            <a:r>
              <a:rPr kumimoji="1" lang="ja-JP" altLang="en-US" sz="1200" dirty="0" smtClean="0"/>
              <a:t>までに「サルモネラ菌（注</a:t>
            </a:r>
            <a:r>
              <a:rPr kumimoji="1" lang="en-US" altLang="ja-JP" sz="1200" dirty="0" smtClean="0"/>
              <a:t>1</a:t>
            </a:r>
            <a:r>
              <a:rPr kumimoji="1" lang="ja-JP" altLang="en-US" sz="1200" dirty="0" smtClean="0"/>
              <a:t>）」や「非結核抗</a:t>
            </a:r>
            <a:r>
              <a:rPr kumimoji="1" lang="ja-JP" altLang="en-US" sz="1200" dirty="0"/>
              <a:t>酸菌症（</a:t>
            </a:r>
            <a:r>
              <a:rPr kumimoji="1" lang="ja-JP" altLang="en-US" sz="1200" dirty="0" smtClean="0"/>
              <a:t>注</a:t>
            </a:r>
            <a:r>
              <a:rPr kumimoji="1" lang="en-US" altLang="ja-JP" sz="1200" dirty="0" smtClean="0"/>
              <a:t>2 </a:t>
            </a:r>
            <a:r>
              <a:rPr kumimoji="1" lang="ja-JP" altLang="en-US" sz="1200" dirty="0" smtClean="0"/>
              <a:t>」等の感染事例も報告されております。</a:t>
            </a:r>
            <a:endParaRPr kumimoji="1" lang="en-US" altLang="ja-JP" sz="1200" dirty="0" smtClean="0"/>
          </a:p>
          <a:p>
            <a:r>
              <a:rPr kumimoji="1" lang="ja-JP" altLang="en-US" sz="1100" dirty="0" smtClean="0"/>
              <a:t>注</a:t>
            </a:r>
            <a:r>
              <a:rPr kumimoji="1" lang="en-US" altLang="ja-JP" sz="1100" dirty="0" smtClean="0"/>
              <a:t>1</a:t>
            </a:r>
            <a:r>
              <a:rPr kumimoji="1" lang="ja-JP" altLang="en-US" sz="1100" dirty="0" smtClean="0"/>
              <a:t>：</a:t>
            </a:r>
            <a:r>
              <a:rPr kumimoji="1" lang="ja-JP" altLang="en-US" sz="1100" dirty="0" smtClean="0">
                <a:hlinkClick r:id="rId6"/>
              </a:rPr>
              <a:t>ミドリガメ</a:t>
            </a:r>
            <a:r>
              <a:rPr kumimoji="1" lang="ja-JP" altLang="en-US" sz="1100" dirty="0">
                <a:hlinkClick r:id="rId6"/>
              </a:rPr>
              <a:t>等のハ虫類の取扱い</a:t>
            </a:r>
            <a:r>
              <a:rPr kumimoji="1" lang="en-US" altLang="ja-JP" sz="1100" dirty="0" smtClean="0">
                <a:hlinkClick r:id="rId6"/>
              </a:rPr>
              <a:t>Q&amp;A</a:t>
            </a:r>
            <a:r>
              <a:rPr kumimoji="1" lang="ja-JP" altLang="en-US" sz="1100" dirty="0" smtClean="0">
                <a:hlinkClick r:id="rId6"/>
              </a:rPr>
              <a:t>（厚生労働省</a:t>
            </a:r>
            <a:r>
              <a:rPr kumimoji="1" lang="en-US" altLang="ja-JP" sz="1100" dirty="0" smtClean="0">
                <a:hlinkClick r:id="rId6"/>
              </a:rPr>
              <a:t>HP</a:t>
            </a:r>
            <a:r>
              <a:rPr kumimoji="1" lang="ja-JP" altLang="en-US" sz="1100" dirty="0" smtClean="0">
                <a:hlinkClick r:id="rId6"/>
              </a:rPr>
              <a:t>）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注</a:t>
            </a:r>
            <a:r>
              <a:rPr kumimoji="1" lang="en-US" altLang="ja-JP" sz="1100" dirty="0" smtClean="0"/>
              <a:t>2</a:t>
            </a:r>
            <a:r>
              <a:rPr kumimoji="1" lang="ja-JP" altLang="en-US" sz="1100" dirty="0" smtClean="0"/>
              <a:t>：</a:t>
            </a:r>
            <a:r>
              <a:rPr kumimoji="1" lang="ja-JP" altLang="en-US" sz="1100" dirty="0">
                <a:hlinkClick r:id="rId7"/>
              </a:rPr>
              <a:t>非結核抗酸</a:t>
            </a:r>
            <a:r>
              <a:rPr kumimoji="1" lang="ja-JP" altLang="en-US" sz="1100" dirty="0" smtClean="0">
                <a:hlinkClick r:id="rId7"/>
              </a:rPr>
              <a:t>菌症（国立感染症研究所</a:t>
            </a:r>
            <a:r>
              <a:rPr kumimoji="1" lang="en-US" altLang="ja-JP" sz="1100" dirty="0" smtClean="0">
                <a:hlinkClick r:id="rId7"/>
              </a:rPr>
              <a:t>HP</a:t>
            </a:r>
            <a:r>
              <a:rPr kumimoji="1" lang="ja-JP" altLang="en-US" sz="1100" dirty="0" smtClean="0">
                <a:hlinkClick r:id="rId7"/>
              </a:rPr>
              <a:t>）</a:t>
            </a:r>
            <a:endParaRPr kumimoji="1" lang="en-US" altLang="ja-JP" sz="1100" dirty="0"/>
          </a:p>
        </p:txBody>
      </p:sp>
      <p:pic>
        <p:nvPicPr>
          <p:cNvPr id="14" name="コンテンツ プレースホルダー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156" y="2230378"/>
            <a:ext cx="994518" cy="919929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537540" y="2238043"/>
            <a:ext cx="1241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※</a:t>
            </a:r>
            <a:r>
              <a:rPr kumimoji="1" lang="ja-JP" altLang="en-US" sz="900" dirty="0" smtClean="0"/>
              <a:t>東南</a:t>
            </a:r>
            <a:r>
              <a:rPr kumimoji="1" lang="ja-JP" altLang="en-US" sz="900" dirty="0"/>
              <a:t>アジアと北部オーストラリアで特に多く患者が発生しており、水田などの湿った土壌や水中で生息しています。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5875" y="1173630"/>
            <a:ext cx="905802" cy="775367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5537540" y="1232668"/>
            <a:ext cx="1241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/>
              <a:t>類鼻疽菌</a:t>
            </a:r>
            <a:r>
              <a:rPr lang="ja-JP" altLang="en-US" sz="900" dirty="0" smtClean="0"/>
              <a:t>は致死率</a:t>
            </a:r>
            <a:r>
              <a:rPr lang="ja-JP" altLang="en-US" sz="900" dirty="0"/>
              <a:t>の高い病原菌で、病原体の取り扱いは厳重に管理されています。</a:t>
            </a:r>
            <a:endParaRPr lang="en-US" altLang="ja-JP" sz="9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60627" y="7249990"/>
            <a:ext cx="3436799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+mn-ea"/>
              </a:rPr>
              <a:t>３．</a:t>
            </a:r>
            <a:r>
              <a:rPr lang="ja-JP" altLang="ja-JP" sz="2000" b="1" dirty="0">
                <a:latin typeface="+mn-ea"/>
              </a:rPr>
              <a:t>体調に異状を</a:t>
            </a:r>
            <a:r>
              <a:rPr lang="ja-JP" altLang="ja-JP" sz="2000" b="1" dirty="0" smtClean="0">
                <a:latin typeface="+mn-ea"/>
              </a:rPr>
              <a:t>感じたら</a:t>
            </a:r>
            <a:endParaRPr lang="en-US" altLang="ja-JP" sz="2000" b="1" dirty="0" smtClean="0">
              <a:latin typeface="+mn-ea"/>
            </a:endParaRPr>
          </a:p>
          <a:p>
            <a:r>
              <a:rPr lang="ja-JP" altLang="ja-JP" sz="2000" b="1" dirty="0" smtClean="0">
                <a:latin typeface="+mn-ea"/>
              </a:rPr>
              <a:t>医療</a:t>
            </a:r>
            <a:r>
              <a:rPr lang="ja-JP" altLang="ja-JP" sz="2000" b="1" dirty="0">
                <a:latin typeface="+mn-ea"/>
              </a:rPr>
              <a:t>機関に相談しましょ</a:t>
            </a:r>
            <a:r>
              <a:rPr lang="ja-JP" altLang="en-US" sz="2000" b="1" dirty="0">
                <a:latin typeface="+mn-ea"/>
              </a:rPr>
              <a:t>う。</a:t>
            </a:r>
            <a:endParaRPr kumimoji="1" lang="ja-JP" altLang="en-US" sz="2000" b="1" dirty="0">
              <a:latin typeface="+mn-ea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145" y="7115388"/>
            <a:ext cx="1094529" cy="991122"/>
          </a:xfrm>
          <a:prstGeom prst="rect">
            <a:avLst/>
          </a:prstGeom>
        </p:spPr>
      </p:pic>
      <p:pic>
        <p:nvPicPr>
          <p:cNvPr id="21" name="コンテンツ プレースホルダー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1766065" y="8070466"/>
            <a:ext cx="781032" cy="947023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84354" y="4354632"/>
            <a:ext cx="668929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観賞魚、は虫類を取り扱う際には、動物が病原菌に汚染されている可能性があります。水槽</a:t>
            </a:r>
            <a:r>
              <a:rPr kumimoji="1" lang="ja-JP" altLang="en-US" sz="1400" dirty="0"/>
              <a:t>を取り扱う際には</a:t>
            </a:r>
            <a:r>
              <a:rPr kumimoji="1" lang="ja-JP" altLang="en-US" sz="1400" dirty="0" smtClean="0"/>
              <a:t>、念のため、下記のポイントに注意しましょう。</a:t>
            </a:r>
            <a:endParaRPr kumimoji="1" lang="ja-JP" altLang="en-US" sz="1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-28942" y="8909410"/>
            <a:ext cx="23318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別添１：参考資料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86011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408</TotalTime>
  <Words>337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「類鼻疽」って知ってますか？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山田 大悟(yamada-daigo.4y0)</dc:creator>
  <cp:lastModifiedBy>山地　良彦</cp:lastModifiedBy>
  <cp:revision>40</cp:revision>
  <cp:lastPrinted>2021-12-27T02:44:54Z</cp:lastPrinted>
  <dcterms:created xsi:type="dcterms:W3CDTF">2021-12-24T02:17:37Z</dcterms:created>
  <dcterms:modified xsi:type="dcterms:W3CDTF">2021-12-27T13:29:56Z</dcterms:modified>
</cp:coreProperties>
</file>