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7" r:id="rId2"/>
  </p:sldIdLst>
  <p:sldSz cx="12801600" cy="9601200" type="A3"/>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101" autoAdjust="0"/>
  </p:normalViewPr>
  <p:slideViewPr>
    <p:cSldViewPr snapToGrid="0">
      <p:cViewPr>
        <p:scale>
          <a:sx n="100" d="100"/>
          <a:sy n="100" d="100"/>
        </p:scale>
        <p:origin x="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chemeClr val="tx1"/>
                </a:solidFill>
                <a:latin typeface="ＭＳ Ｐゴシック" panose="020B0600070205080204" pitchFamily="50" charset="-128"/>
                <a:ea typeface="ＭＳ Ｐゴシック" panose="020B0600070205080204" pitchFamily="50" charset="-128"/>
                <a:cs typeface="+mn-cs"/>
              </a:defRPr>
            </a:pPr>
            <a:r>
              <a:rPr lang="ja-JP" altLang="en-US" sz="800" b="0" dirty="0" smtClean="0">
                <a:solidFill>
                  <a:schemeClr val="tx1"/>
                </a:solidFill>
                <a:latin typeface="ＭＳ Ｐゴシック" panose="020B0600070205080204" pitchFamily="50" charset="-128"/>
                <a:ea typeface="ＭＳ Ｐゴシック" panose="020B0600070205080204" pitchFamily="50" charset="-128"/>
              </a:rPr>
              <a:t>（総診療費に占める割合）　</a:t>
            </a:r>
            <a:endParaRPr lang="zh-TW" altLang="en-US" sz="800" b="0" dirty="0">
              <a:solidFill>
                <a:schemeClr val="tx1"/>
              </a:solidFill>
              <a:latin typeface="ＭＳ Ｐゴシック" panose="020B0600070205080204" pitchFamily="50" charset="-128"/>
              <a:ea typeface="ＭＳ Ｐゴシック" panose="020B0600070205080204" pitchFamily="50" charset="-128"/>
            </a:endParaRPr>
          </a:p>
        </c:rich>
      </c:tx>
      <c:layout>
        <c:manualLayout>
          <c:xMode val="edge"/>
          <c:yMode val="edge"/>
          <c:x val="0.55674350067776912"/>
          <c:y val="0.13308798164775087"/>
        </c:manualLayout>
      </c:layout>
      <c:overlay val="0"/>
      <c:spPr>
        <a:noFill/>
        <a:ln>
          <a:noFill/>
        </a:ln>
        <a:effectLst/>
      </c:spPr>
      <c:txPr>
        <a:bodyPr rot="0" spcFirstLastPara="1" vertOverflow="ellipsis" vert="horz" wrap="square" anchor="ctr" anchorCtr="1"/>
        <a:lstStyle/>
        <a:p>
          <a:pPr>
            <a:defRPr sz="800" b="0" i="0" u="none" strike="noStrike" kern="1200" spc="0" baseline="0">
              <a:solidFill>
                <a:schemeClr val="tx1"/>
              </a:solidFill>
              <a:latin typeface="ＭＳ Ｐゴシック" panose="020B0600070205080204" pitchFamily="50" charset="-128"/>
              <a:ea typeface="ＭＳ Ｐゴシック" panose="020B0600070205080204" pitchFamily="50" charset="-128"/>
              <a:cs typeface="+mn-cs"/>
            </a:defRPr>
          </a:pPr>
          <a:endParaRPr lang="ja-JP"/>
        </a:p>
      </c:txPr>
    </c:title>
    <c:autoTitleDeleted val="0"/>
    <c:plotArea>
      <c:layout>
        <c:manualLayout>
          <c:layoutTarget val="inner"/>
          <c:xMode val="edge"/>
          <c:yMode val="edge"/>
          <c:x val="0.3284234389784158"/>
          <c:y val="0.16276086861331798"/>
          <c:w val="0.2965024538874903"/>
          <c:h val="0.83723913138668205"/>
        </c:manualLayout>
      </c:layout>
      <c:pieChart>
        <c:varyColors val="1"/>
        <c:ser>
          <c:idx val="0"/>
          <c:order val="0"/>
          <c:tx>
            <c:strRef>
              <c:f>診療データ③!$G$1</c:f>
              <c:strCache>
                <c:ptCount val="1"/>
                <c:pt idx="0">
                  <c:v>令和2年度（推計値）</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BBA-4D2D-AB5E-DC58C1925A8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BBA-4D2D-AB5E-DC58C1925A81}"/>
              </c:ext>
            </c:extLst>
          </c:dPt>
          <c:dLbls>
            <c:dLbl>
              <c:idx val="0"/>
              <c:layout>
                <c:manualLayout>
                  <c:x val="-7.7204035752323874E-2"/>
                  <c:y val="-0.14817802190103735"/>
                </c:manualLayout>
              </c:layout>
              <c:tx>
                <c:rich>
                  <a:bodyPr rot="0" spcFirstLastPara="1" vertOverflow="ellipsis" vert="horz" wrap="square" lIns="38100" tIns="19050" rIns="38100" bIns="19050" anchor="ctr" anchorCtr="1">
                    <a:noAutofit/>
                  </a:bodyPr>
                  <a:lstStyle/>
                  <a:p>
                    <a:pPr>
                      <a:defRPr sz="1000" b="1"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r>
                      <a:rPr lang="en-US" altLang="ja-JP" sz="1000" dirty="0" smtClean="0"/>
                      <a:t>70</a:t>
                    </a:r>
                    <a:r>
                      <a:rPr lang="ja-JP" altLang="en-US" sz="1000" dirty="0" smtClean="0"/>
                      <a:t>歳未満</a:t>
                    </a:r>
                    <a:fld id="{7109B1D2-D112-4389-9A73-1F0138BBD7E0}" type="VALUE">
                      <a:rPr lang="en-US" altLang="ja-JP" sz="1000" smtClean="0"/>
                      <a:pPr>
                        <a:defRPr sz="1000" b="1">
                          <a:latin typeface="ＭＳ Ｐゴシック" panose="020B0600070205080204" pitchFamily="50" charset="-128"/>
                          <a:ea typeface="ＭＳ Ｐゴシック" panose="020B0600070205080204" pitchFamily="50" charset="-128"/>
                        </a:defRPr>
                      </a:pPr>
                      <a:t>[値]</a:t>
                    </a:fld>
                    <a:endParaRPr lang="ja-JP" altLang="en-US" sz="1000" dirty="0" smtClean="0"/>
                  </a:p>
                </c:rich>
              </c:tx>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32939241322134005"/>
                      <c:h val="0.46658115669151151"/>
                    </c:manualLayout>
                  </c15:layout>
                  <c15:dlblFieldTable/>
                  <c15:showDataLabelsRange val="0"/>
                </c:ext>
                <c:ext xmlns:c16="http://schemas.microsoft.com/office/drawing/2014/chart" uri="{C3380CC4-5D6E-409C-BE32-E72D297353CC}">
                  <c16:uniqueId val="{00000001-6BBA-4D2D-AB5E-DC58C1925A81}"/>
                </c:ext>
              </c:extLst>
            </c:dLbl>
            <c:dLbl>
              <c:idx val="1"/>
              <c:layout>
                <c:manualLayout>
                  <c:x val="3.0781764378388844E-2"/>
                  <c:y val="0.23628013712052576"/>
                </c:manualLayout>
              </c:layout>
              <c:tx>
                <c:rich>
                  <a:bodyPr rot="0" spcFirstLastPara="1" vertOverflow="ellipsis" vert="horz" wrap="square" lIns="38100" tIns="19050" rIns="38100" bIns="19050" anchor="ctr" anchorCtr="1">
                    <a:noAutofit/>
                  </a:bodyPr>
                  <a:lstStyle/>
                  <a:p>
                    <a:pPr>
                      <a:defRPr sz="1000" b="1"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r>
                      <a:rPr lang="en-US" altLang="ja-JP" sz="1000" dirty="0" smtClean="0"/>
                      <a:t>70</a:t>
                    </a:r>
                    <a:r>
                      <a:rPr lang="ja-JP" altLang="en-US" sz="1000" dirty="0" smtClean="0"/>
                      <a:t>歳以上</a:t>
                    </a:r>
                    <a:fld id="{22EE875B-9562-4BF1-80B6-88E333FFE9DD}" type="VALUE">
                      <a:rPr lang="en-US" altLang="ja-JP" sz="1000" smtClean="0"/>
                      <a:pPr>
                        <a:defRPr sz="1000" b="1">
                          <a:latin typeface="ＭＳ Ｐゴシック" panose="020B0600070205080204" pitchFamily="50" charset="-128"/>
                          <a:ea typeface="ＭＳ Ｐゴシック" panose="020B0600070205080204" pitchFamily="50" charset="-128"/>
                        </a:defRPr>
                      </a:pPr>
                      <a:t>[値]</a:t>
                    </a:fld>
                    <a:endParaRPr lang="ja-JP" altLang="en-US" sz="1000" dirty="0" smtClean="0"/>
                  </a:p>
                </c:rich>
              </c:tx>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4773484399206042"/>
                      <c:h val="0.48014456240928804"/>
                    </c:manualLayout>
                  </c15:layout>
                  <c15:dlblFieldTable/>
                  <c15:showDataLabelsRange val="0"/>
                </c:ext>
                <c:ext xmlns:c16="http://schemas.microsoft.com/office/drawing/2014/chart" uri="{C3380CC4-5D6E-409C-BE32-E72D297353CC}">
                  <c16:uniqueId val="{00000003-6BBA-4D2D-AB5E-DC58C1925A81}"/>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val>
            <c:numRef>
              <c:f>診療データ③!$G$2:$G$5</c:f>
              <c:numCache>
                <c:formatCode>0.00%</c:formatCode>
                <c:ptCount val="2"/>
                <c:pt idx="0">
                  <c:v>0.61350000000000005</c:v>
                </c:pt>
                <c:pt idx="1">
                  <c:v>0.38650000000000001</c:v>
                </c:pt>
              </c:numCache>
            </c:numRef>
          </c:val>
          <c:extLst>
            <c:ext xmlns:c16="http://schemas.microsoft.com/office/drawing/2014/chart" uri="{C3380CC4-5D6E-409C-BE32-E72D297353CC}">
              <c16:uniqueId val="{00000004-6BBA-4D2D-AB5E-DC58C1925A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r>
              <a:rPr lang="ja-JP" altLang="en-US" sz="800" b="0" i="0" u="none" strike="noStrike" kern="1200" spc="0" baseline="0" dirty="0" smtClean="0">
                <a:solidFill>
                  <a:schemeClr val="tx1"/>
                </a:solidFill>
                <a:latin typeface="ＭＳ Ｐゴシック" panose="020B0600070205080204" pitchFamily="50" charset="-128"/>
                <a:ea typeface="ＭＳ Ｐゴシック" panose="020B0600070205080204" pitchFamily="50" charset="-128"/>
                <a:cs typeface="+mn-cs"/>
              </a:rPr>
              <a:t>（</a:t>
            </a:r>
            <a:r>
              <a:rPr lang="en-US" sz="800" b="0" i="0" u="none" strike="noStrike" kern="1200" spc="0" baseline="0" dirty="0" smtClean="0">
                <a:solidFill>
                  <a:schemeClr val="tx1"/>
                </a:solidFill>
                <a:latin typeface="ＭＳ Ｐゴシック" panose="020B0600070205080204" pitchFamily="50" charset="-128"/>
                <a:ea typeface="ＭＳ Ｐゴシック" panose="020B0600070205080204" pitchFamily="50" charset="-128"/>
                <a:cs typeface="+mn-cs"/>
              </a:rPr>
              <a:t>1</a:t>
            </a:r>
            <a:r>
              <a:rPr lang="ja-JP" sz="800" b="0" i="0" u="none" strike="noStrike" kern="1200" spc="0" baseline="0" dirty="0">
                <a:solidFill>
                  <a:schemeClr val="tx1"/>
                </a:solidFill>
                <a:latin typeface="ＭＳ Ｐゴシック" panose="020B0600070205080204" pitchFamily="50" charset="-128"/>
                <a:ea typeface="ＭＳ Ｐゴシック" panose="020B0600070205080204" pitchFamily="50" charset="-128"/>
                <a:cs typeface="+mn-cs"/>
              </a:rPr>
              <a:t>人あたり</a:t>
            </a:r>
            <a:r>
              <a:rPr lang="ja-JP" sz="800" b="0" i="0" u="none" strike="noStrike" kern="1200" spc="0" baseline="0" dirty="0" smtClean="0">
                <a:solidFill>
                  <a:schemeClr val="tx1"/>
                </a:solidFill>
                <a:latin typeface="ＭＳ Ｐゴシック" panose="020B0600070205080204" pitchFamily="50" charset="-128"/>
                <a:ea typeface="ＭＳ Ｐゴシック" panose="020B0600070205080204" pitchFamily="50" charset="-128"/>
                <a:cs typeface="+mn-cs"/>
              </a:rPr>
              <a:t>診療費</a:t>
            </a:r>
            <a:r>
              <a:rPr lang="ja-JP" altLang="en-US" sz="800" b="0" i="0" u="none" strike="noStrike" kern="1200" spc="0" baseline="0" dirty="0" smtClean="0">
                <a:solidFill>
                  <a:schemeClr val="tx1"/>
                </a:solidFill>
                <a:latin typeface="ＭＳ Ｐゴシック" panose="020B0600070205080204" pitchFamily="50" charset="-128"/>
                <a:ea typeface="ＭＳ Ｐゴシック" panose="020B0600070205080204" pitchFamily="50" charset="-128"/>
                <a:cs typeface="+mn-cs"/>
              </a:rPr>
              <a:t>の比較）</a:t>
            </a:r>
            <a:endParaRPr lang="zh-TW" sz="800" b="0" i="0" u="none" strike="noStrike" kern="1200" spc="0" baseline="0" dirty="0">
              <a:solidFill>
                <a:schemeClr val="tx1"/>
              </a:solidFill>
              <a:latin typeface="ＭＳ Ｐゴシック" panose="020B0600070205080204" pitchFamily="50" charset="-128"/>
              <a:ea typeface="ＭＳ Ｐゴシック" panose="020B0600070205080204" pitchFamily="50" charset="-128"/>
              <a:cs typeface="+mn-cs"/>
            </a:endParaRPr>
          </a:p>
        </c:rich>
      </c:tx>
      <c:layout>
        <c:manualLayout>
          <c:xMode val="edge"/>
          <c:yMode val="edge"/>
          <c:x val="0.55228784678435749"/>
          <c:y val="0.10680598410472184"/>
        </c:manualLayout>
      </c:layout>
      <c:overlay val="0"/>
      <c:spPr>
        <a:noFill/>
        <a:ln>
          <a:noFill/>
        </a:ln>
        <a:effectLst/>
      </c:spPr>
      <c:txPr>
        <a:bodyPr rot="0" spcFirstLastPara="1" vertOverflow="ellipsis" vert="horz" wrap="square" anchor="ctr" anchorCtr="1"/>
        <a:lstStyle/>
        <a:p>
          <a:pPr>
            <a:defRPr sz="800" b="0" i="0" u="none" strike="noStrike" kern="1200" spc="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title>
    <c:autoTitleDeleted val="0"/>
    <c:plotArea>
      <c:layout>
        <c:manualLayout>
          <c:layoutTarget val="inner"/>
          <c:xMode val="edge"/>
          <c:yMode val="edge"/>
          <c:x val="5.0594585980917477E-2"/>
          <c:y val="0.23998592705815219"/>
          <c:w val="0.89881082803816503"/>
          <c:h val="0.60520798303787826"/>
        </c:manualLayout>
      </c:layout>
      <c:barChart>
        <c:barDir val="col"/>
        <c:grouping val="clustered"/>
        <c:varyColors val="0"/>
        <c:ser>
          <c:idx val="0"/>
          <c:order val="0"/>
          <c:tx>
            <c:strRef>
              <c:f>診療データ③!$C$1</c:f>
              <c:strCache>
                <c:ptCount val="1"/>
                <c:pt idx="0">
                  <c:v>平成31年度(推計値）</c:v>
                </c:pt>
              </c:strCache>
            </c:strRef>
          </c:tx>
          <c:spPr>
            <a:solidFill>
              <a:schemeClr val="accent1"/>
            </a:solidFill>
            <a:ln>
              <a:noFill/>
            </a:ln>
            <a:effectLst/>
          </c:spPr>
          <c:invertIfNegative val="0"/>
          <c:cat>
            <c:strRef>
              <c:f>診療データ③!$A$2:$A$5</c:f>
              <c:strCache>
                <c:ptCount val="2"/>
                <c:pt idx="0">
                  <c:v>70歳未満</c:v>
                </c:pt>
                <c:pt idx="1">
                  <c:v>70歳以上</c:v>
                </c:pt>
              </c:strCache>
            </c:strRef>
          </c:cat>
          <c:val>
            <c:numRef>
              <c:f>診療データ③!$C$2:$C$5</c:f>
            </c:numRef>
          </c:val>
          <c:extLst>
            <c:ext xmlns:c16="http://schemas.microsoft.com/office/drawing/2014/chart" uri="{C3380CC4-5D6E-409C-BE32-E72D297353CC}">
              <c16:uniqueId val="{00000000-4913-4CB8-A278-873AE445209D}"/>
            </c:ext>
          </c:extLst>
        </c:ser>
        <c:ser>
          <c:idx val="1"/>
          <c:order val="1"/>
          <c:tx>
            <c:strRef>
              <c:f>診療データ③!$D$1</c:f>
              <c:strCache>
                <c:ptCount val="1"/>
                <c:pt idx="0">
                  <c:v>令和2年度（推計値）</c:v>
                </c:pt>
              </c:strCache>
            </c:strRef>
          </c:tx>
          <c:spPr>
            <a:solidFill>
              <a:schemeClr val="accent2"/>
            </a:solidFill>
            <a:ln>
              <a:noFill/>
            </a:ln>
            <a:effectLst/>
          </c:spPr>
          <c:invertIfNegative val="0"/>
          <c:dLbls>
            <c:dLbl>
              <c:idx val="0"/>
              <c:layout>
                <c:manualLayout>
                  <c:x val="-1.6821561267948381E-2"/>
                  <c:y val="3.3600748013090175E-2"/>
                </c:manualLayout>
              </c:layout>
              <c:tx>
                <c:rich>
                  <a:bodyPr rot="0" spcFirstLastPara="1" vertOverflow="ellipsis" vert="horz" wrap="square" anchor="ctr" anchorCtr="1"/>
                  <a:lstStyle/>
                  <a:p>
                    <a:pPr>
                      <a:defRPr sz="1000" b="1" i="0" u="none" strike="noStrike" kern="1200" baseline="0">
                        <a:solidFill>
                          <a:schemeClr val="tx1">
                            <a:lumMod val="75000"/>
                            <a:lumOff val="25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defRPr>
                    </a:pPr>
                    <a:fld id="{EC8F92FB-32F5-4870-ACD9-EAF784108BB9}" type="VALUE">
                      <a:rPr lang="en-US" altLang="ja-JP" sz="1000" b="1" i="0" u="none" strike="noStrike" kern="1200" spc="0" baseline="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rPr>
                      <a:pPr>
                        <a:defRPr sz="1000" b="1">
                          <a:effectLst>
                            <a:outerShdw blurRad="38100" dist="38100" dir="2700000" algn="tl">
                              <a:srgbClr val="000000">
                                <a:alpha val="43137"/>
                              </a:srgbClr>
                            </a:outerShdw>
                          </a:effectLst>
                        </a:defRPr>
                      </a:pPr>
                      <a:t>[値]</a:t>
                    </a:fld>
                    <a:r>
                      <a:rPr lang="ja-JP" altLang="en-US" sz="1000" b="1" i="0" u="none" strike="noStrike" kern="1200" spc="0" baseline="0"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rPr>
                      <a:t>円</a:t>
                    </a:r>
                  </a:p>
                </c:rich>
              </c:tx>
              <c:spPr>
                <a:noFill/>
                <a:ln>
                  <a:noFill/>
                </a:ln>
                <a:effectLst/>
              </c:spPr>
              <c:txPr>
                <a:bodyPr rot="0" spcFirstLastPara="1" vertOverflow="ellipsis" vert="horz" wrap="square" anchor="ctr" anchorCtr="1"/>
                <a:lstStyle/>
                <a:p>
                  <a:pPr>
                    <a:defRPr sz="1000" b="1" i="0" u="none" strike="noStrike" kern="1200" baseline="0">
                      <a:solidFill>
                        <a:schemeClr val="tx1">
                          <a:lumMod val="75000"/>
                          <a:lumOff val="25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9137328274376506"/>
                      <c:h val="0.19949509116409536"/>
                    </c:manualLayout>
                  </c15:layout>
                  <c15:dlblFieldTable/>
                  <c15:showDataLabelsRange val="0"/>
                </c:ext>
                <c:ext xmlns:c16="http://schemas.microsoft.com/office/drawing/2014/chart" uri="{C3380CC4-5D6E-409C-BE32-E72D297353CC}">
                  <c16:uniqueId val="{00000003-4913-4CB8-A278-873AE445209D}"/>
                </c:ext>
              </c:extLst>
            </c:dLbl>
            <c:dLbl>
              <c:idx val="1"/>
              <c:layout>
                <c:manualLayout>
                  <c:x val="2.8837151392537574E-2"/>
                  <c:y val="1.1874707807386574E-2"/>
                </c:manualLayout>
              </c:layout>
              <c:tx>
                <c:rich>
                  <a:bodyPr rot="0" spcFirstLastPara="1" vertOverflow="ellipsis" vert="horz" wrap="square" anchor="ctr" anchorCtr="1"/>
                  <a:lstStyle/>
                  <a:p>
                    <a:pPr>
                      <a:defRPr sz="1000" b="1" i="0" u="none" strike="noStrike" kern="1200" baseline="0">
                        <a:solidFill>
                          <a:schemeClr val="tx1">
                            <a:lumMod val="75000"/>
                            <a:lumOff val="25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defRPr>
                    </a:pPr>
                    <a:fld id="{AAB8BF8E-FFEE-4742-8D85-C30E588953B2}" type="VALUE">
                      <a:rPr lang="en-US" altLang="ja-JP" sz="1000" b="1" i="0" u="none" strike="noStrike" kern="1200" spc="0" baseline="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rPr>
                      <a:pPr>
                        <a:defRPr sz="1000" b="1">
                          <a:effectLst>
                            <a:outerShdw blurRad="38100" dist="38100" dir="2700000" algn="tl">
                              <a:srgbClr val="000000">
                                <a:alpha val="43137"/>
                              </a:srgbClr>
                            </a:outerShdw>
                          </a:effectLst>
                        </a:defRPr>
                      </a:pPr>
                      <a:t>[値]</a:t>
                    </a:fld>
                    <a:r>
                      <a:rPr lang="ja-JP" altLang="en-US" sz="1000" b="1" i="0" u="none" strike="noStrike" kern="1200" spc="0" baseline="0"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rPr>
                      <a:t>円</a:t>
                    </a:r>
                  </a:p>
                  <a:p>
                    <a:pPr>
                      <a:defRPr sz="1000" b="1">
                        <a:effectLst>
                          <a:outerShdw blurRad="38100" dist="38100" dir="2700000" algn="tl">
                            <a:srgbClr val="000000">
                              <a:alpha val="43137"/>
                            </a:srgbClr>
                          </a:outerShdw>
                        </a:effectLst>
                      </a:defRPr>
                    </a:pPr>
                    <a:endParaRPr lang="ja-JP" altLang="en-US"/>
                  </a:p>
                </c:rich>
              </c:tx>
              <c:spPr>
                <a:noFill/>
                <a:ln>
                  <a:noFill/>
                </a:ln>
                <a:effectLst/>
              </c:spPr>
              <c:txPr>
                <a:bodyPr rot="0" spcFirstLastPara="1" vertOverflow="ellipsis" vert="horz" wrap="square" anchor="ctr" anchorCtr="1"/>
                <a:lstStyle/>
                <a:p>
                  <a:pPr>
                    <a:defRPr sz="1000" b="1" i="0" u="none" strike="noStrike" kern="1200" baseline="0">
                      <a:solidFill>
                        <a:schemeClr val="tx1">
                          <a:lumMod val="75000"/>
                          <a:lumOff val="25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7214864129468114"/>
                      <c:h val="0.15674614305750351"/>
                    </c:manualLayout>
                  </c15:layout>
                  <c15:dlblFieldTable/>
                  <c15:showDataLabelsRange val="0"/>
                </c:ext>
                <c:ext xmlns:c16="http://schemas.microsoft.com/office/drawing/2014/chart" uri="{C3380CC4-5D6E-409C-BE32-E72D297353CC}">
                  <c16:uniqueId val="{00000002-4913-4CB8-A278-873AE445209D}"/>
                </c:ext>
              </c:extLst>
            </c:dLbl>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診療データ③!$A$2:$A$5</c:f>
              <c:strCache>
                <c:ptCount val="2"/>
                <c:pt idx="0">
                  <c:v>70歳未満</c:v>
                </c:pt>
                <c:pt idx="1">
                  <c:v>70歳以上</c:v>
                </c:pt>
              </c:strCache>
            </c:strRef>
          </c:cat>
          <c:val>
            <c:numRef>
              <c:f>診療データ③!$D$2:$D$4</c:f>
              <c:numCache>
                <c:formatCode>#,##0_);[Red]\(#,##0\)</c:formatCode>
                <c:ptCount val="2"/>
                <c:pt idx="0">
                  <c:v>314532.65398227097</c:v>
                </c:pt>
                <c:pt idx="1">
                  <c:v>630123.31178758328</c:v>
                </c:pt>
              </c:numCache>
            </c:numRef>
          </c:val>
          <c:extLst>
            <c:ext xmlns:c16="http://schemas.microsoft.com/office/drawing/2014/chart" uri="{C3380CC4-5D6E-409C-BE32-E72D297353CC}">
              <c16:uniqueId val="{00000001-4913-4CB8-A278-873AE445209D}"/>
            </c:ext>
          </c:extLst>
        </c:ser>
        <c:dLbls>
          <c:showLegendKey val="0"/>
          <c:showVal val="0"/>
          <c:showCatName val="0"/>
          <c:showSerName val="0"/>
          <c:showPercent val="0"/>
          <c:showBubbleSize val="0"/>
        </c:dLbls>
        <c:gapWidth val="160"/>
        <c:overlap val="-77"/>
        <c:axId val="857819632"/>
        <c:axId val="857822128"/>
      </c:barChart>
      <c:catAx>
        <c:axId val="8578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857822128"/>
        <c:crosses val="autoZero"/>
        <c:auto val="1"/>
        <c:lblAlgn val="ctr"/>
        <c:lblOffset val="100"/>
        <c:noMultiLvlLbl val="0"/>
      </c:catAx>
      <c:valAx>
        <c:axId val="857822128"/>
        <c:scaling>
          <c:orientation val="minMax"/>
        </c:scaling>
        <c:delete val="1"/>
        <c:axPos val="l"/>
        <c:numFmt formatCode="#,##0_);[Red]\(#,##0\)" sourceLinked="1"/>
        <c:majorTickMark val="none"/>
        <c:minorTickMark val="none"/>
        <c:tickLblPos val="nextTo"/>
        <c:crossAx val="85781963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700">
          <a:latin typeface="ＭＳ Ｐゴシック" panose="020B0600070205080204" pitchFamily="50" charset="-128"/>
          <a:ea typeface="ＭＳ Ｐゴシック" panose="020B0600070205080204" pitchFamily="50" charset="-128"/>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r>
              <a:rPr kumimoji="1" lang="ja-JP" altLang="ja-JP" sz="900" b="0" i="0" u="none" strike="noStrike" baseline="0" dirty="0" smtClean="0">
                <a:effectLst/>
                <a:latin typeface="ＭＳ Ｐゴシック" panose="020B0600070205080204" pitchFamily="50" charset="-128"/>
                <a:ea typeface="ＭＳ Ｐゴシック" panose="020B0600070205080204" pitchFamily="50" charset="-128"/>
              </a:rPr>
              <a:t>令和６年度までの国保被保険者数</a:t>
            </a:r>
            <a:r>
              <a:rPr kumimoji="1" lang="ja-JP" altLang="en-US" sz="900" b="0" i="0" u="none" strike="noStrike" baseline="0" dirty="0" smtClean="0">
                <a:effectLst/>
                <a:latin typeface="ＭＳ Ｐゴシック" panose="020B0600070205080204" pitchFamily="50" charset="-128"/>
                <a:ea typeface="ＭＳ Ｐゴシック" panose="020B0600070205080204" pitchFamily="50" charset="-128"/>
              </a:rPr>
              <a:t>（推計）</a:t>
            </a:r>
            <a:endParaRPr lang="ja-JP" altLang="en-US" sz="900" dirty="0">
              <a:latin typeface="ＭＳ Ｐゴシック" panose="020B0600070205080204" pitchFamily="50" charset="-128"/>
              <a:ea typeface="ＭＳ Ｐゴシック" panose="020B0600070205080204" pitchFamily="50" charset="-128"/>
            </a:endParaRPr>
          </a:p>
        </c:rich>
      </c:tx>
      <c:layout>
        <c:manualLayout>
          <c:xMode val="edge"/>
          <c:yMode val="edge"/>
          <c:x val="0.33877002192322114"/>
          <c:y val="1.841895577611462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title>
    <c:autoTitleDeleted val="0"/>
    <c:plotArea>
      <c:layout>
        <c:manualLayout>
          <c:layoutTarget val="inner"/>
          <c:xMode val="edge"/>
          <c:yMode val="edge"/>
          <c:x val="8.3601454631402852E-2"/>
          <c:y val="3.7300588095106266E-2"/>
          <c:w val="0.87729547522654294"/>
          <c:h val="0.825237226541638"/>
        </c:manualLayout>
      </c:layout>
      <c:barChart>
        <c:barDir val="col"/>
        <c:grouping val="stacked"/>
        <c:varyColors val="0"/>
        <c:ser>
          <c:idx val="0"/>
          <c:order val="0"/>
          <c:tx>
            <c:strRef>
              <c:f>一被保データ!$A$2</c:f>
              <c:strCache>
                <c:ptCount val="1"/>
                <c:pt idx="0">
                  <c:v>未就学児</c:v>
                </c:pt>
              </c:strCache>
            </c:strRef>
          </c:tx>
          <c:spPr>
            <a:solidFill>
              <a:schemeClr val="accent1"/>
            </a:solidFill>
            <a:ln>
              <a:solidFill>
                <a:schemeClr val="accent5"/>
              </a:solidFill>
            </a:ln>
            <a:effectLst/>
          </c:spPr>
          <c:invertIfNegative val="0"/>
          <c:cat>
            <c:strRef>
              <c:f>一被保データ!$B$1:$L$1</c:f>
              <c:strCache>
                <c:ptCount val="7"/>
                <c:pt idx="0">
                  <c:v>平成30年度</c:v>
                </c:pt>
                <c:pt idx="1">
                  <c:v>令和元年度(９月末）</c:v>
                </c:pt>
                <c:pt idx="2">
                  <c:v>令和２年度（本算定）</c:v>
                </c:pt>
                <c:pt idx="3">
                  <c:v>令和３年度（推計）</c:v>
                </c:pt>
                <c:pt idx="4">
                  <c:v>令和４年度（推計）</c:v>
                </c:pt>
                <c:pt idx="5">
                  <c:v>令和５年度（推計）</c:v>
                </c:pt>
                <c:pt idx="6">
                  <c:v>令和６年度（推計）</c:v>
                </c:pt>
              </c:strCache>
            </c:strRef>
          </c:cat>
          <c:val>
            <c:numRef>
              <c:f>一被保データ!$B$2:$L$2</c:f>
              <c:numCache>
                <c:formatCode>#,##0_);[Red]\(#,##0\)</c:formatCode>
                <c:ptCount val="7"/>
                <c:pt idx="0">
                  <c:v>61307</c:v>
                </c:pt>
                <c:pt idx="1">
                  <c:v>56750</c:v>
                </c:pt>
                <c:pt idx="2">
                  <c:v>53835</c:v>
                </c:pt>
                <c:pt idx="3">
                  <c:v>50867.501804316518</c:v>
                </c:pt>
                <c:pt idx="4">
                  <c:v>48063.560892864931</c:v>
                </c:pt>
                <c:pt idx="5">
                  <c:v>45414.192013350839</c:v>
                </c:pt>
                <c:pt idx="6">
                  <c:v>42910.858770032202</c:v>
                </c:pt>
              </c:numCache>
            </c:numRef>
          </c:val>
          <c:extLst>
            <c:ext xmlns:c16="http://schemas.microsoft.com/office/drawing/2014/chart" uri="{C3380CC4-5D6E-409C-BE32-E72D297353CC}">
              <c16:uniqueId val="{00000000-A1E8-47BB-A39D-18C94F492CFE}"/>
            </c:ext>
          </c:extLst>
        </c:ser>
        <c:ser>
          <c:idx val="1"/>
          <c:order val="1"/>
          <c:tx>
            <c:strRef>
              <c:f>一被保データ!$A$3</c:f>
              <c:strCache>
                <c:ptCount val="1"/>
                <c:pt idx="0">
                  <c:v>70歳未満</c:v>
                </c:pt>
              </c:strCache>
            </c:strRef>
          </c:tx>
          <c:spPr>
            <a:pattFill prst="wdUpDiag">
              <a:fgClr>
                <a:schemeClr val="accent2"/>
              </a:fgClr>
              <a:bgClr>
                <a:schemeClr val="bg1"/>
              </a:bgClr>
            </a:pattFill>
            <a:ln>
              <a:solidFill>
                <a:schemeClr val="accent2"/>
              </a:solidFill>
            </a:ln>
            <a:effectLst/>
          </c:spPr>
          <c:invertIfNegative val="0"/>
          <c:cat>
            <c:strRef>
              <c:f>一被保データ!$B$1:$L$1</c:f>
              <c:strCache>
                <c:ptCount val="7"/>
                <c:pt idx="0">
                  <c:v>平成30年度</c:v>
                </c:pt>
                <c:pt idx="1">
                  <c:v>令和元年度(９月末）</c:v>
                </c:pt>
                <c:pt idx="2">
                  <c:v>令和２年度（本算定）</c:v>
                </c:pt>
                <c:pt idx="3">
                  <c:v>令和３年度（推計）</c:v>
                </c:pt>
                <c:pt idx="4">
                  <c:v>令和４年度（推計）</c:v>
                </c:pt>
                <c:pt idx="5">
                  <c:v>令和５年度（推計）</c:v>
                </c:pt>
                <c:pt idx="6">
                  <c:v>令和６年度（推計）</c:v>
                </c:pt>
              </c:strCache>
            </c:strRef>
          </c:cat>
          <c:val>
            <c:numRef>
              <c:f>一被保データ!$B$3:$L$3</c:f>
              <c:numCache>
                <c:formatCode>#,##0_);[Red]\(#,##0\)</c:formatCode>
                <c:ptCount val="7"/>
                <c:pt idx="0">
                  <c:v>1532714</c:v>
                </c:pt>
                <c:pt idx="1">
                  <c:v>1442597</c:v>
                </c:pt>
                <c:pt idx="2">
                  <c:v>1365757</c:v>
                </c:pt>
                <c:pt idx="3">
                  <c:v>1285799.4383092904</c:v>
                </c:pt>
                <c:pt idx="4">
                  <c:v>1208325.1972595113</c:v>
                </c:pt>
                <c:pt idx="5">
                  <c:v>1133203.8020307561</c:v>
                </c:pt>
                <c:pt idx="6">
                  <c:v>1060305.8432279404</c:v>
                </c:pt>
              </c:numCache>
            </c:numRef>
          </c:val>
          <c:extLst>
            <c:ext xmlns:c16="http://schemas.microsoft.com/office/drawing/2014/chart" uri="{C3380CC4-5D6E-409C-BE32-E72D297353CC}">
              <c16:uniqueId val="{00000001-A1E8-47BB-A39D-18C94F492CFE}"/>
            </c:ext>
          </c:extLst>
        </c:ser>
        <c:ser>
          <c:idx val="2"/>
          <c:order val="2"/>
          <c:tx>
            <c:strRef>
              <c:f>一被保データ!$A$4</c:f>
              <c:strCache>
                <c:ptCount val="1"/>
                <c:pt idx="0">
                  <c:v>70歳以上一般</c:v>
                </c:pt>
              </c:strCache>
            </c:strRef>
          </c:tx>
          <c:spPr>
            <a:pattFill prst="pct5">
              <a:fgClr>
                <a:schemeClr val="accent3"/>
              </a:fgClr>
              <a:bgClr>
                <a:schemeClr val="bg1"/>
              </a:bgClr>
            </a:pattFill>
            <a:ln>
              <a:solidFill>
                <a:schemeClr val="accent3"/>
              </a:solidFill>
            </a:ln>
            <a:effectLst/>
          </c:spPr>
          <c:invertIfNegative val="0"/>
          <c:cat>
            <c:strRef>
              <c:f>一被保データ!$B$1:$L$1</c:f>
              <c:strCache>
                <c:ptCount val="7"/>
                <c:pt idx="0">
                  <c:v>平成30年度</c:v>
                </c:pt>
                <c:pt idx="1">
                  <c:v>令和元年度(９月末）</c:v>
                </c:pt>
                <c:pt idx="2">
                  <c:v>令和２年度（本算定）</c:v>
                </c:pt>
                <c:pt idx="3">
                  <c:v>令和３年度（推計）</c:v>
                </c:pt>
                <c:pt idx="4">
                  <c:v>令和４年度（推計）</c:v>
                </c:pt>
                <c:pt idx="5">
                  <c:v>令和５年度（推計）</c:v>
                </c:pt>
                <c:pt idx="6">
                  <c:v>令和６年度（推計）</c:v>
                </c:pt>
              </c:strCache>
            </c:strRef>
          </c:cat>
          <c:val>
            <c:numRef>
              <c:f>一被保データ!$B$4:$L$4</c:f>
              <c:numCache>
                <c:formatCode>#,##0_);[Red]\(#,##0\)</c:formatCode>
                <c:ptCount val="7"/>
                <c:pt idx="0">
                  <c:v>397898</c:v>
                </c:pt>
                <c:pt idx="1">
                  <c:v>411415</c:v>
                </c:pt>
                <c:pt idx="2">
                  <c:v>419025</c:v>
                </c:pt>
                <c:pt idx="3">
                  <c:v>425085.79054194939</c:v>
                </c:pt>
                <c:pt idx="4">
                  <c:v>431234.08802724775</c:v>
                </c:pt>
                <c:pt idx="5">
                  <c:v>437471.42764275603</c:v>
                </c:pt>
                <c:pt idx="6">
                  <c:v>443798.94867687859</c:v>
                </c:pt>
              </c:numCache>
            </c:numRef>
          </c:val>
          <c:extLst>
            <c:ext xmlns:c16="http://schemas.microsoft.com/office/drawing/2014/chart" uri="{C3380CC4-5D6E-409C-BE32-E72D297353CC}">
              <c16:uniqueId val="{00000002-A1E8-47BB-A39D-18C94F492CFE}"/>
            </c:ext>
          </c:extLst>
        </c:ser>
        <c:ser>
          <c:idx val="3"/>
          <c:order val="3"/>
          <c:tx>
            <c:strRef>
              <c:f>一被保データ!$A$5</c:f>
              <c:strCache>
                <c:ptCount val="1"/>
                <c:pt idx="0">
                  <c:v>70歳以上現役</c:v>
                </c:pt>
              </c:strCache>
            </c:strRef>
          </c:tx>
          <c:spPr>
            <a:solidFill>
              <a:schemeClr val="accent4"/>
            </a:solidFill>
            <a:ln>
              <a:solidFill>
                <a:schemeClr val="accent4"/>
              </a:solidFill>
            </a:ln>
            <a:effectLst/>
          </c:spPr>
          <c:invertIfNegative val="0"/>
          <c:cat>
            <c:strRef>
              <c:f>一被保データ!$B$1:$L$1</c:f>
              <c:strCache>
                <c:ptCount val="7"/>
                <c:pt idx="0">
                  <c:v>平成30年度</c:v>
                </c:pt>
                <c:pt idx="1">
                  <c:v>令和元年度(９月末）</c:v>
                </c:pt>
                <c:pt idx="2">
                  <c:v>令和２年度（本算定）</c:v>
                </c:pt>
                <c:pt idx="3">
                  <c:v>令和３年度（推計）</c:v>
                </c:pt>
                <c:pt idx="4">
                  <c:v>令和４年度（推計）</c:v>
                </c:pt>
                <c:pt idx="5">
                  <c:v>令和５年度（推計）</c:v>
                </c:pt>
                <c:pt idx="6">
                  <c:v>令和６年度（推計）</c:v>
                </c:pt>
              </c:strCache>
            </c:strRef>
          </c:cat>
          <c:val>
            <c:numRef>
              <c:f>一被保データ!$B$5:$L$5</c:f>
              <c:numCache>
                <c:formatCode>#,##0_);[Red]\(#,##0\)</c:formatCode>
                <c:ptCount val="7"/>
                <c:pt idx="0">
                  <c:v>25364</c:v>
                </c:pt>
                <c:pt idx="1">
                  <c:v>24953</c:v>
                </c:pt>
                <c:pt idx="2">
                  <c:v>27343</c:v>
                </c:pt>
                <c:pt idx="3">
                  <c:v>29843.269344443423</c:v>
                </c:pt>
                <c:pt idx="4">
                  <c:v>32572.153820376032</c:v>
                </c:pt>
                <c:pt idx="5">
                  <c:v>35550.578313137004</c:v>
                </c:pt>
                <c:pt idx="6">
                  <c:v>38801.349325148731</c:v>
                </c:pt>
              </c:numCache>
            </c:numRef>
          </c:val>
          <c:extLst>
            <c:ext xmlns:c16="http://schemas.microsoft.com/office/drawing/2014/chart" uri="{C3380CC4-5D6E-409C-BE32-E72D297353CC}">
              <c16:uniqueId val="{00000003-A1E8-47BB-A39D-18C94F492CFE}"/>
            </c:ext>
          </c:extLst>
        </c:ser>
        <c:dLbls>
          <c:showLegendKey val="0"/>
          <c:showVal val="0"/>
          <c:showCatName val="0"/>
          <c:showSerName val="0"/>
          <c:showPercent val="0"/>
          <c:showBubbleSize val="0"/>
        </c:dLbls>
        <c:gapWidth val="219"/>
        <c:overlap val="100"/>
        <c:axId val="1793585712"/>
        <c:axId val="1793586128"/>
      </c:barChart>
      <c:lineChart>
        <c:grouping val="standard"/>
        <c:varyColors val="0"/>
        <c:ser>
          <c:idx val="4"/>
          <c:order val="4"/>
          <c:tx>
            <c:strRef>
              <c:f>一被保データ!$A$6</c:f>
              <c:strCache>
                <c:ptCount val="1"/>
                <c:pt idx="0">
                  <c:v>合計</c:v>
                </c:pt>
              </c:strCache>
            </c:strRef>
          </c:tx>
          <c:spPr>
            <a:ln w="28575" cap="rnd">
              <a:solidFill>
                <a:schemeClr val="accent1"/>
              </a:solidFill>
              <a:prstDash val="sysDot"/>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Arial Unicode MS" panose="020B060402020202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一被保データ!$B$1:$L$1</c:f>
              <c:strCache>
                <c:ptCount val="7"/>
                <c:pt idx="0">
                  <c:v>平成30年度</c:v>
                </c:pt>
                <c:pt idx="1">
                  <c:v>令和元年度(９月末）</c:v>
                </c:pt>
                <c:pt idx="2">
                  <c:v>令和２年度（本算定）</c:v>
                </c:pt>
                <c:pt idx="3">
                  <c:v>令和３年度（推計）</c:v>
                </c:pt>
                <c:pt idx="4">
                  <c:v>令和４年度（推計）</c:v>
                </c:pt>
                <c:pt idx="5">
                  <c:v>令和５年度（推計）</c:v>
                </c:pt>
                <c:pt idx="6">
                  <c:v>令和６年度（推計）</c:v>
                </c:pt>
              </c:strCache>
            </c:strRef>
          </c:cat>
          <c:val>
            <c:numRef>
              <c:f>一被保データ!$B$6:$L$6</c:f>
              <c:numCache>
                <c:formatCode>#,##0_);[Red]\(#,##0\)</c:formatCode>
                <c:ptCount val="7"/>
                <c:pt idx="0">
                  <c:v>2017283</c:v>
                </c:pt>
                <c:pt idx="1">
                  <c:v>1935715</c:v>
                </c:pt>
                <c:pt idx="2">
                  <c:v>1865960</c:v>
                </c:pt>
                <c:pt idx="3">
                  <c:v>1791595.9999999998</c:v>
                </c:pt>
                <c:pt idx="4">
                  <c:v>1720195</c:v>
                </c:pt>
                <c:pt idx="5">
                  <c:v>1651640</c:v>
                </c:pt>
                <c:pt idx="6">
                  <c:v>1585816.9999999998</c:v>
                </c:pt>
              </c:numCache>
            </c:numRef>
          </c:val>
          <c:smooth val="0"/>
          <c:extLst>
            <c:ext xmlns:c16="http://schemas.microsoft.com/office/drawing/2014/chart" uri="{C3380CC4-5D6E-409C-BE32-E72D297353CC}">
              <c16:uniqueId val="{00000004-A1E8-47BB-A39D-18C94F492CFE}"/>
            </c:ext>
          </c:extLst>
        </c:ser>
        <c:dLbls>
          <c:showLegendKey val="0"/>
          <c:showVal val="0"/>
          <c:showCatName val="0"/>
          <c:showSerName val="0"/>
          <c:showPercent val="0"/>
          <c:showBubbleSize val="0"/>
        </c:dLbls>
        <c:marker val="1"/>
        <c:smooth val="0"/>
        <c:axId val="1793585712"/>
        <c:axId val="1793586128"/>
      </c:lineChart>
      <c:catAx>
        <c:axId val="179358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1"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1793586128"/>
        <c:crosses val="autoZero"/>
        <c:auto val="1"/>
        <c:lblAlgn val="ctr"/>
        <c:lblOffset val="100"/>
        <c:noMultiLvlLbl val="0"/>
      </c:catAx>
      <c:valAx>
        <c:axId val="1793586128"/>
        <c:scaling>
          <c:orientation val="minMax"/>
          <c:max val="2500000"/>
          <c:min val="0"/>
        </c:scaling>
        <c:delete val="0"/>
        <c:axPos val="l"/>
        <c:majorGridlines>
          <c:spPr>
            <a:ln w="9525" cap="flat" cmpd="sng" algn="ctr">
              <a:no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Arial Unicode MS" panose="020B0604020202020204" pitchFamily="50" charset="-128"/>
                <a:ea typeface="Arial Unicode MS" panose="020B0604020202020204" pitchFamily="50" charset="-128"/>
                <a:cs typeface="Arial Unicode MS" panose="020B0604020202020204" pitchFamily="50" charset="-128"/>
              </a:defRPr>
            </a:pPr>
            <a:endParaRPr lang="ja-JP"/>
          </a:p>
        </c:txPr>
        <c:crossAx val="1793585712"/>
        <c:crosses val="autoZero"/>
        <c:crossBetween val="between"/>
      </c:valAx>
      <c:spPr>
        <a:noFill/>
        <a:ln>
          <a:noFill/>
        </a:ln>
        <a:effectLst/>
      </c:spPr>
    </c:plotArea>
    <c:legend>
      <c:legendPos val="b"/>
      <c:layout>
        <c:manualLayout>
          <c:xMode val="edge"/>
          <c:yMode val="edge"/>
          <c:x val="0.14711923753565515"/>
          <c:y val="0.90437541404248256"/>
          <c:w val="0.70576135412574514"/>
          <c:h val="9.562458595751748E-2"/>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400" b="0" i="0" u="none" strike="noStrike" kern="1200" spc="0" baseline="0">
                <a:solidFill>
                  <a:prstClr val="black">
                    <a:lumMod val="65000"/>
                    <a:lumOff val="35000"/>
                  </a:prstClr>
                </a:solidFill>
                <a:latin typeface="ＭＳ Ｐゴシック" panose="020B0600070205080204" pitchFamily="50" charset="-128"/>
                <a:ea typeface="ＭＳ Ｐゴシック" panose="020B0600070205080204" pitchFamily="50" charset="-128"/>
                <a:cs typeface="+mn-cs"/>
              </a:defRPr>
            </a:pPr>
            <a:r>
              <a:rPr kumimoji="1" lang="ja-JP" altLang="en-US" sz="900" b="0" i="0" u="none" strike="noStrike" kern="1200" spc="0" baseline="0" dirty="0" smtClean="0">
                <a:solidFill>
                  <a:prstClr val="black">
                    <a:lumMod val="65000"/>
                    <a:lumOff val="35000"/>
                  </a:prstClr>
                </a:solidFill>
                <a:effectLst/>
                <a:latin typeface="ＭＳ Ｐゴシック" panose="020B0600070205080204" pitchFamily="50" charset="-128"/>
                <a:ea typeface="ＭＳ Ｐゴシック" panose="020B0600070205080204" pitchFamily="50" charset="-128"/>
                <a:cs typeface="+mn-cs"/>
              </a:rPr>
              <a:t>大阪府一人当たり保険料額の傾向分析（推計）</a:t>
            </a:r>
            <a:endParaRPr kumimoji="1" lang="ja-JP" altLang="en-US" sz="900" b="0" i="0" u="none" strike="noStrike" kern="1200" spc="0" baseline="0" dirty="0">
              <a:solidFill>
                <a:prstClr val="black">
                  <a:lumMod val="65000"/>
                  <a:lumOff val="35000"/>
                </a:prstClr>
              </a:solidFill>
              <a:effectLst/>
              <a:latin typeface="ＭＳ Ｐゴシック" panose="020B0600070205080204" pitchFamily="50" charset="-128"/>
              <a:ea typeface="ＭＳ Ｐゴシック" panose="020B0600070205080204" pitchFamily="50" charset="-128"/>
              <a:cs typeface="+mn-cs"/>
            </a:endParaRPr>
          </a:p>
        </c:rich>
      </c:tx>
      <c:layout>
        <c:manualLayout>
          <c:xMode val="edge"/>
          <c:yMode val="edge"/>
          <c:x val="0.29404440293944345"/>
          <c:y val="3.2350812161862461E-2"/>
        </c:manualLayout>
      </c:layout>
      <c:overlay val="0"/>
      <c:spPr>
        <a:noFill/>
        <a:ln>
          <a:noFill/>
        </a:ln>
        <a:effectLst/>
      </c:spPr>
      <c:txPr>
        <a:bodyPr rot="0" spcFirstLastPara="1" vertOverflow="ellipsis" vert="horz" wrap="square" anchor="ctr" anchorCtr="1"/>
        <a:lstStyle/>
        <a:p>
          <a:pPr algn="ctr" rtl="0">
            <a:defRPr sz="1400" b="0" i="0" u="none" strike="noStrike" kern="1200" spc="0" baseline="0">
              <a:solidFill>
                <a:prstClr val="black">
                  <a:lumMod val="65000"/>
                  <a:lumOff val="35000"/>
                </a:prstClr>
              </a:solidFill>
              <a:latin typeface="ＭＳ Ｐゴシック" panose="020B0600070205080204" pitchFamily="50" charset="-128"/>
              <a:ea typeface="ＭＳ Ｐゴシック" panose="020B0600070205080204" pitchFamily="50" charset="-128"/>
              <a:cs typeface="+mn-cs"/>
            </a:defRPr>
          </a:pPr>
          <a:endParaRPr lang="ja-JP"/>
        </a:p>
      </c:txPr>
    </c:title>
    <c:autoTitleDeleted val="0"/>
    <c:plotArea>
      <c:layout>
        <c:manualLayout>
          <c:layoutTarget val="inner"/>
          <c:xMode val="edge"/>
          <c:yMode val="edge"/>
          <c:x val="5.6675534939884725E-2"/>
          <c:y val="4.5765184551372927E-2"/>
          <c:w val="0.90609516332759499"/>
          <c:h val="0.89113127904078693"/>
        </c:manualLayout>
      </c:layout>
      <c:areaChart>
        <c:grouping val="stacked"/>
        <c:varyColors val="0"/>
        <c:ser>
          <c:idx val="3"/>
          <c:order val="3"/>
          <c:spPr>
            <a:noFill/>
            <a:ln>
              <a:noFill/>
            </a:ln>
            <a:effectLst/>
          </c:spPr>
          <c:cat>
            <c:strRef>
              <c:f>グラフ作成!$B$4:$B$9</c:f>
              <c:strCache>
                <c:ptCount val="6"/>
                <c:pt idx="0">
                  <c:v>令和元年度</c:v>
                </c:pt>
                <c:pt idx="1">
                  <c:v>令和２年度（本算定）</c:v>
                </c:pt>
                <c:pt idx="2">
                  <c:v>令和3年度（推計）</c:v>
                </c:pt>
                <c:pt idx="3">
                  <c:v>令和４年度（推計）</c:v>
                </c:pt>
                <c:pt idx="4">
                  <c:v>令和５年度（推計）</c:v>
                </c:pt>
                <c:pt idx="5">
                  <c:v>令和６年度（推計）</c:v>
                </c:pt>
              </c:strCache>
            </c:strRef>
          </c:cat>
          <c:val>
            <c:numRef>
              <c:f>グラフ作成!$F$4:$F$9</c:f>
              <c:numCache>
                <c:formatCode>#,##0_);[Red]\(#,##0\)</c:formatCode>
                <c:ptCount val="6"/>
                <c:pt idx="0">
                  <c:v>139668.95998730359</c:v>
                </c:pt>
                <c:pt idx="1">
                  <c:v>148247.20354829708</c:v>
                </c:pt>
                <c:pt idx="2">
                  <c:v>154152.907567849</c:v>
                </c:pt>
                <c:pt idx="3">
                  <c:v>164734.25987632779</c:v>
                </c:pt>
                <c:pt idx="4">
                  <c:v>172348.43252424884</c:v>
                </c:pt>
                <c:pt idx="5">
                  <c:v>179696.13863796944</c:v>
                </c:pt>
              </c:numCache>
            </c:numRef>
          </c:val>
          <c:extLst>
            <c:ext xmlns:c16="http://schemas.microsoft.com/office/drawing/2014/chart" uri="{C3380CC4-5D6E-409C-BE32-E72D297353CC}">
              <c16:uniqueId val="{00000000-80C6-40F5-95D4-5BBBFF45E4DC}"/>
            </c:ext>
          </c:extLst>
        </c:ser>
        <c:ser>
          <c:idx val="4"/>
          <c:order val="4"/>
          <c:spPr>
            <a:solidFill>
              <a:schemeClr val="bg2">
                <a:lumMod val="50000"/>
              </a:schemeClr>
            </a:solidFill>
            <a:ln>
              <a:noFill/>
            </a:ln>
            <a:effectLst/>
          </c:spPr>
          <c:cat>
            <c:strRef>
              <c:f>グラフ作成!$B$4:$B$9</c:f>
              <c:strCache>
                <c:ptCount val="6"/>
                <c:pt idx="0">
                  <c:v>令和元年度</c:v>
                </c:pt>
                <c:pt idx="1">
                  <c:v>令和２年度（本算定）</c:v>
                </c:pt>
                <c:pt idx="2">
                  <c:v>令和3年度（推計）</c:v>
                </c:pt>
                <c:pt idx="3">
                  <c:v>令和４年度（推計）</c:v>
                </c:pt>
                <c:pt idx="4">
                  <c:v>令和５年度（推計）</c:v>
                </c:pt>
                <c:pt idx="5">
                  <c:v>令和６年度（推計）</c:v>
                </c:pt>
              </c:strCache>
            </c:strRef>
          </c:cat>
          <c:val>
            <c:numRef>
              <c:f>グラフ作成!$G$4:$G$9</c:f>
              <c:numCache>
                <c:formatCode>#,##0_);[Red]\(#,##0\)</c:formatCode>
                <c:ptCount val="6"/>
                <c:pt idx="0">
                  <c:v>0</c:v>
                </c:pt>
                <c:pt idx="1">
                  <c:v>0</c:v>
                </c:pt>
                <c:pt idx="2">
                  <c:v>9962.5395333622291</c:v>
                </c:pt>
                <c:pt idx="3">
                  <c:v>15777.835126692895</c:v>
                </c:pt>
                <c:pt idx="4">
                  <c:v>21865.013927680498</c:v>
                </c:pt>
                <c:pt idx="5">
                  <c:v>28175.130776841426</c:v>
                </c:pt>
              </c:numCache>
            </c:numRef>
          </c:val>
          <c:extLst>
            <c:ext xmlns:c16="http://schemas.microsoft.com/office/drawing/2014/chart" uri="{C3380CC4-5D6E-409C-BE32-E72D297353CC}">
              <c16:uniqueId val="{00000001-80C6-40F5-95D4-5BBBFF45E4DC}"/>
            </c:ext>
          </c:extLst>
        </c:ser>
        <c:dLbls>
          <c:showLegendKey val="0"/>
          <c:showVal val="0"/>
          <c:showCatName val="0"/>
          <c:showSerName val="0"/>
          <c:showPercent val="0"/>
          <c:showBubbleSize val="0"/>
        </c:dLbls>
        <c:axId val="68465215"/>
        <c:axId val="68470623"/>
      </c:areaChart>
      <c:lineChart>
        <c:grouping val="standard"/>
        <c:varyColors val="0"/>
        <c:ser>
          <c:idx val="0"/>
          <c:order val="0"/>
          <c:tx>
            <c:v>A</c:v>
          </c:tx>
          <c:spPr>
            <a:ln w="28575" cap="rnd">
              <a:solidFill>
                <a:schemeClr val="accent5">
                  <a:lumMod val="75000"/>
                </a:schemeClr>
              </a:solidFill>
              <a:round/>
            </a:ln>
            <a:effectLst/>
          </c:spPr>
          <c:marker>
            <c:symbol val="diamond"/>
            <c:size val="10"/>
            <c:spPr>
              <a:solidFill>
                <a:schemeClr val="accent1"/>
              </a:solidFill>
              <a:ln w="28575">
                <a:solidFill>
                  <a:schemeClr val="accent5">
                    <a:lumMod val="75000"/>
                  </a:schemeClr>
                </a:solidFill>
              </a:ln>
              <a:effectLst/>
            </c:spPr>
          </c:marker>
          <c:cat>
            <c:strRef>
              <c:f>グラフ作成!$B$4:$B$9</c:f>
              <c:strCache>
                <c:ptCount val="6"/>
                <c:pt idx="0">
                  <c:v>令和元年度</c:v>
                </c:pt>
                <c:pt idx="1">
                  <c:v>令和２年度（本算定）</c:v>
                </c:pt>
                <c:pt idx="2">
                  <c:v>令和3年度（推計）</c:v>
                </c:pt>
                <c:pt idx="3">
                  <c:v>令和４年度（推計）</c:v>
                </c:pt>
                <c:pt idx="4">
                  <c:v>令和５年度（推計）</c:v>
                </c:pt>
                <c:pt idx="5">
                  <c:v>令和６年度（推計）</c:v>
                </c:pt>
              </c:strCache>
            </c:strRef>
          </c:cat>
          <c:val>
            <c:numRef>
              <c:f>グラフ作成!$C$4:$C$9</c:f>
              <c:numCache>
                <c:formatCode>#,##0_);[Red]\(#,##0\)</c:formatCode>
                <c:ptCount val="6"/>
                <c:pt idx="0">
                  <c:v>139668.95998730359</c:v>
                </c:pt>
                <c:pt idx="1">
                  <c:v>148247.20354829708</c:v>
                </c:pt>
                <c:pt idx="2">
                  <c:v>154152.907567849</c:v>
                </c:pt>
                <c:pt idx="3">
                  <c:v>164734.25987632779</c:v>
                </c:pt>
                <c:pt idx="4">
                  <c:v>172348.43252424884</c:v>
                </c:pt>
                <c:pt idx="5">
                  <c:v>179696.13863796944</c:v>
                </c:pt>
              </c:numCache>
            </c:numRef>
          </c:val>
          <c:smooth val="0"/>
          <c:extLst>
            <c:ext xmlns:c16="http://schemas.microsoft.com/office/drawing/2014/chart" uri="{C3380CC4-5D6E-409C-BE32-E72D297353CC}">
              <c16:uniqueId val="{00000002-80C6-40F5-95D4-5BBBFF45E4DC}"/>
            </c:ext>
          </c:extLst>
        </c:ser>
        <c:ser>
          <c:idx val="1"/>
          <c:order val="1"/>
          <c:tx>
            <c:v>B</c:v>
          </c:tx>
          <c:spPr>
            <a:ln w="28575" cap="rnd">
              <a:solidFill>
                <a:schemeClr val="accent2">
                  <a:lumMod val="75000"/>
                </a:schemeClr>
              </a:solidFill>
              <a:round/>
            </a:ln>
            <a:effectLst/>
          </c:spPr>
          <c:marker>
            <c:symbol val="square"/>
            <c:size val="10"/>
            <c:spPr>
              <a:solidFill>
                <a:schemeClr val="accent2"/>
              </a:solidFill>
              <a:ln w="28575">
                <a:solidFill>
                  <a:schemeClr val="accent2">
                    <a:lumMod val="75000"/>
                  </a:schemeClr>
                </a:solidFill>
              </a:ln>
              <a:effectLst/>
            </c:spPr>
          </c:marker>
          <c:cat>
            <c:strRef>
              <c:f>グラフ作成!$B$4:$B$9</c:f>
              <c:strCache>
                <c:ptCount val="6"/>
                <c:pt idx="0">
                  <c:v>令和元年度</c:v>
                </c:pt>
                <c:pt idx="1">
                  <c:v>令和２年度（本算定）</c:v>
                </c:pt>
                <c:pt idx="2">
                  <c:v>令和3年度（推計）</c:v>
                </c:pt>
                <c:pt idx="3">
                  <c:v>令和４年度（推計）</c:v>
                </c:pt>
                <c:pt idx="4">
                  <c:v>令和５年度（推計）</c:v>
                </c:pt>
                <c:pt idx="5">
                  <c:v>令和６年度（推計）</c:v>
                </c:pt>
              </c:strCache>
            </c:strRef>
          </c:cat>
          <c:val>
            <c:numRef>
              <c:f>グラフ作成!$D$4:$D$9</c:f>
              <c:numCache>
                <c:formatCode>#,##0_);[Red]\(#,##0\)</c:formatCode>
                <c:ptCount val="6"/>
                <c:pt idx="0">
                  <c:v>139668.95998730359</c:v>
                </c:pt>
                <c:pt idx="1">
                  <c:v>148247.20354829708</c:v>
                </c:pt>
                <c:pt idx="2">
                  <c:v>162110.69635497924</c:v>
                </c:pt>
                <c:pt idx="3">
                  <c:v>176386.97820143178</c:v>
                </c:pt>
                <c:pt idx="4">
                  <c:v>187847.31242697319</c:v>
                </c:pt>
                <c:pt idx="5">
                  <c:v>199138.23482565593</c:v>
                </c:pt>
              </c:numCache>
            </c:numRef>
          </c:val>
          <c:smooth val="0"/>
          <c:extLst>
            <c:ext xmlns:c16="http://schemas.microsoft.com/office/drawing/2014/chart" uri="{C3380CC4-5D6E-409C-BE32-E72D297353CC}">
              <c16:uniqueId val="{00000003-80C6-40F5-95D4-5BBBFF45E4DC}"/>
            </c:ext>
          </c:extLst>
        </c:ser>
        <c:ser>
          <c:idx val="2"/>
          <c:order val="2"/>
          <c:tx>
            <c:v>C</c:v>
          </c:tx>
          <c:spPr>
            <a:ln w="28575" cap="rnd">
              <a:solidFill>
                <a:schemeClr val="tx2">
                  <a:lumMod val="50000"/>
                </a:schemeClr>
              </a:solidFill>
              <a:round/>
            </a:ln>
            <a:effectLst/>
          </c:spPr>
          <c:marker>
            <c:symbol val="circle"/>
            <c:size val="10"/>
            <c:spPr>
              <a:solidFill>
                <a:schemeClr val="accent3"/>
              </a:solidFill>
              <a:ln w="28575">
                <a:solidFill>
                  <a:schemeClr val="tx2">
                    <a:lumMod val="50000"/>
                  </a:schemeClr>
                </a:solidFill>
              </a:ln>
              <a:effectLst/>
            </c:spPr>
          </c:marker>
          <c:cat>
            <c:strRef>
              <c:f>グラフ作成!$B$4:$B$9</c:f>
              <c:strCache>
                <c:ptCount val="6"/>
                <c:pt idx="0">
                  <c:v>令和元年度</c:v>
                </c:pt>
                <c:pt idx="1">
                  <c:v>令和２年度（本算定）</c:v>
                </c:pt>
                <c:pt idx="2">
                  <c:v>令和3年度（推計）</c:v>
                </c:pt>
                <c:pt idx="3">
                  <c:v>令和４年度（推計）</c:v>
                </c:pt>
                <c:pt idx="4">
                  <c:v>令和５年度（推計）</c:v>
                </c:pt>
                <c:pt idx="5">
                  <c:v>令和６年度（推計）</c:v>
                </c:pt>
              </c:strCache>
            </c:strRef>
          </c:cat>
          <c:val>
            <c:numRef>
              <c:f>グラフ作成!$E$4:$E$9</c:f>
              <c:numCache>
                <c:formatCode>#,##0_);[Red]\(#,##0\)</c:formatCode>
                <c:ptCount val="6"/>
                <c:pt idx="0">
                  <c:v>139668.95998730359</c:v>
                </c:pt>
                <c:pt idx="1">
                  <c:v>148247.20354829708</c:v>
                </c:pt>
                <c:pt idx="2">
                  <c:v>164115.44710121123</c:v>
                </c:pt>
                <c:pt idx="3">
                  <c:v>180512.09500302069</c:v>
                </c:pt>
                <c:pt idx="4">
                  <c:v>194213.44645192934</c:v>
                </c:pt>
                <c:pt idx="5">
                  <c:v>207871.26941481087</c:v>
                </c:pt>
              </c:numCache>
            </c:numRef>
          </c:val>
          <c:smooth val="0"/>
          <c:extLst>
            <c:ext xmlns:c16="http://schemas.microsoft.com/office/drawing/2014/chart" uri="{C3380CC4-5D6E-409C-BE32-E72D297353CC}">
              <c16:uniqueId val="{00000004-80C6-40F5-95D4-5BBBFF45E4DC}"/>
            </c:ext>
          </c:extLst>
        </c:ser>
        <c:dLbls>
          <c:showLegendKey val="0"/>
          <c:showVal val="0"/>
          <c:showCatName val="0"/>
          <c:showSerName val="0"/>
          <c:showPercent val="0"/>
          <c:showBubbleSize val="0"/>
        </c:dLbls>
        <c:marker val="1"/>
        <c:smooth val="0"/>
        <c:axId val="68465215"/>
        <c:axId val="68470623"/>
      </c:lineChart>
      <c:catAx>
        <c:axId val="684652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8470623"/>
        <c:crosses val="autoZero"/>
        <c:auto val="1"/>
        <c:lblAlgn val="ctr"/>
        <c:lblOffset val="100"/>
        <c:noMultiLvlLbl val="0"/>
      </c:catAx>
      <c:valAx>
        <c:axId val="68470623"/>
        <c:scaling>
          <c:orientation val="minMax"/>
          <c:max val="210000"/>
          <c:min val="135000"/>
        </c:scaling>
        <c:delete val="1"/>
        <c:axPos val="l"/>
        <c:numFmt formatCode="#,##0_);[Red]\(#,##0\)" sourceLinked="1"/>
        <c:majorTickMark val="none"/>
        <c:minorTickMark val="none"/>
        <c:tickLblPos val="nextTo"/>
        <c:crossAx val="68465215"/>
        <c:crosses val="autoZero"/>
        <c:crossBetween val="between"/>
        <c:majorUnit val="1000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0.36663</cdr:x>
      <cdr:y>0.27494</cdr:y>
    </cdr:from>
    <cdr:to>
      <cdr:x>0.63337</cdr:x>
      <cdr:y>0.49828</cdr:y>
    </cdr:to>
    <cdr:sp macro="" textlink="">
      <cdr:nvSpPr>
        <cdr:cNvPr id="2" name="テキスト ボックス 1"/>
        <cdr:cNvSpPr txBox="1"/>
      </cdr:nvSpPr>
      <cdr:spPr>
        <a:xfrm xmlns:a="http://schemas.openxmlformats.org/drawingml/2006/main">
          <a:off x="968796" y="294050"/>
          <a:ext cx="704850" cy="23886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b="1" dirty="0" smtClean="0">
              <a:latin typeface="ＭＳ Ｐゴシック" panose="020B0600070205080204" pitchFamily="50" charset="-128"/>
              <a:ea typeface="ＭＳ Ｐゴシック" panose="020B0600070205080204" pitchFamily="50" charset="-128"/>
            </a:rPr>
            <a:t>2</a:t>
          </a:r>
          <a:r>
            <a:rPr lang="ja-JP" altLang="en-US" b="1" dirty="0" smtClean="0">
              <a:latin typeface="ＭＳ Ｐゴシック" panose="020B0600070205080204" pitchFamily="50" charset="-128"/>
              <a:ea typeface="ＭＳ Ｐゴシック" panose="020B0600070205080204" pitchFamily="50" charset="-128"/>
            </a:rPr>
            <a:t>倍以上</a:t>
          </a:r>
          <a:endParaRPr lang="ja-JP" altLang="en-US" b="1" dirty="0">
            <a:latin typeface="ＭＳ Ｐゴシック" panose="020B0600070205080204" pitchFamily="50" charset="-128"/>
            <a:ea typeface="ＭＳ Ｐゴシック" panose="020B0600070205080204" pitchFamily="50" charset="-128"/>
          </a:endParaRPr>
        </a:p>
      </cdr:txBody>
    </cdr:sp>
  </cdr:relSizeAnchor>
  <cdr:relSizeAnchor xmlns:cdr="http://schemas.openxmlformats.org/drawingml/2006/chartDrawing">
    <cdr:from>
      <cdr:x>0.41555</cdr:x>
      <cdr:y>0.52776</cdr:y>
    </cdr:from>
    <cdr:to>
      <cdr:x>0.58445</cdr:x>
      <cdr:y>0.78752</cdr:y>
    </cdr:to>
    <cdr:sp macro="" textlink="">
      <cdr:nvSpPr>
        <cdr:cNvPr id="3" name="右矢印 2"/>
        <cdr:cNvSpPr/>
      </cdr:nvSpPr>
      <cdr:spPr>
        <a:xfrm xmlns:a="http://schemas.openxmlformats.org/drawingml/2006/main" rot="20715332">
          <a:off x="1098072" y="564438"/>
          <a:ext cx="446298" cy="277816"/>
        </a:xfrm>
        <a:prstGeom xmlns:a="http://schemas.openxmlformats.org/drawingml/2006/main" prst="right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kumimoji="1" lang="ja-JP" altLang="en-US"/>
        </a:p>
      </cdr:txBody>
    </cdr:sp>
  </cdr:relSizeAnchor>
</c:userShapes>
</file>

<file path=ppt/drawings/drawing2.xml><?xml version="1.0" encoding="utf-8"?>
<c:userShapes xmlns:c="http://schemas.openxmlformats.org/drawingml/2006/chart">
  <cdr:relSizeAnchor xmlns:cdr="http://schemas.openxmlformats.org/drawingml/2006/chartDrawing">
    <cdr:from>
      <cdr:x>0.16807</cdr:x>
      <cdr:y>0.19375</cdr:y>
    </cdr:from>
    <cdr:to>
      <cdr:x>0.17594</cdr:x>
      <cdr:y>0.32789</cdr:y>
    </cdr:to>
    <cdr:sp macro="" textlink="">
      <cdr:nvSpPr>
        <cdr:cNvPr id="2" name="右中かっこ 1"/>
        <cdr:cNvSpPr/>
      </cdr:nvSpPr>
      <cdr:spPr>
        <a:xfrm xmlns:a="http://schemas.openxmlformats.org/drawingml/2006/main">
          <a:off x="984008" y="291830"/>
          <a:ext cx="46083" cy="202042"/>
        </a:xfrm>
        <a:prstGeom xmlns:a="http://schemas.openxmlformats.org/drawingml/2006/main" prst="righ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0.92133</cdr:x>
      <cdr:y>0.32686</cdr:y>
    </cdr:from>
    <cdr:to>
      <cdr:x>0.93035</cdr:x>
      <cdr:y>0.48854</cdr:y>
    </cdr:to>
    <cdr:sp macro="" textlink="">
      <cdr:nvSpPr>
        <cdr:cNvPr id="6" name="右中かっこ 5"/>
        <cdr:cNvSpPr/>
      </cdr:nvSpPr>
      <cdr:spPr>
        <a:xfrm xmlns:a="http://schemas.openxmlformats.org/drawingml/2006/main">
          <a:off x="5394136" y="492325"/>
          <a:ext cx="52805" cy="243524"/>
        </a:xfrm>
        <a:prstGeom xmlns:a="http://schemas.openxmlformats.org/drawingml/2006/main" prst="righ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0.93426</cdr:x>
      <cdr:y>0.33294</cdr:y>
    </cdr:from>
    <cdr:to>
      <cdr:x>1</cdr:x>
      <cdr:y>0.48479</cdr:y>
    </cdr:to>
    <cdr:sp macro="" textlink="">
      <cdr:nvSpPr>
        <cdr:cNvPr id="7" name="角丸四角形 6"/>
        <cdr:cNvSpPr/>
      </cdr:nvSpPr>
      <cdr:spPr>
        <a:xfrm xmlns:a="http://schemas.openxmlformats.org/drawingml/2006/main">
          <a:off x="5438963" y="683103"/>
          <a:ext cx="382717" cy="311555"/>
        </a:xfrm>
        <a:prstGeom xmlns:a="http://schemas.openxmlformats.org/drawingml/2006/main" prst="roundRect">
          <a:avLst>
            <a:gd name="adj" fmla="val 19168"/>
          </a:avLst>
        </a:prstGeom>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altLang="ja-JP" sz="500" b="1" dirty="0" smtClean="0">
              <a:latin typeface="+mn-ea"/>
            </a:rPr>
            <a:t>70</a:t>
          </a:r>
          <a:r>
            <a:rPr lang="ja-JP" altLang="en-US" sz="500" b="1" dirty="0" smtClean="0">
              <a:latin typeface="+mn-ea"/>
            </a:rPr>
            <a:t>歳</a:t>
          </a:r>
          <a:endParaRPr lang="en-US" altLang="ja-JP" sz="500" b="1" dirty="0" smtClean="0">
            <a:latin typeface="+mn-ea"/>
          </a:endParaRPr>
        </a:p>
        <a:p xmlns:a="http://schemas.openxmlformats.org/drawingml/2006/main">
          <a:pPr algn="ctr"/>
          <a:r>
            <a:rPr lang="ja-JP" altLang="en-US" sz="500" b="1" dirty="0" smtClean="0">
              <a:latin typeface="+mn-ea"/>
            </a:rPr>
            <a:t>以上</a:t>
          </a:r>
          <a:endParaRPr lang="en-US" altLang="ja-JP" sz="500" b="1" dirty="0" smtClean="0">
            <a:latin typeface="+mn-ea"/>
          </a:endParaRPr>
        </a:p>
        <a:p xmlns:a="http://schemas.openxmlformats.org/drawingml/2006/main">
          <a:pPr algn="ctr"/>
          <a:r>
            <a:rPr lang="en-US" altLang="ja-JP" sz="500" b="1" dirty="0">
              <a:latin typeface="+mn-ea"/>
            </a:rPr>
            <a:t>30</a:t>
          </a:r>
          <a:r>
            <a:rPr lang="en-US" altLang="ja-JP" sz="500" b="1" dirty="0" smtClean="0">
              <a:latin typeface="+mn-ea"/>
            </a:rPr>
            <a:t>%</a:t>
          </a:r>
          <a:endParaRPr lang="ja-JP" sz="500" b="1" dirty="0">
            <a:latin typeface="+mn-ea"/>
          </a:endParaRPr>
        </a:p>
      </cdr:txBody>
    </cdr:sp>
  </cdr:relSizeAnchor>
  <cdr:relSizeAnchor xmlns:cdr="http://schemas.openxmlformats.org/drawingml/2006/chartDrawing">
    <cdr:from>
      <cdr:x>0.21584</cdr:x>
      <cdr:y>0.43963</cdr:y>
    </cdr:from>
    <cdr:to>
      <cdr:x>0.37202</cdr:x>
      <cdr:y>1</cdr:y>
    </cdr:to>
    <cdr:sp macro="" textlink="">
      <cdr:nvSpPr>
        <cdr:cNvPr id="3" name="テキスト ボックス 2"/>
        <cdr:cNvSpPr txBox="1"/>
      </cdr:nvSpPr>
      <cdr:spPr>
        <a:xfrm xmlns:a="http://schemas.openxmlformats.org/drawingml/2006/main">
          <a:off x="1263650" y="100927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0.17576</cdr:x>
      <cdr:y>0.23561</cdr:y>
    </cdr:from>
    <cdr:to>
      <cdr:x>0.2475</cdr:x>
      <cdr:y>0.38746</cdr:y>
    </cdr:to>
    <cdr:sp macro="" textlink="">
      <cdr:nvSpPr>
        <cdr:cNvPr id="8" name="角丸四角形 7"/>
        <cdr:cNvSpPr/>
      </cdr:nvSpPr>
      <cdr:spPr>
        <a:xfrm xmlns:a="http://schemas.openxmlformats.org/drawingml/2006/main">
          <a:off x="1023219" y="483408"/>
          <a:ext cx="417641" cy="311555"/>
        </a:xfrm>
        <a:prstGeom xmlns:a="http://schemas.openxmlformats.org/drawingml/2006/main" prst="roundRect">
          <a:avLst>
            <a:gd name="adj" fmla="val 19168"/>
          </a:avLst>
        </a:prstGeom>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altLang="ja-JP" sz="500" b="1" dirty="0" smtClean="0">
              <a:latin typeface="+mn-ea"/>
            </a:rPr>
            <a:t>70</a:t>
          </a:r>
          <a:r>
            <a:rPr lang="ja-JP" altLang="en-US" sz="500" b="1" dirty="0" smtClean="0">
              <a:latin typeface="+mn-ea"/>
            </a:rPr>
            <a:t>歳</a:t>
          </a:r>
          <a:endParaRPr lang="en-US" altLang="ja-JP" sz="500" b="1" dirty="0" smtClean="0">
            <a:latin typeface="+mn-ea"/>
          </a:endParaRPr>
        </a:p>
        <a:p xmlns:a="http://schemas.openxmlformats.org/drawingml/2006/main">
          <a:pPr algn="ctr"/>
          <a:r>
            <a:rPr lang="ja-JP" altLang="en-US" sz="500" b="1" dirty="0" smtClean="0">
              <a:latin typeface="+mn-ea"/>
            </a:rPr>
            <a:t>以上</a:t>
          </a:r>
          <a:endParaRPr lang="en-US" altLang="ja-JP" sz="500" b="1" dirty="0" smtClean="0">
            <a:latin typeface="+mn-ea"/>
          </a:endParaRPr>
        </a:p>
        <a:p xmlns:a="http://schemas.openxmlformats.org/drawingml/2006/main">
          <a:pPr algn="ctr"/>
          <a:r>
            <a:rPr lang="en-US" altLang="ja-JP" sz="500" b="1" dirty="0" smtClean="0">
              <a:latin typeface="+mn-ea"/>
            </a:rPr>
            <a:t>21%</a:t>
          </a:r>
          <a:endParaRPr lang="ja-JP" sz="500" b="1" dirty="0">
            <a:latin typeface="+mn-ea"/>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0.05989</cdr:x>
      <cdr:y>0.11887</cdr:y>
    </cdr:from>
    <cdr:to>
      <cdr:x>0.65617</cdr:x>
      <cdr:y>0.24614</cdr:y>
    </cdr:to>
    <cdr:sp macro="" textlink="">
      <cdr:nvSpPr>
        <cdr:cNvPr id="2" name="正方形/長方形 1"/>
        <cdr:cNvSpPr/>
      </cdr:nvSpPr>
      <cdr:spPr>
        <a:xfrm xmlns:a="http://schemas.openxmlformats.org/drawingml/2006/main">
          <a:off x="350136" y="357488"/>
          <a:ext cx="3486305" cy="382759"/>
        </a:xfrm>
        <a:prstGeom xmlns:a="http://schemas.openxmlformats.org/drawingml/2006/main" prst="rect">
          <a:avLst/>
        </a:prstGeom>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altLang="ja-JP" sz="700" dirty="0" smtClean="0">
              <a:latin typeface="Meiryo UI" panose="020B0604030504040204" pitchFamily="50" charset="-128"/>
              <a:ea typeface="Meiryo UI" panose="020B0604030504040204" pitchFamily="50" charset="-128"/>
            </a:rPr>
            <a:t>A</a:t>
          </a:r>
          <a:r>
            <a:rPr lang="ja-JP" altLang="en-US" sz="700" dirty="0" smtClean="0">
              <a:latin typeface="Meiryo UI" panose="020B0604030504040204" pitchFamily="50" charset="-128"/>
              <a:ea typeface="Meiryo UI" panose="020B0604030504040204" pitchFamily="50" charset="-128"/>
            </a:rPr>
            <a:t>：算定ガイドライン（</a:t>
          </a: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）に基づき推計</a:t>
          </a:r>
          <a:endParaRPr lang="en-US" altLang="ja-JP" sz="700" dirty="0" smtClean="0">
            <a:latin typeface="Meiryo UI" panose="020B0604030504040204" pitchFamily="50" charset="-128"/>
            <a:ea typeface="Meiryo UI" panose="020B0604030504040204" pitchFamily="50" charset="-128"/>
          </a:endParaRPr>
        </a:p>
        <a:p xmlns:a="http://schemas.openxmlformats.org/drawingml/2006/main">
          <a:r>
            <a:rPr lang="en-US" altLang="ja-JP" sz="700" dirty="0" smtClean="0">
              <a:latin typeface="Meiryo UI" panose="020B0604030504040204" pitchFamily="50" charset="-128"/>
              <a:ea typeface="Meiryo UI" panose="020B0604030504040204" pitchFamily="50" charset="-128"/>
            </a:rPr>
            <a:t>B</a:t>
          </a:r>
          <a:r>
            <a:rPr lang="ja-JP" altLang="en-US" sz="700" dirty="0" smtClean="0">
              <a:latin typeface="Meiryo UI" panose="020B0604030504040204" pitchFamily="50" charset="-128"/>
              <a:ea typeface="Meiryo UI" panose="020B0604030504040204" pitchFamily="50" charset="-128"/>
            </a:rPr>
            <a:t>：前期高齢者に係る給付、後期支援金分及び介護納付金分の増加傾向を見込んだ推計</a:t>
          </a:r>
          <a:endParaRPr lang="en-US" altLang="ja-JP" sz="700" dirty="0" smtClean="0">
            <a:latin typeface="Meiryo UI" panose="020B0604030504040204" pitchFamily="50" charset="-128"/>
            <a:ea typeface="Meiryo UI" panose="020B0604030504040204" pitchFamily="50" charset="-128"/>
          </a:endParaRPr>
        </a:p>
        <a:p xmlns:a="http://schemas.openxmlformats.org/drawingml/2006/main">
          <a:r>
            <a:rPr lang="en-US" altLang="ja-JP" sz="700" dirty="0" smtClean="0">
              <a:latin typeface="Meiryo UI" panose="020B0604030504040204" pitchFamily="50" charset="-128"/>
              <a:ea typeface="Meiryo UI" panose="020B0604030504040204" pitchFamily="50" charset="-128"/>
            </a:rPr>
            <a:t>C</a:t>
          </a:r>
          <a:r>
            <a:rPr lang="ja-JP" altLang="en-US" sz="700" dirty="0" smtClean="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B</a:t>
          </a: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医療費の</a:t>
          </a:r>
          <a:r>
            <a:rPr lang="ja-JP" altLang="en-US" sz="700" dirty="0">
              <a:latin typeface="Meiryo UI" panose="020B0604030504040204" pitchFamily="50" charset="-128"/>
              <a:ea typeface="Meiryo UI" panose="020B0604030504040204" pitchFamily="50" charset="-128"/>
            </a:rPr>
            <a:t>増加傾向</a:t>
          </a:r>
          <a:r>
            <a:rPr lang="ja-JP" altLang="en-US" sz="700" dirty="0" smtClean="0">
              <a:latin typeface="Meiryo UI" panose="020B0604030504040204" pitchFamily="50" charset="-128"/>
              <a:ea typeface="Meiryo UI" panose="020B0604030504040204" pitchFamily="50" charset="-128"/>
            </a:rPr>
            <a:t>を見込んだ推計</a:t>
          </a:r>
          <a:endParaRPr lang="en-US" altLang="ja-JP" sz="700" dirty="0" smtClean="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0.90035</cdr:x>
      <cdr:y>0.30505</cdr:y>
    </cdr:from>
    <cdr:to>
      <cdr:x>0.95983</cdr:x>
      <cdr:y>0.40012</cdr:y>
    </cdr:to>
    <cdr:sp macro="" textlink="">
      <cdr:nvSpPr>
        <cdr:cNvPr id="3" name="テキスト ボックス 2"/>
        <cdr:cNvSpPr txBox="1"/>
      </cdr:nvSpPr>
      <cdr:spPr>
        <a:xfrm xmlns:a="http://schemas.openxmlformats.org/drawingml/2006/main">
          <a:off x="5264081" y="917436"/>
          <a:ext cx="347761" cy="28591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ja-JP" altLang="en-US" sz="1600" dirty="0" smtClean="0">
              <a:latin typeface="HGPｺﾞｼｯｸE" panose="020B0900000000000000" pitchFamily="50" charset="-128"/>
              <a:ea typeface="HGPｺﾞｼｯｸE" panose="020B0900000000000000" pitchFamily="50" charset="-128"/>
            </a:rPr>
            <a:t>　</a:t>
          </a:r>
          <a:r>
            <a:rPr lang="en-US" altLang="ja-JP" sz="1600" dirty="0" smtClean="0">
              <a:latin typeface="HGPｺﾞｼｯｸE" panose="020B0900000000000000" pitchFamily="50" charset="-128"/>
              <a:ea typeface="HGPｺﾞｼｯｸE" panose="020B0900000000000000" pitchFamily="50" charset="-128"/>
            </a:rPr>
            <a:t>A</a:t>
          </a:r>
          <a:endParaRPr lang="ja-JP" altLang="en-US" sz="1600" dirty="0">
            <a:latin typeface="HGPｺﾞｼｯｸE" panose="020B0900000000000000" pitchFamily="50" charset="-128"/>
            <a:ea typeface="HGPｺﾞｼｯｸE" panose="020B0900000000000000" pitchFamily="50" charset="-128"/>
          </a:endParaRPr>
        </a:p>
      </cdr:txBody>
    </cdr:sp>
  </cdr:relSizeAnchor>
  <cdr:relSizeAnchor xmlns:cdr="http://schemas.openxmlformats.org/drawingml/2006/chartDrawing">
    <cdr:from>
      <cdr:x>0.90213</cdr:x>
      <cdr:y>0.14997</cdr:y>
    </cdr:from>
    <cdr:to>
      <cdr:x>0.96161</cdr:x>
      <cdr:y>0.23592</cdr:y>
    </cdr:to>
    <cdr:sp macro="" textlink="">
      <cdr:nvSpPr>
        <cdr:cNvPr id="4" name="テキスト ボックス 1"/>
        <cdr:cNvSpPr txBox="1"/>
      </cdr:nvSpPr>
      <cdr:spPr>
        <a:xfrm xmlns:a="http://schemas.openxmlformats.org/drawingml/2006/main">
          <a:off x="5274465" y="447709"/>
          <a:ext cx="347761" cy="25658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ja-JP" altLang="en-US" sz="1600" dirty="0" smtClean="0">
              <a:latin typeface="HGPｺﾞｼｯｸE" panose="020B0900000000000000" pitchFamily="50" charset="-128"/>
              <a:ea typeface="HGPｺﾞｼｯｸE" panose="020B0900000000000000" pitchFamily="50" charset="-128"/>
            </a:rPr>
            <a:t>　</a:t>
          </a:r>
          <a:r>
            <a:rPr lang="en-US" altLang="ja-JP" sz="1600" dirty="0" smtClean="0">
              <a:latin typeface="HGPｺﾞｼｯｸE" panose="020B0900000000000000" pitchFamily="50" charset="-128"/>
              <a:ea typeface="HGPｺﾞｼｯｸE" panose="020B0900000000000000" pitchFamily="50" charset="-128"/>
            </a:rPr>
            <a:t>B</a:t>
          </a:r>
        </a:p>
      </cdr:txBody>
    </cdr:sp>
  </cdr:relSizeAnchor>
  <cdr:relSizeAnchor xmlns:cdr="http://schemas.openxmlformats.org/drawingml/2006/chartDrawing">
    <cdr:from>
      <cdr:x>0.9001</cdr:x>
      <cdr:y>0.00638</cdr:y>
    </cdr:from>
    <cdr:to>
      <cdr:x>0.95958</cdr:x>
      <cdr:y>0.09233</cdr:y>
    </cdr:to>
    <cdr:sp macro="" textlink="">
      <cdr:nvSpPr>
        <cdr:cNvPr id="5" name="テキスト ボックス 1"/>
        <cdr:cNvSpPr txBox="1"/>
      </cdr:nvSpPr>
      <cdr:spPr>
        <a:xfrm xmlns:a="http://schemas.openxmlformats.org/drawingml/2006/main">
          <a:off x="5262601" y="20099"/>
          <a:ext cx="347761" cy="27071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600" dirty="0" smtClean="0">
              <a:latin typeface="HGPｺﾞｼｯｸE" panose="020B0900000000000000" pitchFamily="50" charset="-128"/>
              <a:ea typeface="HGPｺﾞｼｯｸE" panose="020B0900000000000000" pitchFamily="50" charset="-128"/>
            </a:rPr>
            <a:t>　</a:t>
          </a:r>
          <a:r>
            <a:rPr lang="en-US" altLang="ja-JP" sz="1600" dirty="0" smtClean="0">
              <a:latin typeface="HGPｺﾞｼｯｸE" panose="020B0900000000000000" pitchFamily="50" charset="-128"/>
              <a:ea typeface="HGPｺﾞｼｯｸE" panose="020B0900000000000000" pitchFamily="50" charset="-128"/>
            </a:rPr>
            <a:t>C</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6888" cy="341313"/>
          </a:xfrm>
          <a:prstGeom prst="rect">
            <a:avLst/>
          </a:prstGeom>
        </p:spPr>
        <p:txBody>
          <a:bodyPr vert="horz" lIns="91423" tIns="45711" rIns="91423"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8" y="1"/>
            <a:ext cx="4308475" cy="341313"/>
          </a:xfrm>
          <a:prstGeom prst="rect">
            <a:avLst/>
          </a:prstGeom>
        </p:spPr>
        <p:txBody>
          <a:bodyPr vert="horz" lIns="91423" tIns="45711" rIns="91423" bIns="45711" rtlCol="0"/>
          <a:lstStyle>
            <a:lvl1pPr algn="r">
              <a:defRPr sz="1200"/>
            </a:lvl1pPr>
          </a:lstStyle>
          <a:p>
            <a:fld id="{C83DB947-36EF-4388-9DA8-D67254378BB1}" type="datetimeFigureOut">
              <a:rPr kumimoji="1" lang="ja-JP" altLang="en-US" smtClean="0"/>
              <a:t>2020/3/17</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23" tIns="45711" rIns="91423" bIns="45711" rtlCol="0" anchor="ctr"/>
          <a:lstStyle/>
          <a:p>
            <a:endParaRPr lang="ja-JP" altLang="en-US"/>
          </a:p>
        </p:txBody>
      </p:sp>
      <p:sp>
        <p:nvSpPr>
          <p:cNvPr id="5" name="ノート プレースホルダー 4"/>
          <p:cNvSpPr>
            <a:spLocks noGrp="1"/>
          </p:cNvSpPr>
          <p:nvPr>
            <p:ph type="body" sz="quarter" idx="3"/>
          </p:nvPr>
        </p:nvSpPr>
        <p:spPr>
          <a:xfrm>
            <a:off x="993775" y="3276601"/>
            <a:ext cx="7951788" cy="2679700"/>
          </a:xfrm>
          <a:prstGeom prst="rect">
            <a:avLst/>
          </a:prstGeom>
        </p:spPr>
        <p:txBody>
          <a:bodyPr vert="horz" lIns="91423" tIns="45711" rIns="91423" bIns="457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23" tIns="45711" rIns="91423"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8" y="6465888"/>
            <a:ext cx="4308475" cy="341312"/>
          </a:xfrm>
          <a:prstGeom prst="rect">
            <a:avLst/>
          </a:prstGeom>
        </p:spPr>
        <p:txBody>
          <a:bodyPr vert="horz" lIns="91423" tIns="45711" rIns="91423" bIns="45711" rtlCol="0" anchor="b"/>
          <a:lstStyle>
            <a:lvl1pPr algn="r">
              <a:defRPr sz="1200"/>
            </a:lvl1pPr>
          </a:lstStyle>
          <a:p>
            <a:fld id="{61CD8910-EE5D-420F-B51B-6F0E4097F225}" type="slidenum">
              <a:rPr kumimoji="1" lang="ja-JP" altLang="en-US" smtClean="0"/>
              <a:t>‹#›</a:t>
            </a:fld>
            <a:endParaRPr kumimoji="1" lang="ja-JP" altLang="en-US"/>
          </a:p>
        </p:txBody>
      </p:sp>
    </p:spTree>
    <p:extLst>
      <p:ext uri="{BB962C8B-B14F-4D97-AF65-F5344CB8AC3E}">
        <p14:creationId xmlns:p14="http://schemas.microsoft.com/office/powerpoint/2010/main" val="3566173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1CD8910-EE5D-420F-B51B-6F0E4097F225}" type="slidenum">
              <a:rPr kumimoji="1" lang="ja-JP" altLang="en-US" smtClean="0"/>
              <a:t>1</a:t>
            </a:fld>
            <a:endParaRPr kumimoji="1" lang="ja-JP" altLang="en-US"/>
          </a:p>
        </p:txBody>
      </p:sp>
    </p:spTree>
    <p:extLst>
      <p:ext uri="{BB962C8B-B14F-4D97-AF65-F5344CB8AC3E}">
        <p14:creationId xmlns:p14="http://schemas.microsoft.com/office/powerpoint/2010/main" val="2198412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9D1609C-E09E-4746-81AE-AE64721CF1D6}" type="datetimeFigureOut">
              <a:rPr kumimoji="1" lang="ja-JP" altLang="en-US" smtClean="0"/>
              <a:t>2020/3/17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3909029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9D1609C-E09E-4746-81AE-AE64721CF1D6}" type="datetimeFigureOut">
              <a:rPr kumimoji="1" lang="ja-JP" altLang="en-US" smtClean="0"/>
              <a:t>2020/3/17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485747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9D1609C-E09E-4746-81AE-AE64721CF1D6}" type="datetimeFigureOut">
              <a:rPr kumimoji="1" lang="ja-JP" altLang="en-US" smtClean="0"/>
              <a:t>2020/3/17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2471290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9D1609C-E09E-4746-81AE-AE64721CF1D6}" type="datetimeFigureOut">
              <a:rPr kumimoji="1" lang="ja-JP" altLang="en-US" smtClean="0"/>
              <a:t>2020/3/17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2780949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9D1609C-E09E-4746-81AE-AE64721CF1D6}" type="datetimeFigureOut">
              <a:rPr kumimoji="1" lang="ja-JP" altLang="en-US" smtClean="0"/>
              <a:t>2020/3/17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2698733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9D1609C-E09E-4746-81AE-AE64721CF1D6}" type="datetimeFigureOut">
              <a:rPr kumimoji="1" lang="ja-JP" altLang="en-US" smtClean="0"/>
              <a:t>2020/3/17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3598967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9D1609C-E09E-4746-81AE-AE64721CF1D6}" type="datetimeFigureOut">
              <a:rPr kumimoji="1" lang="ja-JP" altLang="en-US" smtClean="0"/>
              <a:t>2020/3/17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1110789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9D1609C-E09E-4746-81AE-AE64721CF1D6}" type="datetimeFigureOut">
              <a:rPr kumimoji="1" lang="ja-JP" altLang="en-US" smtClean="0"/>
              <a:t>2020/3/17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3587713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D1609C-E09E-4746-81AE-AE64721CF1D6}" type="datetimeFigureOut">
              <a:rPr kumimoji="1" lang="ja-JP" altLang="en-US" smtClean="0"/>
              <a:t>2020/3/17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2660949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9D1609C-E09E-4746-81AE-AE64721CF1D6}" type="datetimeFigureOut">
              <a:rPr kumimoji="1" lang="ja-JP" altLang="en-US" smtClean="0"/>
              <a:t>2020/3/17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2337716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9D1609C-E09E-4746-81AE-AE64721CF1D6}" type="datetimeFigureOut">
              <a:rPr kumimoji="1" lang="ja-JP" altLang="en-US" smtClean="0"/>
              <a:t>2020/3/17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4096960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9D1609C-E09E-4746-81AE-AE64721CF1D6}" type="datetimeFigureOut">
              <a:rPr kumimoji="1" lang="ja-JP" altLang="en-US" smtClean="0"/>
              <a:t>2020/3/17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39430395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chart" Target="../charts/chart1.xm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jpeg"/><Relationship Id="rId11" Type="http://schemas.openxmlformats.org/officeDocument/2006/relationships/chart" Target="../charts/chart4.xml"/><Relationship Id="rId5" Type="http://schemas.openxmlformats.org/officeDocument/2006/relationships/chart" Target="../charts/chart3.xml"/><Relationship Id="rId10" Type="http://schemas.openxmlformats.org/officeDocument/2006/relationships/image" Target="../media/image5.emf"/><Relationship Id="rId4" Type="http://schemas.openxmlformats.org/officeDocument/2006/relationships/chart" Target="../charts/chart2.xm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0770027" y="5020149"/>
            <a:ext cx="1683257" cy="1023640"/>
          </a:xfrm>
          <a:prstGeom prst="roundRect">
            <a:avLst>
              <a:gd name="adj" fmla="val 3722"/>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0" bIns="0" rtlCol="0" anchor="t"/>
          <a:lstStyle/>
          <a:p>
            <a:r>
              <a:rPr kumimoji="1" lang="ja-JP" altLang="en-US" sz="1000" dirty="0" smtClean="0">
                <a:solidFill>
                  <a:srgbClr val="002060"/>
                </a:solidFill>
              </a:rPr>
              <a:t>見える化支援</a:t>
            </a:r>
            <a:endParaRPr kumimoji="1" lang="en-US" altLang="ja-JP" sz="1000" dirty="0" smtClean="0">
              <a:solidFill>
                <a:srgbClr val="002060"/>
              </a:solidFill>
            </a:endParaRPr>
          </a:p>
          <a:p>
            <a:r>
              <a:rPr kumimoji="1" lang="ja-JP" altLang="en-US" sz="1000" dirty="0" smtClean="0">
                <a:solidFill>
                  <a:srgbClr val="002060"/>
                </a:solidFill>
              </a:rPr>
              <a:t>ツールの提供</a:t>
            </a:r>
            <a:endParaRPr kumimoji="1" lang="ja-JP" altLang="en-US" sz="1000" dirty="0">
              <a:solidFill>
                <a:srgbClr val="002060"/>
              </a:solidFill>
            </a:endParaRPr>
          </a:p>
        </p:txBody>
      </p:sp>
      <p:sp>
        <p:nvSpPr>
          <p:cNvPr id="6" name="正方形/長方形 5"/>
          <p:cNvSpPr/>
          <p:nvPr/>
        </p:nvSpPr>
        <p:spPr>
          <a:xfrm>
            <a:off x="20431" y="705550"/>
            <a:ext cx="6008727" cy="88589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6949" indent="-276949">
              <a:buFont typeface="Wingdings" panose="05000000000000000000" pitchFamily="2" charset="2"/>
              <a:buChar char="Ø"/>
            </a:pPr>
            <a:endParaRPr kumimoji="1" lang="en-US" altLang="ja-JP" sz="1163" b="1" dirty="0" smtClean="0">
              <a:solidFill>
                <a:schemeClr val="tx1"/>
              </a:solidFill>
              <a:latin typeface="HG丸ｺﾞｼｯｸM-PRO" panose="020F0600000000000000" pitchFamily="50" charset="-128"/>
              <a:ea typeface="HG丸ｺﾞｼｯｸM-PRO" panose="020F0600000000000000" pitchFamily="50" charset="-128"/>
            </a:endParaRPr>
          </a:p>
          <a:p>
            <a:pPr marL="276949" indent="-276949">
              <a:buFont typeface="Wingdings" panose="05000000000000000000" pitchFamily="2" charset="2"/>
              <a:buChar char="Ø"/>
            </a:pPr>
            <a:endParaRPr kumimoji="1" lang="en-US" altLang="ja-JP" sz="1163" b="1" dirty="0" smtClean="0">
              <a:solidFill>
                <a:schemeClr val="tx1"/>
              </a:solidFill>
              <a:latin typeface="HG丸ｺﾞｼｯｸM-PRO" panose="020F0600000000000000" pitchFamily="50" charset="-128"/>
              <a:ea typeface="HG丸ｺﾞｼｯｸM-PRO" panose="020F0600000000000000" pitchFamily="50" charset="-128"/>
            </a:endParaRPr>
          </a:p>
          <a:p>
            <a:pPr marL="276949" indent="-276949">
              <a:buFont typeface="Wingdings" panose="05000000000000000000" pitchFamily="2" charset="2"/>
              <a:buChar char="Ø"/>
            </a:pPr>
            <a:endParaRPr kumimoji="1" lang="en-US" altLang="ja-JP" sz="1163" b="1" dirty="0">
              <a:solidFill>
                <a:schemeClr val="tx1"/>
              </a:solidFill>
              <a:latin typeface="HG丸ｺﾞｼｯｸM-PRO" panose="020F0600000000000000" pitchFamily="50" charset="-128"/>
              <a:ea typeface="HG丸ｺﾞｼｯｸM-PRO" panose="020F0600000000000000" pitchFamily="50" charset="-128"/>
            </a:endParaRPr>
          </a:p>
          <a:p>
            <a:pPr marL="276949" indent="-276949">
              <a:buFont typeface="Wingdings" panose="05000000000000000000" pitchFamily="2" charset="2"/>
              <a:buChar char="Ø"/>
            </a:pPr>
            <a:endParaRPr kumimoji="1" lang="en-US" altLang="ja-JP" sz="1163" b="1"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b="1"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下矢印 6"/>
          <p:cNvSpPr/>
          <p:nvPr/>
        </p:nvSpPr>
        <p:spPr>
          <a:xfrm rot="16200000">
            <a:off x="6116456" y="4559379"/>
            <a:ext cx="469720" cy="4283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45"/>
          </a:p>
        </p:txBody>
      </p:sp>
      <p:sp>
        <p:nvSpPr>
          <p:cNvPr id="32" name="テキスト ボックス 31"/>
          <p:cNvSpPr txBox="1"/>
          <p:nvPr/>
        </p:nvSpPr>
        <p:spPr>
          <a:xfrm>
            <a:off x="0" y="-20951"/>
            <a:ext cx="12801600" cy="360868"/>
          </a:xfrm>
          <a:prstGeom prst="rect">
            <a:avLst/>
          </a:prstGeom>
          <a:solidFill>
            <a:srgbClr val="0070C0"/>
          </a:solidFill>
        </p:spPr>
        <p:txBody>
          <a:bodyPr wrap="square" rtlCol="0" anchor="ctr" anchorCtr="0">
            <a:spAutoFit/>
          </a:bodyPr>
          <a:lstStyle/>
          <a:p>
            <a:r>
              <a:rPr kumimoji="1" lang="ja-JP" altLang="en-US" sz="1745" dirty="0" smtClean="0">
                <a:solidFill>
                  <a:schemeClr val="bg1"/>
                </a:solidFill>
                <a:latin typeface="ＭＳ ゴシック" panose="020B0609070205080204" pitchFamily="49" charset="-128"/>
                <a:ea typeface="ＭＳ ゴシック" panose="020B0609070205080204" pitchFamily="49" charset="-128"/>
              </a:rPr>
              <a:t>　　　　　　　　　　　　国民健康保険事業の状況及び保健事業・医療費適正化の推進等について　　　</a:t>
            </a:r>
            <a:r>
              <a:rPr kumimoji="1" lang="ja-JP" altLang="en-US" sz="1300" dirty="0" smtClean="0">
                <a:solidFill>
                  <a:schemeClr val="bg1"/>
                </a:solidFill>
                <a:latin typeface="ＭＳ ゴシック" panose="020B0609070205080204" pitchFamily="49" charset="-128"/>
                <a:ea typeface="ＭＳ ゴシック" panose="020B0609070205080204" pitchFamily="49" charset="-128"/>
              </a:rPr>
              <a:t>（</a:t>
            </a:r>
            <a:r>
              <a:rPr kumimoji="1" lang="ja-JP" altLang="en-US" sz="1300" dirty="0" smtClean="0">
                <a:solidFill>
                  <a:schemeClr val="bg1"/>
                </a:solidFill>
                <a:latin typeface="ＭＳ ゴシック" panose="020B0609070205080204" pitchFamily="49" charset="-128"/>
                <a:ea typeface="ＭＳ ゴシック" panose="020B0609070205080204" pitchFamily="49" charset="-128"/>
              </a:rPr>
              <a:t>健康医療部）</a:t>
            </a:r>
            <a:endParaRPr kumimoji="1" lang="ja-JP" altLang="en-US" sz="1300" dirty="0">
              <a:solidFill>
                <a:schemeClr val="bg1"/>
              </a:solidFill>
              <a:latin typeface="ＭＳ ゴシック" panose="020B0609070205080204" pitchFamily="49" charset="-128"/>
              <a:ea typeface="ＭＳ ゴシック" panose="020B0609070205080204" pitchFamily="49" charset="-128"/>
            </a:endParaRPr>
          </a:p>
        </p:txBody>
      </p:sp>
      <p:sp>
        <p:nvSpPr>
          <p:cNvPr id="14" name="正方形/長方形 13"/>
          <p:cNvSpPr/>
          <p:nvPr/>
        </p:nvSpPr>
        <p:spPr>
          <a:xfrm>
            <a:off x="11821757" y="0"/>
            <a:ext cx="979843" cy="3324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500" dirty="0" smtClean="0">
                <a:solidFill>
                  <a:schemeClr val="tx1"/>
                </a:solidFill>
                <a:latin typeface="HG丸ｺﾞｼｯｸM-PRO" panose="020F0600000000000000" pitchFamily="50" charset="-128"/>
                <a:ea typeface="HG丸ｺﾞｼｯｸM-PRO" panose="020F0600000000000000" pitchFamily="50" charset="-128"/>
              </a:rPr>
              <a:t>資料</a:t>
            </a:r>
            <a:r>
              <a:rPr kumimoji="1" lang="en-US" altLang="ja-JP" sz="1500" dirty="0" smtClean="0">
                <a:solidFill>
                  <a:schemeClr val="tx1"/>
                </a:solidFill>
                <a:latin typeface="HG丸ｺﾞｼｯｸM-PRO" panose="020F0600000000000000" pitchFamily="50" charset="-128"/>
                <a:ea typeface="HG丸ｺﾞｼｯｸM-PRO" panose="020F0600000000000000" pitchFamily="50" charset="-128"/>
              </a:rPr>
              <a:t>10</a:t>
            </a:r>
            <a:endParaRPr kumimoji="1" lang="ja-JP" altLang="en-US" sz="15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3" name="角丸四角形 32"/>
          <p:cNvSpPr/>
          <p:nvPr/>
        </p:nvSpPr>
        <p:spPr>
          <a:xfrm>
            <a:off x="20432" y="600624"/>
            <a:ext cx="1463311" cy="220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bg1">
                    <a:lumMod val="95000"/>
                  </a:schemeClr>
                </a:solidFill>
                <a:latin typeface="ＭＳ ゴシック" panose="020B0609070205080204" pitchFamily="49" charset="-128"/>
                <a:ea typeface="ＭＳ ゴシック" panose="020B0609070205080204" pitchFamily="49" charset="-128"/>
              </a:rPr>
              <a:t>国保事業の状況</a:t>
            </a:r>
            <a:endParaRPr kumimoji="1" lang="ja-JP" altLang="en-US" sz="1200" dirty="0">
              <a:solidFill>
                <a:schemeClr val="bg1">
                  <a:lumMod val="95000"/>
                </a:schemeClr>
              </a:solidFill>
              <a:latin typeface="ＭＳ ゴシック" panose="020B0609070205080204" pitchFamily="49" charset="-128"/>
              <a:ea typeface="ＭＳ ゴシック" panose="020B0609070205080204" pitchFamily="49" charset="-128"/>
            </a:endParaRPr>
          </a:p>
        </p:txBody>
      </p:sp>
      <p:sp>
        <p:nvSpPr>
          <p:cNvPr id="39" name="角丸四角形 38"/>
          <p:cNvSpPr/>
          <p:nvPr/>
        </p:nvSpPr>
        <p:spPr>
          <a:xfrm>
            <a:off x="25106" y="862629"/>
            <a:ext cx="6004052" cy="23090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令和２年度国民健康保険料</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48" name="正方形/長方形 47"/>
          <p:cNvSpPr/>
          <p:nvPr/>
        </p:nvSpPr>
        <p:spPr>
          <a:xfrm>
            <a:off x="6600273" y="1701799"/>
            <a:ext cx="6001376" cy="63617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6571481" y="8327612"/>
            <a:ext cx="5968306" cy="1300356"/>
          </a:xfrm>
          <a:prstGeom prst="rect">
            <a:avLst/>
          </a:prstGeom>
          <a:ln>
            <a:noFill/>
          </a:ln>
        </p:spPr>
        <p:txBody>
          <a:bodyPr wrap="square">
            <a:spAutoFit/>
          </a:bodyPr>
          <a:lstStyle/>
          <a:p>
            <a:r>
              <a:rPr kumimoji="1" lang="ja-JP"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令和２年度における検討予定スケジュール</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1</a:t>
            </a:r>
            <a:r>
              <a:rPr lang="ja-JP" altLang="en-US" sz="1000" dirty="0">
                <a:latin typeface="HG丸ｺﾞｼｯｸM-PRO" panose="020F0600000000000000" pitchFamily="50" charset="-128"/>
                <a:ea typeface="HG丸ｺﾞｼｯｸM-PRO" panose="020F0600000000000000" pitchFamily="50" charset="-128"/>
              </a:rPr>
              <a:t>）令和</a:t>
            </a:r>
            <a:r>
              <a:rPr lang="ja-JP" altLang="en-US" sz="1000" dirty="0" smtClean="0">
                <a:latin typeface="HG丸ｺﾞｼｯｸM-PRO" panose="020F0600000000000000" pitchFamily="50" charset="-128"/>
                <a:ea typeface="HG丸ｺﾞｼｯｸM-PRO" panose="020F0600000000000000" pitchFamily="50" charset="-128"/>
              </a:rPr>
              <a:t>２年６月以降</a:t>
            </a:r>
            <a:r>
              <a:rPr lang="ja-JP" altLang="en-US" sz="1000" dirty="0">
                <a:latin typeface="HG丸ｺﾞｼｯｸM-PRO" panose="020F0600000000000000" pitchFamily="50" charset="-128"/>
                <a:ea typeface="HG丸ｺﾞｼｯｸM-PRO" panose="020F0600000000000000" pitchFamily="50" charset="-128"/>
              </a:rPr>
              <a:t>　広域化調整会議等にて検討開始</a:t>
            </a:r>
          </a:p>
          <a:p>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2</a:t>
            </a:r>
            <a:r>
              <a:rPr lang="ja-JP" altLang="en-US" sz="1000" dirty="0">
                <a:latin typeface="HG丸ｺﾞｼｯｸM-PRO" panose="020F0600000000000000" pitchFamily="50" charset="-128"/>
                <a:ea typeface="HG丸ｺﾞｼｯｸM-PRO" panose="020F0600000000000000" pitchFamily="50" charset="-128"/>
              </a:rPr>
              <a:t>）令和２年秋頃　府内市町村への意見</a:t>
            </a:r>
            <a:r>
              <a:rPr lang="ja-JP" altLang="en-US" sz="1000" dirty="0" smtClean="0">
                <a:latin typeface="HG丸ｺﾞｼｯｸM-PRO" panose="020F0600000000000000" pitchFamily="50" charset="-128"/>
                <a:ea typeface="HG丸ｺﾞｼｯｸM-PRO" panose="020F0600000000000000" pitchFamily="50" charset="-128"/>
              </a:rPr>
              <a:t>聴取</a:t>
            </a:r>
            <a:r>
              <a:rPr lang="ja-JP" altLang="en-US" sz="1050" dirty="0" smtClean="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（国民</a:t>
            </a:r>
            <a:r>
              <a:rPr lang="ja-JP" altLang="en-US" sz="900" dirty="0">
                <a:latin typeface="HG丸ｺﾞｼｯｸM-PRO" panose="020F0600000000000000" pitchFamily="50" charset="-128"/>
                <a:ea typeface="HG丸ｺﾞｼｯｸM-PRO" panose="020F0600000000000000" pitchFamily="50" charset="-128"/>
              </a:rPr>
              <a:t>健康保険法第</a:t>
            </a:r>
            <a:r>
              <a:rPr lang="en-US" altLang="ja-JP" sz="900" dirty="0">
                <a:latin typeface="HG丸ｺﾞｼｯｸM-PRO" panose="020F0600000000000000" pitchFamily="50" charset="-128"/>
                <a:ea typeface="HG丸ｺﾞｼｯｸM-PRO" panose="020F0600000000000000" pitchFamily="50" charset="-128"/>
              </a:rPr>
              <a:t>82</a:t>
            </a:r>
            <a:r>
              <a:rPr lang="ja-JP" altLang="en-US" sz="900" dirty="0">
                <a:latin typeface="HG丸ｺﾞｼｯｸM-PRO" panose="020F0600000000000000" pitchFamily="50" charset="-128"/>
                <a:ea typeface="HG丸ｺﾞｼｯｸM-PRO" panose="020F0600000000000000" pitchFamily="50" charset="-128"/>
              </a:rPr>
              <a:t>条の２</a:t>
            </a:r>
            <a:r>
              <a:rPr lang="ja-JP" altLang="en-US" sz="900" dirty="0" smtClean="0">
                <a:latin typeface="HG丸ｺﾞｼｯｸM-PRO" panose="020F0600000000000000" pitchFamily="50" charset="-128"/>
                <a:ea typeface="HG丸ｺﾞｼｯｸM-PRO" panose="020F0600000000000000" pitchFamily="50" charset="-128"/>
              </a:rPr>
              <a:t>第６項）</a:t>
            </a:r>
            <a:endParaRPr lang="ja-JP" altLang="en-US" sz="9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3</a:t>
            </a:r>
            <a:r>
              <a:rPr lang="ja-JP" altLang="en-US" sz="1000" dirty="0">
                <a:latin typeface="HG丸ｺﾞｼｯｸM-PRO" panose="020F0600000000000000" pitchFamily="50" charset="-128"/>
                <a:ea typeface="HG丸ｺﾞｼｯｸM-PRO" panose="020F0600000000000000" pitchFamily="50" charset="-128"/>
              </a:rPr>
              <a:t>）令和</a:t>
            </a:r>
            <a:r>
              <a:rPr lang="ja-JP" altLang="en-US" sz="1000" dirty="0" smtClean="0">
                <a:latin typeface="HG丸ｺﾞｼｯｸM-PRO" panose="020F0600000000000000" pitchFamily="50" charset="-128"/>
                <a:ea typeface="HG丸ｺﾞｼｯｸM-PRO" panose="020F0600000000000000" pitchFamily="50" charset="-128"/>
              </a:rPr>
              <a:t>２年</a:t>
            </a:r>
            <a:r>
              <a:rPr lang="ja-JP" altLang="en-US" sz="1000" dirty="0">
                <a:latin typeface="HG丸ｺﾞｼｯｸM-PRO" panose="020F0600000000000000" pitchFamily="50" charset="-128"/>
                <a:ea typeface="HG丸ｺﾞｼｯｸM-PRO" panose="020F0600000000000000" pitchFamily="50" charset="-128"/>
              </a:rPr>
              <a:t>１１</a:t>
            </a:r>
            <a:r>
              <a:rPr lang="ja-JP" altLang="en-US" sz="1000" dirty="0" smtClean="0">
                <a:latin typeface="HG丸ｺﾞｼｯｸM-PRO" panose="020F0600000000000000" pitchFamily="50" charset="-128"/>
                <a:ea typeface="HG丸ｺﾞｼｯｸM-PRO" panose="020F0600000000000000" pitchFamily="50" charset="-128"/>
              </a:rPr>
              <a:t>月</a:t>
            </a:r>
            <a:r>
              <a:rPr lang="ja-JP" altLang="en-US" sz="1000" dirty="0">
                <a:latin typeface="HG丸ｺﾞｼｯｸM-PRO" panose="020F0600000000000000" pitchFamily="50" charset="-128"/>
                <a:ea typeface="HG丸ｺﾞｼｯｸM-PRO" panose="020F0600000000000000" pitchFamily="50" charset="-128"/>
              </a:rPr>
              <a:t>　大阪府国民健康保険運営協議会へ</a:t>
            </a:r>
            <a:r>
              <a:rPr lang="ja-JP" altLang="en-US" sz="1000" dirty="0" smtClean="0">
                <a:latin typeface="HG丸ｺﾞｼｯｸM-PRO" panose="020F0600000000000000" pitchFamily="50" charset="-128"/>
                <a:ea typeface="HG丸ｺﾞｼｯｸM-PRO" panose="020F0600000000000000" pitchFamily="50" charset="-128"/>
              </a:rPr>
              <a:t>の諮問</a:t>
            </a:r>
            <a:r>
              <a:rPr lang="ja-JP" altLang="en-US" sz="900" dirty="0" smtClean="0">
                <a:latin typeface="HG丸ｺﾞｼｯｸM-PRO" panose="020F0600000000000000" pitchFamily="50" charset="-128"/>
                <a:ea typeface="HG丸ｺﾞｼｯｸM-PRO" panose="020F0600000000000000" pitchFamily="50" charset="-128"/>
              </a:rPr>
              <a:t>（ 国民</a:t>
            </a:r>
            <a:r>
              <a:rPr lang="ja-JP" altLang="en-US" sz="900" dirty="0">
                <a:latin typeface="HG丸ｺﾞｼｯｸM-PRO" panose="020F0600000000000000" pitchFamily="50" charset="-128"/>
                <a:ea typeface="HG丸ｺﾞｼｯｸM-PRO" panose="020F0600000000000000" pitchFamily="50" charset="-128"/>
              </a:rPr>
              <a:t>健康保険法第</a:t>
            </a:r>
            <a:r>
              <a:rPr lang="en-US" altLang="ja-JP" sz="900" dirty="0">
                <a:latin typeface="HG丸ｺﾞｼｯｸM-PRO" panose="020F0600000000000000" pitchFamily="50" charset="-128"/>
                <a:ea typeface="HG丸ｺﾞｼｯｸM-PRO" panose="020F0600000000000000" pitchFamily="50" charset="-128"/>
              </a:rPr>
              <a:t>11</a:t>
            </a:r>
            <a:r>
              <a:rPr lang="ja-JP" altLang="en-US" sz="900" dirty="0">
                <a:latin typeface="HG丸ｺﾞｼｯｸM-PRO" panose="020F0600000000000000" pitchFamily="50" charset="-128"/>
                <a:ea typeface="HG丸ｺﾞｼｯｸM-PRO" panose="020F0600000000000000" pitchFamily="50" charset="-128"/>
              </a:rPr>
              <a:t>条</a:t>
            </a:r>
            <a:r>
              <a:rPr lang="ja-JP" altLang="en-US" sz="900" dirty="0" smtClean="0">
                <a:latin typeface="HG丸ｺﾞｼｯｸM-PRO" panose="020F0600000000000000" pitchFamily="50" charset="-128"/>
                <a:ea typeface="HG丸ｺﾞｼｯｸM-PRO" panose="020F0600000000000000" pitchFamily="50" charset="-128"/>
              </a:rPr>
              <a:t>第１項）</a:t>
            </a:r>
            <a:endParaRPr lang="ja-JP" altLang="en-US" sz="9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4</a:t>
            </a:r>
            <a:r>
              <a:rPr lang="ja-JP" altLang="en-US" sz="1000" dirty="0">
                <a:latin typeface="HG丸ｺﾞｼｯｸM-PRO" panose="020F0600000000000000" pitchFamily="50" charset="-128"/>
                <a:ea typeface="HG丸ｺﾞｼｯｸM-PRO" panose="020F0600000000000000" pitchFamily="50" charset="-128"/>
              </a:rPr>
              <a:t>）令和</a:t>
            </a:r>
            <a:r>
              <a:rPr lang="ja-JP" altLang="en-US" sz="1000" dirty="0" smtClean="0">
                <a:latin typeface="HG丸ｺﾞｼｯｸM-PRO" panose="020F0600000000000000" pitchFamily="50" charset="-128"/>
                <a:ea typeface="HG丸ｺﾞｼｯｸM-PRO" panose="020F0600000000000000" pitchFamily="50" charset="-128"/>
              </a:rPr>
              <a:t>２年１</a:t>
            </a:r>
            <a:r>
              <a:rPr lang="ja-JP" altLang="en-US" sz="1000" dirty="0">
                <a:latin typeface="HG丸ｺﾞｼｯｸM-PRO" panose="020F0600000000000000" pitchFamily="50" charset="-128"/>
                <a:ea typeface="HG丸ｺﾞｼｯｸM-PRO" panose="020F0600000000000000" pitchFamily="50" charset="-128"/>
              </a:rPr>
              <a:t>２</a:t>
            </a:r>
            <a:r>
              <a:rPr lang="ja-JP" altLang="en-US" sz="1000" dirty="0" smtClean="0">
                <a:latin typeface="HG丸ｺﾞｼｯｸM-PRO" panose="020F0600000000000000" pitchFamily="50" charset="-128"/>
                <a:ea typeface="HG丸ｺﾞｼｯｸM-PRO" panose="020F0600000000000000" pitchFamily="50" charset="-128"/>
              </a:rPr>
              <a:t>月</a:t>
            </a: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次期大阪府国民健康保険運営方針策定</a:t>
            </a:r>
            <a:r>
              <a:rPr lang="ja-JP" altLang="en-US" sz="900" dirty="0" smtClean="0">
                <a:latin typeface="HG丸ｺﾞｼｯｸM-PRO" panose="020F0600000000000000" pitchFamily="50" charset="-128"/>
                <a:ea typeface="HG丸ｺﾞｼｯｸM-PRO" panose="020F0600000000000000" pitchFamily="50" charset="-128"/>
              </a:rPr>
              <a:t>（国民</a:t>
            </a:r>
            <a:r>
              <a:rPr lang="ja-JP" altLang="en-US" sz="900" dirty="0">
                <a:latin typeface="HG丸ｺﾞｼｯｸM-PRO" panose="020F0600000000000000" pitchFamily="50" charset="-128"/>
                <a:ea typeface="HG丸ｺﾞｼｯｸM-PRO" panose="020F0600000000000000" pitchFamily="50" charset="-128"/>
              </a:rPr>
              <a:t>健康保険法第</a:t>
            </a:r>
            <a:r>
              <a:rPr lang="en-US" altLang="ja-JP" sz="900" dirty="0">
                <a:latin typeface="HG丸ｺﾞｼｯｸM-PRO" panose="020F0600000000000000" pitchFamily="50" charset="-128"/>
                <a:ea typeface="HG丸ｺﾞｼｯｸM-PRO" panose="020F0600000000000000" pitchFamily="50" charset="-128"/>
              </a:rPr>
              <a:t>82</a:t>
            </a:r>
            <a:r>
              <a:rPr lang="ja-JP" altLang="en-US" sz="900" dirty="0">
                <a:latin typeface="HG丸ｺﾞｼｯｸM-PRO" panose="020F0600000000000000" pitchFamily="50" charset="-128"/>
                <a:ea typeface="HG丸ｺﾞｼｯｸM-PRO" panose="020F0600000000000000" pitchFamily="50" charset="-128"/>
              </a:rPr>
              <a:t>条の２</a:t>
            </a:r>
            <a:r>
              <a:rPr lang="ja-JP" altLang="en-US" sz="900" dirty="0" smtClean="0">
                <a:latin typeface="HG丸ｺﾞｼｯｸM-PRO" panose="020F0600000000000000" pitchFamily="50" charset="-128"/>
                <a:ea typeface="HG丸ｺﾞｼｯｸM-PRO" panose="020F0600000000000000" pitchFamily="50" charset="-128"/>
              </a:rPr>
              <a:t>第１項）</a:t>
            </a:r>
            <a:endParaRPr lang="ja-JP" altLang="en-US" sz="9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5</a:t>
            </a:r>
            <a:r>
              <a:rPr lang="ja-JP" altLang="en-US" sz="1000" dirty="0">
                <a:latin typeface="HG丸ｺﾞｼｯｸM-PRO" panose="020F0600000000000000" pitchFamily="50" charset="-128"/>
                <a:ea typeface="HG丸ｺﾞｼｯｸM-PRO" panose="020F0600000000000000" pitchFamily="50" charset="-128"/>
              </a:rPr>
              <a:t>）令和３年１月　令和３年度国民健康保険事業費納付金本算定</a:t>
            </a:r>
          </a:p>
          <a:p>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6</a:t>
            </a:r>
            <a:r>
              <a:rPr lang="ja-JP" altLang="en-US" sz="1000" dirty="0">
                <a:latin typeface="HG丸ｺﾞｼｯｸM-PRO" panose="020F0600000000000000" pitchFamily="50" charset="-128"/>
                <a:ea typeface="HG丸ｺﾞｼｯｸM-PRO" panose="020F0600000000000000" pitchFamily="50" charset="-128"/>
              </a:rPr>
              <a:t>）令和３年４月１日～令和６年</a:t>
            </a:r>
            <a:r>
              <a:rPr lang="ja-JP" altLang="en-US" sz="1000" dirty="0" smtClean="0">
                <a:latin typeface="HG丸ｺﾞｼｯｸM-PRO" panose="020F0600000000000000" pitchFamily="50" charset="-128"/>
                <a:ea typeface="HG丸ｺﾞｼｯｸM-PRO" panose="020F0600000000000000" pitchFamily="50" charset="-128"/>
              </a:rPr>
              <a:t>３月３</a:t>
            </a:r>
            <a:r>
              <a:rPr lang="ja-JP" altLang="en-US" sz="1000" dirty="0">
                <a:latin typeface="HG丸ｺﾞｼｯｸM-PRO" panose="020F0600000000000000" pitchFamily="50" charset="-128"/>
                <a:ea typeface="HG丸ｺﾞｼｯｸM-PRO" panose="020F0600000000000000" pitchFamily="50" charset="-128"/>
              </a:rPr>
              <a:t>１</a:t>
            </a:r>
            <a:r>
              <a:rPr lang="ja-JP" altLang="en-US" sz="1000" dirty="0" smtClean="0">
                <a:latin typeface="HG丸ｺﾞｼｯｸM-PRO" panose="020F0600000000000000" pitchFamily="50" charset="-128"/>
                <a:ea typeface="HG丸ｺﾞｼｯｸM-PRO" panose="020F0600000000000000" pitchFamily="50" charset="-128"/>
              </a:rPr>
              <a:t>日</a:t>
            </a:r>
            <a:r>
              <a:rPr lang="ja-JP" altLang="en-US" sz="1000" dirty="0">
                <a:latin typeface="HG丸ｺﾞｼｯｸM-PRO" panose="020F0600000000000000" pitchFamily="50" charset="-128"/>
                <a:ea typeface="HG丸ｺﾞｼｯｸM-PRO" panose="020F0600000000000000" pitchFamily="50" charset="-128"/>
              </a:rPr>
              <a:t>　次期方針対象</a:t>
            </a:r>
            <a:r>
              <a:rPr lang="ja-JP" altLang="en-US" sz="1000" dirty="0" smtClean="0">
                <a:latin typeface="HG丸ｺﾞｼｯｸM-PRO" panose="020F0600000000000000" pitchFamily="50" charset="-128"/>
                <a:ea typeface="HG丸ｺﾞｼｯｸM-PRO" panose="020F0600000000000000" pitchFamily="50" charset="-128"/>
              </a:rPr>
              <a:t>期間　</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600" dirty="0" smtClean="0">
                <a:latin typeface="HG丸ｺﾞｼｯｸM-PRO" panose="020F0600000000000000" pitchFamily="50" charset="-128"/>
                <a:ea typeface="HG丸ｺﾞｼｯｸM-PRO" panose="020F0600000000000000" pitchFamily="50" charset="-128"/>
              </a:rPr>
              <a:t>　</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34" name="角丸四角形 33"/>
          <p:cNvSpPr/>
          <p:nvPr/>
        </p:nvSpPr>
        <p:spPr>
          <a:xfrm>
            <a:off x="28303" y="3108846"/>
            <a:ext cx="6000855" cy="30099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令和６年度までの国保被保険者数と一人当たり保険料額の傾向分析</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35" name="角丸四角形 34"/>
          <p:cNvSpPr/>
          <p:nvPr/>
        </p:nvSpPr>
        <p:spPr>
          <a:xfrm>
            <a:off x="6610648" y="1809471"/>
            <a:ext cx="5980626" cy="22351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保険者努力支援制度の獲得状況</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36" name="角丸四角形 35"/>
          <p:cNvSpPr/>
          <p:nvPr/>
        </p:nvSpPr>
        <p:spPr>
          <a:xfrm>
            <a:off x="6624030" y="1551857"/>
            <a:ext cx="2378688" cy="22547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bg1">
                    <a:lumMod val="95000"/>
                  </a:schemeClr>
                </a:solidFill>
                <a:latin typeface="ＭＳ ゴシック" panose="020B0609070205080204" pitchFamily="49" charset="-128"/>
                <a:ea typeface="ＭＳ ゴシック" panose="020B0609070205080204" pitchFamily="49" charset="-128"/>
              </a:rPr>
              <a:t>保健</a:t>
            </a:r>
            <a:r>
              <a:rPr kumimoji="1" lang="ja-JP" altLang="en-US" sz="1200" dirty="0" smtClean="0">
                <a:solidFill>
                  <a:schemeClr val="bg1">
                    <a:lumMod val="95000"/>
                  </a:schemeClr>
                </a:solidFill>
                <a:latin typeface="ＭＳ ゴシック" panose="020B0609070205080204" pitchFamily="49" charset="-128"/>
                <a:ea typeface="ＭＳ ゴシック" panose="020B0609070205080204" pitchFamily="49" charset="-128"/>
              </a:rPr>
              <a:t>事業・医療費適正化の推進</a:t>
            </a:r>
            <a:endParaRPr kumimoji="1" lang="ja-JP" altLang="en-US" sz="1200" dirty="0">
              <a:solidFill>
                <a:schemeClr val="bg1">
                  <a:lumMod val="95000"/>
                </a:schemeClr>
              </a:solidFill>
              <a:latin typeface="ＭＳ ゴシック" panose="020B0609070205080204" pitchFamily="49" charset="-128"/>
              <a:ea typeface="ＭＳ ゴシック" panose="020B0609070205080204" pitchFamily="49" charset="-128"/>
            </a:endParaRPr>
          </a:p>
        </p:txBody>
      </p:sp>
      <p:sp>
        <p:nvSpPr>
          <p:cNvPr id="44" name="角丸四角形 43"/>
          <p:cNvSpPr/>
          <p:nvPr/>
        </p:nvSpPr>
        <p:spPr>
          <a:xfrm>
            <a:off x="6604892" y="4705091"/>
            <a:ext cx="5996757" cy="26103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大阪府による市町村支援</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6713665" y="8710152"/>
            <a:ext cx="4868091" cy="156657"/>
          </a:xfrm>
          <a:prstGeom prst="rect">
            <a:avLst/>
          </a:prstGeom>
          <a:noFill/>
          <a:ln w="635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42883" y="1093532"/>
            <a:ext cx="2572560" cy="1177245"/>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1050" b="1" dirty="0" smtClean="0">
                <a:latin typeface="HG丸ｺﾞｼｯｸM-PRO" panose="020F0600000000000000" pitchFamily="50" charset="-128"/>
                <a:ea typeface="HG丸ｺﾞｼｯｸM-PRO" panose="020F0600000000000000" pitchFamily="50" charset="-128"/>
              </a:rPr>
              <a:t>保険料の状況</a:t>
            </a:r>
            <a:endParaRPr kumimoji="1" lang="en-US" altLang="ja-JP" sz="1050" b="1"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府内平均一人あたり保険料（理論値）</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・令和元年度：　　１３９，６６９円</a:t>
            </a:r>
          </a:p>
          <a:p>
            <a:r>
              <a:rPr kumimoji="1" lang="ja-JP" altLang="en-US" sz="1000" dirty="0" smtClean="0">
                <a:latin typeface="HG丸ｺﾞｼｯｸM-PRO" panose="020F0600000000000000" pitchFamily="50" charset="-128"/>
                <a:ea typeface="HG丸ｺﾞｼｯｸM-PRO" panose="020F0600000000000000" pitchFamily="50" charset="-128"/>
              </a:rPr>
              <a:t>・令和２年度：　　１４８，２４７円　</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　　　　　　　　（伸び率６</a:t>
            </a:r>
            <a:r>
              <a:rPr kumimoji="1" lang="en-US" altLang="ja-JP" sz="1000" dirty="0" smtClean="0">
                <a:latin typeface="HG丸ｺﾞｼｯｸM-PRO" panose="020F0600000000000000" pitchFamily="50" charset="-128"/>
                <a:ea typeface="HG丸ｺﾞｼｯｸM-PRO" panose="020F0600000000000000" pitchFamily="50" charset="-128"/>
              </a:rPr>
              <a:t>.1</a:t>
            </a:r>
            <a:r>
              <a:rPr kumimoji="1" lang="ja-JP" altLang="en-US" sz="1000" dirty="0" smtClean="0">
                <a:latin typeface="HG丸ｺﾞｼｯｸM-PRO" panose="020F0600000000000000" pitchFamily="50" charset="-128"/>
                <a:ea typeface="HG丸ｺﾞｼｯｸM-PRO" panose="020F0600000000000000" pitchFamily="50" charset="-128"/>
              </a:rPr>
              <a:t>４</a:t>
            </a:r>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激変緩和措置後</a:t>
            </a:r>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１４２，８４４円　</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　　　　　　　　（伸び率２</a:t>
            </a:r>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５０％）</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58665" y="2195918"/>
            <a:ext cx="3071397" cy="276999"/>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1050" b="1" dirty="0" smtClean="0">
                <a:latin typeface="HG丸ｺﾞｼｯｸM-PRO" panose="020F0600000000000000" pitchFamily="50" charset="-128"/>
                <a:ea typeface="HG丸ｺﾞｼｯｸM-PRO" panose="020F0600000000000000" pitchFamily="50" charset="-128"/>
              </a:rPr>
              <a:t>保険給付費の伸びとその要因</a:t>
            </a:r>
            <a:r>
              <a:rPr kumimoji="1" lang="ja-JP" altLang="en-US" sz="1200" dirty="0">
                <a:latin typeface="HG丸ｺﾞｼｯｸM-PRO" panose="020F0600000000000000" pitchFamily="50" charset="-128"/>
                <a:ea typeface="HG丸ｺﾞｼｯｸM-PRO" panose="020F0600000000000000" pitchFamily="50" charset="-128"/>
              </a:rPr>
              <a:t>　　　　　　　　　</a:t>
            </a:r>
          </a:p>
        </p:txBody>
      </p:sp>
      <p:sp>
        <p:nvSpPr>
          <p:cNvPr id="26" name="テキスト ボックス 25"/>
          <p:cNvSpPr txBox="1"/>
          <p:nvPr/>
        </p:nvSpPr>
        <p:spPr>
          <a:xfrm>
            <a:off x="120071" y="2513074"/>
            <a:ext cx="2958131" cy="507831"/>
          </a:xfrm>
          <a:prstGeom prst="rect">
            <a:avLst/>
          </a:prstGeom>
          <a:noFill/>
          <a:ln>
            <a:solidFill>
              <a:schemeClr val="accent5"/>
            </a:solidFill>
            <a:prstDash val="sysDot"/>
          </a:ln>
        </p:spPr>
        <p:txBody>
          <a:bodyPr wrap="square" rtlCol="0" anchor="ctr" anchorCtr="0">
            <a:spAutoFit/>
          </a:bodyPr>
          <a:lstStyle/>
          <a:p>
            <a:r>
              <a:rPr kumimoji="1" lang="ja-JP" altLang="en-US" sz="900" dirty="0" smtClean="0">
                <a:latin typeface="HG丸ｺﾞｼｯｸM-PRO" panose="020F0600000000000000" pitchFamily="50" charset="-128"/>
                <a:ea typeface="HG丸ｺﾞｼｯｸM-PRO" panose="020F0600000000000000" pitchFamily="50" charset="-128"/>
              </a:rPr>
              <a:t>高齢者割合の増加による自然増</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smtClean="0">
                <a:latin typeface="HG丸ｺﾞｼｯｸM-PRO" panose="020F0600000000000000" pitchFamily="50" charset="-128"/>
                <a:ea typeface="HG丸ｺﾞｼｯｸM-PRO" panose="020F0600000000000000" pitchFamily="50" charset="-128"/>
              </a:rPr>
              <a:t>→総診療費に占める</a:t>
            </a:r>
            <a:r>
              <a:rPr kumimoji="1" lang="en-US" altLang="ja-JP" sz="900" dirty="0" smtClean="0">
                <a:latin typeface="HG丸ｺﾞｼｯｸM-PRO" panose="020F0600000000000000" pitchFamily="50" charset="-128"/>
                <a:ea typeface="HG丸ｺﾞｼｯｸM-PRO" panose="020F0600000000000000" pitchFamily="50" charset="-128"/>
              </a:rPr>
              <a:t>70</a:t>
            </a:r>
            <a:r>
              <a:rPr kumimoji="1" lang="ja-JP" altLang="en-US" sz="900" dirty="0" smtClean="0">
                <a:latin typeface="HG丸ｺﾞｼｯｸM-PRO" panose="020F0600000000000000" pitchFamily="50" charset="-128"/>
                <a:ea typeface="HG丸ｺﾞｼｯｸM-PRO" panose="020F0600000000000000" pitchFamily="50" charset="-128"/>
              </a:rPr>
              <a:t>歳以上の割合が約</a:t>
            </a:r>
            <a:r>
              <a:rPr kumimoji="1" lang="en-US" altLang="ja-JP" sz="900" dirty="0" smtClean="0">
                <a:latin typeface="HG丸ｺﾞｼｯｸM-PRO" panose="020F0600000000000000" pitchFamily="50" charset="-128"/>
                <a:ea typeface="HG丸ｺﾞｼｯｸM-PRO" panose="020F0600000000000000" pitchFamily="50" charset="-128"/>
              </a:rPr>
              <a:t>4</a:t>
            </a:r>
            <a:r>
              <a:rPr kumimoji="1" lang="ja-JP" altLang="en-US" sz="900" dirty="0" smtClean="0">
                <a:latin typeface="HG丸ｺﾞｼｯｸM-PRO" panose="020F0600000000000000" pitchFamily="50" charset="-128"/>
                <a:ea typeface="HG丸ｺﾞｼｯｸM-PRO" panose="020F0600000000000000" pitchFamily="50" charset="-128"/>
              </a:rPr>
              <a:t>割。</a:t>
            </a:r>
            <a:endParaRPr kumimoji="1" lang="en-US" altLang="ja-JP" sz="900" dirty="0" smtClean="0">
              <a:latin typeface="HG丸ｺﾞｼｯｸM-PRO" panose="020F0600000000000000" pitchFamily="50" charset="-128"/>
              <a:ea typeface="HG丸ｺﾞｼｯｸM-PRO" panose="020F0600000000000000" pitchFamily="50" charset="-128"/>
            </a:endParaRPr>
          </a:p>
          <a:p>
            <a:r>
              <a:rPr kumimoji="1" lang="ja-JP" altLang="en-US" sz="900" dirty="0" smtClean="0">
                <a:latin typeface="HG丸ｺﾞｼｯｸM-PRO" panose="020F0600000000000000" pitchFamily="50" charset="-128"/>
                <a:ea typeface="HG丸ｺﾞｼｯｸM-PRO" panose="020F0600000000000000" pitchFamily="50" charset="-128"/>
              </a:rPr>
              <a:t>→この世代の診療費単価が約</a:t>
            </a:r>
            <a:r>
              <a:rPr kumimoji="1" lang="en-US" altLang="ja-JP" sz="900" dirty="0" smtClean="0">
                <a:latin typeface="HG丸ｺﾞｼｯｸM-PRO" panose="020F0600000000000000" pitchFamily="50" charset="-128"/>
                <a:ea typeface="HG丸ｺﾞｼｯｸM-PRO" panose="020F0600000000000000" pitchFamily="50" charset="-128"/>
              </a:rPr>
              <a:t>2</a:t>
            </a:r>
            <a:r>
              <a:rPr kumimoji="1" lang="ja-JP" altLang="en-US" sz="900" dirty="0" smtClean="0">
                <a:latin typeface="HG丸ｺﾞｼｯｸM-PRO" panose="020F0600000000000000" pitchFamily="50" charset="-128"/>
                <a:ea typeface="HG丸ｺﾞｼｯｸM-PRO" panose="020F0600000000000000" pitchFamily="50" charset="-128"/>
              </a:rPr>
              <a:t>倍</a:t>
            </a:r>
            <a:endParaRPr kumimoji="1" lang="ja-JP" altLang="en-US" sz="900" dirty="0">
              <a:latin typeface="HG丸ｺﾞｼｯｸM-PRO" panose="020F0600000000000000" pitchFamily="50" charset="-128"/>
              <a:ea typeface="HG丸ｺﾞｼｯｸM-PRO" panose="020F0600000000000000" pitchFamily="50" charset="-128"/>
            </a:endParaRPr>
          </a:p>
        </p:txBody>
      </p:sp>
      <p:graphicFrame>
        <p:nvGraphicFramePr>
          <p:cNvPr id="27" name="グラフ 26"/>
          <p:cNvGraphicFramePr>
            <a:graphicFrameLocks/>
          </p:cNvGraphicFramePr>
          <p:nvPr>
            <p:extLst>
              <p:ext uri="{D42A27DB-BD31-4B8C-83A1-F6EECF244321}">
                <p14:modId xmlns:p14="http://schemas.microsoft.com/office/powerpoint/2010/main" val="1134761567"/>
              </p:ext>
            </p:extLst>
          </p:nvPr>
        </p:nvGraphicFramePr>
        <p:xfrm>
          <a:off x="3238052" y="1139621"/>
          <a:ext cx="2643968" cy="10562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8" name="グラフ 27" title="1人あたり診療費　平成31年度推計値"/>
          <p:cNvGraphicFramePr>
            <a:graphicFrameLocks/>
          </p:cNvGraphicFramePr>
          <p:nvPr>
            <p:extLst>
              <p:ext uri="{D42A27DB-BD31-4B8C-83A1-F6EECF244321}">
                <p14:modId xmlns:p14="http://schemas.microsoft.com/office/powerpoint/2010/main" val="449754074"/>
              </p:ext>
            </p:extLst>
          </p:nvPr>
        </p:nvGraphicFramePr>
        <p:xfrm>
          <a:off x="3168295" y="2017947"/>
          <a:ext cx="2798461" cy="10695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5" name="グラフ 24"/>
          <p:cNvGraphicFramePr>
            <a:graphicFrameLocks noGrp="1"/>
          </p:cNvGraphicFramePr>
          <p:nvPr>
            <p:extLst>
              <p:ext uri="{D42A27DB-BD31-4B8C-83A1-F6EECF244321}">
                <p14:modId xmlns:p14="http://schemas.microsoft.com/office/powerpoint/2010/main" val="3198273242"/>
              </p:ext>
            </p:extLst>
          </p:nvPr>
        </p:nvGraphicFramePr>
        <p:xfrm>
          <a:off x="151377" y="3393708"/>
          <a:ext cx="5821681" cy="2077045"/>
        </p:xfrm>
        <a:graphic>
          <a:graphicData uri="http://schemas.openxmlformats.org/drawingml/2006/chart">
            <c:chart xmlns:c="http://schemas.openxmlformats.org/drawingml/2006/chart" xmlns:r="http://schemas.openxmlformats.org/officeDocument/2006/relationships" r:id="rId5"/>
          </a:graphicData>
        </a:graphic>
      </p:graphicFrame>
      <p:sp>
        <p:nvSpPr>
          <p:cNvPr id="40" name="テキスト ボックス 39"/>
          <p:cNvSpPr txBox="1"/>
          <p:nvPr/>
        </p:nvSpPr>
        <p:spPr>
          <a:xfrm>
            <a:off x="58616" y="5470753"/>
            <a:ext cx="5908140" cy="507831"/>
          </a:xfrm>
          <a:prstGeom prst="rect">
            <a:avLst/>
          </a:prstGeom>
          <a:noFill/>
          <a:ln>
            <a:solidFill>
              <a:schemeClr val="accent5"/>
            </a:solidFill>
            <a:prstDash val="sysDot"/>
          </a:ln>
        </p:spPr>
        <p:txBody>
          <a:bodyPr wrap="square" rtlCol="0" anchor="ctr" anchorCtr="0">
            <a:spAutoFit/>
          </a:bodyPr>
          <a:lstStyle/>
          <a:p>
            <a:r>
              <a:rPr kumimoji="1" lang="ja-JP" altLang="en-US" sz="900" kern="100" spc="-40" dirty="0" smtClean="0">
                <a:ln w="0"/>
                <a:solidFill>
                  <a:srgbClr val="000000"/>
                </a:solidFill>
                <a:latin typeface="HG丸ｺﾞｼｯｸM-PRO" panose="020F0600000000000000" pitchFamily="50" charset="-128"/>
                <a:ea typeface="HG丸ｺﾞｼｯｸM-PRO" panose="020F0600000000000000" pitchFamily="50" charset="-128"/>
              </a:rPr>
              <a:t>一般被</a:t>
            </a:r>
            <a:r>
              <a:rPr kumimoji="1" lang="ja-JP" altLang="en-US" sz="900" kern="100" spc="-40" dirty="0">
                <a:ln w="0"/>
                <a:solidFill>
                  <a:srgbClr val="000000"/>
                </a:solidFill>
                <a:latin typeface="HG丸ｺﾞｼｯｸM-PRO" panose="020F0600000000000000" pitchFamily="50" charset="-128"/>
                <a:ea typeface="HG丸ｺﾞｼｯｸM-PRO" panose="020F0600000000000000" pitchFamily="50" charset="-128"/>
              </a:rPr>
              <a:t>保険者数が大きく減少していくが、</a:t>
            </a:r>
            <a:r>
              <a:rPr kumimoji="1" lang="en-US" altLang="ja-JP" sz="900" kern="100" spc="-40" dirty="0">
                <a:ln w="0"/>
                <a:solidFill>
                  <a:srgbClr val="000000"/>
                </a:solidFill>
                <a:latin typeface="HG丸ｺﾞｼｯｸM-PRO" panose="020F0600000000000000" pitchFamily="50" charset="-128"/>
                <a:ea typeface="HG丸ｺﾞｼｯｸM-PRO" panose="020F0600000000000000" pitchFamily="50" charset="-128"/>
              </a:rPr>
              <a:t>70</a:t>
            </a:r>
            <a:r>
              <a:rPr kumimoji="1" lang="ja-JP" altLang="en-US" sz="900" kern="100" spc="-40" dirty="0">
                <a:ln w="0"/>
                <a:solidFill>
                  <a:srgbClr val="000000"/>
                </a:solidFill>
                <a:latin typeface="HG丸ｺﾞｼｯｸM-PRO" panose="020F0600000000000000" pitchFamily="50" charset="-128"/>
                <a:ea typeface="HG丸ｺﾞｼｯｸM-PRO" panose="020F0600000000000000" pitchFamily="50" charset="-128"/>
              </a:rPr>
              <a:t>歳以上の割合は増加していくことが見込まれる。被保険者数の減少に伴い、保険給付費総額は減少するが、被保険者に占める高齢者の割合の増加により、一人当たりの保険給付費は今後も増加していく傾向であると考えられる</a:t>
            </a:r>
            <a:r>
              <a:rPr kumimoji="1" lang="ja-JP" altLang="en-US" sz="900" kern="100" spc="-40" dirty="0" smtClean="0">
                <a:ln w="0"/>
                <a:solidFill>
                  <a:srgbClr val="000000"/>
                </a:solidFill>
                <a:latin typeface="HG丸ｺﾞｼｯｸM-PRO" panose="020F0600000000000000" pitchFamily="50" charset="-128"/>
                <a:ea typeface="HG丸ｺﾞｼｯｸM-PRO" panose="020F0600000000000000" pitchFamily="50" charset="-128"/>
              </a:rPr>
              <a:t>。</a:t>
            </a:r>
            <a:endParaRPr kumimoji="1" lang="ja-JP" altLang="en-US" sz="900" dirty="0">
              <a:ln w="0"/>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6600273" y="2011833"/>
            <a:ext cx="3813690" cy="253916"/>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1050" b="1" dirty="0" smtClean="0">
                <a:latin typeface="HG丸ｺﾞｼｯｸM-PRO" panose="020F0600000000000000" pitchFamily="50" charset="-128"/>
                <a:ea typeface="HG丸ｺﾞｼｯｸM-PRO" panose="020F0600000000000000" pitchFamily="50" charset="-128"/>
              </a:rPr>
              <a:t>保険者努力支援制度の府及び市町村分の評価</a:t>
            </a:r>
            <a:endParaRPr kumimoji="1" lang="en-US" altLang="ja-JP" sz="1050" b="1" dirty="0" smtClean="0">
              <a:latin typeface="HG丸ｺﾞｼｯｸM-PRO" panose="020F0600000000000000" pitchFamily="50" charset="-128"/>
              <a:ea typeface="HG丸ｺﾞｼｯｸM-PRO" panose="020F0600000000000000" pitchFamily="50" charset="-128"/>
            </a:endParaRPr>
          </a:p>
        </p:txBody>
      </p:sp>
      <p:sp>
        <p:nvSpPr>
          <p:cNvPr id="43" name="テキスト ボックス 42"/>
          <p:cNvSpPr txBox="1"/>
          <p:nvPr/>
        </p:nvSpPr>
        <p:spPr>
          <a:xfrm>
            <a:off x="6713665" y="2284380"/>
            <a:ext cx="5826516" cy="230832"/>
          </a:xfrm>
          <a:prstGeom prst="rect">
            <a:avLst/>
          </a:prstGeom>
          <a:noFill/>
          <a:ln>
            <a:solidFill>
              <a:schemeClr val="accent5"/>
            </a:solidFill>
            <a:prstDash val="sysDot"/>
          </a:ln>
        </p:spPr>
        <p:txBody>
          <a:bodyPr wrap="square" rtlCol="0" anchor="ctr" anchorCtr="0">
            <a:spAutoFit/>
          </a:bodyPr>
          <a:lstStyle/>
          <a:p>
            <a:r>
              <a:rPr kumimoji="1" lang="ja-JP" altLang="en-US" sz="900" dirty="0" smtClean="0">
                <a:latin typeface="HG丸ｺﾞｼｯｸM-PRO" panose="020F0600000000000000" pitchFamily="50" charset="-128"/>
                <a:ea typeface="HG丸ｺﾞｼｯｸM-PRO" panose="020F0600000000000000" pitchFamily="50" charset="-128"/>
              </a:rPr>
              <a:t>・交付見込額は、対令和元年度比、約</a:t>
            </a:r>
            <a:r>
              <a:rPr kumimoji="1" lang="en-US" altLang="ja-JP" sz="900" dirty="0" smtClean="0">
                <a:latin typeface="HG丸ｺﾞｼｯｸM-PRO" panose="020F0600000000000000" pitchFamily="50" charset="-128"/>
                <a:ea typeface="HG丸ｺﾞｼｯｸM-PRO" panose="020F0600000000000000" pitchFamily="50" charset="-128"/>
              </a:rPr>
              <a:t>4.5</a:t>
            </a:r>
            <a:r>
              <a:rPr kumimoji="1" lang="ja-JP" altLang="en-US" sz="900" dirty="0" smtClean="0">
                <a:latin typeface="HG丸ｺﾞｼｯｸM-PRO" panose="020F0600000000000000" pitchFamily="50" charset="-128"/>
                <a:ea typeface="HG丸ｺﾞｼｯｸM-PRO" panose="020F0600000000000000" pitchFamily="50" charset="-128"/>
              </a:rPr>
              <a:t>億円増。うち市町村指標の都道府県単位評価が大きく約</a:t>
            </a:r>
            <a:r>
              <a:rPr kumimoji="1" lang="en-US" altLang="ja-JP" sz="900" dirty="0" smtClean="0">
                <a:latin typeface="HG丸ｺﾞｼｯｸM-PRO" panose="020F0600000000000000" pitchFamily="50" charset="-128"/>
                <a:ea typeface="HG丸ｺﾞｼｯｸM-PRO" panose="020F0600000000000000" pitchFamily="50" charset="-128"/>
              </a:rPr>
              <a:t>4.4</a:t>
            </a:r>
            <a:r>
              <a:rPr kumimoji="1" lang="ja-JP" altLang="en-US" sz="900" dirty="0" smtClean="0">
                <a:latin typeface="HG丸ｺﾞｼｯｸM-PRO" panose="020F0600000000000000" pitchFamily="50" charset="-128"/>
                <a:ea typeface="HG丸ｺﾞｼｯｸM-PRO" panose="020F0600000000000000" pitchFamily="50" charset="-128"/>
              </a:rPr>
              <a:t>億円の増</a:t>
            </a:r>
            <a:endParaRPr kumimoji="1" lang="en-US" altLang="ja-JP" sz="900" dirty="0" smtClean="0">
              <a:latin typeface="HG丸ｺﾞｼｯｸM-PRO" panose="020F0600000000000000" pitchFamily="50" charset="-128"/>
              <a:ea typeface="HG丸ｺﾞｼｯｸM-PRO" panose="020F0600000000000000"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3740525722"/>
              </p:ext>
            </p:extLst>
          </p:nvPr>
        </p:nvGraphicFramePr>
        <p:xfrm>
          <a:off x="6713665" y="2755931"/>
          <a:ext cx="2920634" cy="188976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1944394404"/>
                    </a:ext>
                  </a:extLst>
                </a:gridCol>
                <a:gridCol w="760274">
                  <a:extLst>
                    <a:ext uri="{9D8B030D-6E8A-4147-A177-3AD203B41FA5}">
                      <a16:colId xmlns:a16="http://schemas.microsoft.com/office/drawing/2014/main" val="3547250370"/>
                    </a:ext>
                  </a:extLst>
                </a:gridCol>
                <a:gridCol w="914400">
                  <a:extLst>
                    <a:ext uri="{9D8B030D-6E8A-4147-A177-3AD203B41FA5}">
                      <a16:colId xmlns:a16="http://schemas.microsoft.com/office/drawing/2014/main" val="1676185694"/>
                    </a:ext>
                  </a:extLst>
                </a:gridCol>
                <a:gridCol w="1037680">
                  <a:extLst>
                    <a:ext uri="{9D8B030D-6E8A-4147-A177-3AD203B41FA5}">
                      <a16:colId xmlns:a16="http://schemas.microsoft.com/office/drawing/2014/main" val="2836304646"/>
                    </a:ext>
                  </a:extLst>
                </a:gridCol>
              </a:tblGrid>
              <a:tr h="0">
                <a:tc rowSpan="2" gridSpan="2">
                  <a:txBody>
                    <a:bodyPr/>
                    <a:lstStyle/>
                    <a:p>
                      <a:endParaRPr kumimoji="1" lang="ja-JP" altLang="en-US" sz="700" dirty="0">
                        <a:latin typeface="ＭＳ Ｐゴシック" panose="020B0600070205080204" pitchFamily="50" charset="-128"/>
                        <a:ea typeface="ＭＳ Ｐゴシック" panose="020B0600070205080204" pitchFamily="50" charset="-128"/>
                      </a:endParaRPr>
                    </a:p>
                  </a:txBody>
                  <a:tcPr/>
                </a:tc>
                <a:tc rowSpan="2" hMerge="1">
                  <a:txBody>
                    <a:bodyPr/>
                    <a:lstStyle/>
                    <a:p>
                      <a:endParaRPr kumimoji="1" lang="ja-JP" altLang="en-US" sz="800" dirty="0">
                        <a:latin typeface="+mn-ea"/>
                        <a:ea typeface="+mn-ea"/>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令和元年度</a:t>
                      </a:r>
                      <a:endParaRPr kumimoji="1" lang="ja-JP" altLang="en-US" sz="700" dirty="0">
                        <a:latin typeface="ＭＳ Ｐゴシック" panose="020B0600070205080204" pitchFamily="50" charset="-128"/>
                        <a:ea typeface="ＭＳ Ｐゴシック" panose="020B0600070205080204"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令和２年度</a:t>
                      </a:r>
                      <a:endParaRPr kumimoji="1" lang="ja-JP" altLang="en-US" sz="700" dirty="0">
                        <a:latin typeface="ＭＳ Ｐゴシック" panose="020B0600070205080204" pitchFamily="50" charset="-128"/>
                        <a:ea typeface="ＭＳ Ｐゴシック" panose="020B060007020508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06417866"/>
                  </a:ext>
                </a:extLst>
              </a:tr>
              <a:tr h="0">
                <a:tc gridSpan="2" vMerge="1">
                  <a:txBody>
                    <a:bodyPr/>
                    <a:lstStyle/>
                    <a:p>
                      <a:pPr algn="ct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hMerge="1" vMerge="1">
                  <a:txBody>
                    <a:bodyPr/>
                    <a:lstStyle/>
                    <a:p>
                      <a:endParaRPr kumimoji="1" lang="ja-JP" altLang="en-US"/>
                    </a:p>
                  </a:txBody>
                  <a:tcPr/>
                </a:tc>
                <a:tc>
                  <a:txBody>
                    <a:bodyPr/>
                    <a:lstStyle/>
                    <a:p>
                      <a:pPr algn="ctr"/>
                      <a:r>
                        <a:rPr kumimoji="1" lang="ja-JP" altLang="en-US" sz="700" b="1" dirty="0" smtClean="0">
                          <a:solidFill>
                            <a:schemeClr val="bg1"/>
                          </a:solidFill>
                          <a:latin typeface="ＭＳ Ｐゴシック" panose="020B0600070205080204" pitchFamily="50" charset="-128"/>
                          <a:ea typeface="ＭＳ Ｐゴシック" panose="020B0600070205080204" pitchFamily="50" charset="-128"/>
                        </a:rPr>
                        <a:t>得点率（％）</a:t>
                      </a:r>
                      <a:endParaRPr kumimoji="1" lang="ja-JP" altLang="en-US" sz="700" b="1" dirty="0">
                        <a:solidFill>
                          <a:schemeClr val="bg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700" b="1" dirty="0" smtClean="0">
                          <a:solidFill>
                            <a:schemeClr val="bg1"/>
                          </a:solidFill>
                          <a:latin typeface="ＭＳ Ｐゴシック" panose="020B0600070205080204" pitchFamily="50" charset="-128"/>
                          <a:ea typeface="ＭＳ Ｐゴシック" panose="020B0600070205080204" pitchFamily="50" charset="-128"/>
                        </a:rPr>
                        <a:t>得点率（％）</a:t>
                      </a:r>
                      <a:endParaRPr kumimoji="1" lang="ja-JP" altLang="en-US" sz="700" b="1" dirty="0">
                        <a:solidFill>
                          <a:schemeClr val="bg1"/>
                        </a:solidFill>
                        <a:latin typeface="ＭＳ Ｐゴシック" panose="020B0600070205080204" pitchFamily="50" charset="-128"/>
                        <a:ea typeface="ＭＳ Ｐゴシック" panose="020B0600070205080204" pitchFamily="50" charset="-128"/>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95451212"/>
                  </a:ext>
                </a:extLst>
              </a:tr>
              <a:tr h="153312">
                <a:tc gridSpan="2">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府内市町村平均</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hMerge="1">
                  <a:txBody>
                    <a:bodyPr/>
                    <a:lstStyle/>
                    <a:p>
                      <a:endParaRPr kumimoji="1" lang="ja-JP" altLang="en-US" sz="800" dirty="0">
                        <a:latin typeface="+mn-ea"/>
                        <a:ea typeface="+mn-ea"/>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４５．８（</a:t>
                      </a:r>
                      <a:r>
                        <a:rPr kumimoji="1" lang="en-US" altLang="ja-JP" sz="700" dirty="0" smtClean="0">
                          <a:latin typeface="ＭＳ Ｐゴシック" panose="020B0600070205080204" pitchFamily="50" charset="-128"/>
                          <a:ea typeface="ＭＳ Ｐゴシック" panose="020B0600070205080204" pitchFamily="50" charset="-128"/>
                        </a:rPr>
                        <a:t>21.6</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68.2</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lnT w="38100" cap="flat" cmpd="sng" algn="ctr">
                      <a:solidFill>
                        <a:schemeClr val="bg1"/>
                      </a:solidFill>
                      <a:prstDash val="solid"/>
                      <a:round/>
                      <a:headEnd type="none" w="med" len="med"/>
                      <a:tailEnd type="none" w="med" len="med"/>
                    </a:lnT>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４７．７（</a:t>
                      </a:r>
                      <a:r>
                        <a:rPr kumimoji="1" lang="en-US" altLang="ja-JP" sz="700" dirty="0" smtClean="0">
                          <a:latin typeface="ＭＳ Ｐゴシック" panose="020B0600070205080204" pitchFamily="50" charset="-128"/>
                          <a:ea typeface="ＭＳ Ｐゴシック" panose="020B0600070205080204" pitchFamily="50" charset="-128"/>
                        </a:rPr>
                        <a:t>37.1</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62.8</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572626689"/>
                  </a:ext>
                </a:extLst>
              </a:tr>
              <a:tr h="0">
                <a:tc rowSpan="6">
                  <a:txBody>
                    <a:bodyPr/>
                    <a:lstStyle/>
                    <a:p>
                      <a:r>
                        <a:rPr kumimoji="1" lang="ja-JP" altLang="en-US" sz="700" dirty="0" smtClean="0">
                          <a:latin typeface="ＭＳ Ｐゴシック" panose="020B0600070205080204" pitchFamily="50" charset="-128"/>
                          <a:ea typeface="ＭＳ Ｐゴシック" panose="020B0600070205080204" pitchFamily="50" charset="-128"/>
                        </a:rPr>
                        <a:t>主な評価指標</a:t>
                      </a:r>
                      <a:endParaRPr kumimoji="1" lang="ja-JP" altLang="en-US" sz="700" dirty="0">
                        <a:latin typeface="ＭＳ Ｐゴシック" panose="020B0600070205080204" pitchFamily="50" charset="-128"/>
                        <a:ea typeface="ＭＳ Ｐゴシック" panose="020B0600070205080204" pitchFamily="50" charset="-128"/>
                      </a:endParaRPr>
                    </a:p>
                  </a:txBody>
                  <a:tcPr vert="eaVert" anchor="ctr" anchorCtr="1"/>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特定健診</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６．７（</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50.0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２．２（▲</a:t>
                      </a:r>
                      <a:r>
                        <a:rPr kumimoji="1" lang="en-US" altLang="ja-JP" sz="700" dirty="0" smtClean="0">
                          <a:latin typeface="ＭＳ Ｐゴシック" panose="020B0600070205080204" pitchFamily="50" charset="-128"/>
                          <a:ea typeface="ＭＳ Ｐゴシック" panose="020B0600070205080204" pitchFamily="50" charset="-128"/>
                        </a:rPr>
                        <a:t>28.6</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35.7</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783602710"/>
                  </a:ext>
                </a:extLst>
              </a:tr>
              <a:tr h="0">
                <a:tc vMerge="1">
                  <a:txBody>
                    <a:bodyPr/>
                    <a:lstStyle/>
                    <a:p>
                      <a:endParaRPr kumimoji="1" lang="ja-JP" altLang="en-US"/>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特定保健指導</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１４．４（</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100.0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　９．３（▲</a:t>
                      </a:r>
                      <a:r>
                        <a:rPr kumimoji="1" lang="en-US" altLang="ja-JP" sz="700" dirty="0" smtClean="0">
                          <a:latin typeface="ＭＳ Ｐゴシック" panose="020B0600070205080204" pitchFamily="50" charset="-128"/>
                          <a:ea typeface="ＭＳ Ｐゴシック" panose="020B0600070205080204" pitchFamily="50" charset="-128"/>
                        </a:rPr>
                        <a:t>50.0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100.0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494314864"/>
                  </a:ext>
                </a:extLst>
              </a:tr>
              <a:tr h="0">
                <a:tc vMerge="1">
                  <a:txBody>
                    <a:bodyPr/>
                    <a:lstStyle/>
                    <a:p>
                      <a:endParaRPr kumimoji="1" lang="ja-JP" altLang="en-US" sz="800" dirty="0">
                        <a:latin typeface="+mn-ea"/>
                        <a:ea typeface="+mn-ea"/>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がん検診</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３．１（</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33.3</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４．３（</a:t>
                      </a:r>
                      <a:r>
                        <a:rPr kumimoji="1" lang="en-US" altLang="ja-JP" sz="700" dirty="0" smtClean="0">
                          <a:latin typeface="ＭＳ Ｐゴシック" panose="020B0600070205080204" pitchFamily="50" charset="-128"/>
                          <a:ea typeface="ＭＳ Ｐゴシック" panose="020B0600070205080204" pitchFamily="50" charset="-128"/>
                        </a:rPr>
                        <a:t>36.4</a:t>
                      </a:r>
                      <a:r>
                        <a:rPr kumimoji="1" lang="ja-JP" altLang="en-US" sz="700" dirty="0" smtClean="0">
                          <a:latin typeface="ＭＳ Ｐゴシック" panose="020B0600070205080204" pitchFamily="50" charset="-128"/>
                          <a:ea typeface="ＭＳ Ｐゴシック" panose="020B0600070205080204" pitchFamily="50" charset="-128"/>
                        </a:rPr>
                        <a:t>～ </a:t>
                      </a:r>
                      <a:r>
                        <a:rPr kumimoji="1" lang="en-US" altLang="ja-JP" sz="700" dirty="0" smtClean="0">
                          <a:latin typeface="ＭＳ Ｐゴシック" panose="020B0600070205080204" pitchFamily="50" charset="-128"/>
                          <a:ea typeface="ＭＳ Ｐゴシック" panose="020B0600070205080204" pitchFamily="50" charset="-128"/>
                        </a:rPr>
                        <a:t>96.4</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815060319"/>
                  </a:ext>
                </a:extLst>
              </a:tr>
              <a:tr h="0">
                <a:tc vMerge="1">
                  <a:txBody>
                    <a:bodyPr/>
                    <a:lstStyle/>
                    <a:p>
                      <a:endParaRPr kumimoji="1" lang="ja-JP" altLang="en-US" sz="800" dirty="0">
                        <a:latin typeface="+mn-ea"/>
                        <a:ea typeface="+mn-ea"/>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重症化予防</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６６．９（</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100.0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７７．１（</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100.0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626023154"/>
                  </a:ext>
                </a:extLst>
              </a:tr>
              <a:tr h="0">
                <a:tc vMerge="1">
                  <a:txBody>
                    <a:bodyPr/>
                    <a:lstStyle/>
                    <a:p>
                      <a:endParaRPr kumimoji="1" lang="ja-JP" altLang="en-US" sz="800" dirty="0">
                        <a:latin typeface="+mn-ea"/>
                        <a:ea typeface="+mn-ea"/>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インセンティブ</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６２．１（</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100.0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７７．３（</a:t>
                      </a:r>
                      <a:r>
                        <a:rPr kumimoji="1" lang="en-US" altLang="ja-JP" sz="700" dirty="0" smtClean="0">
                          <a:latin typeface="ＭＳ Ｐゴシック" panose="020B0600070205080204" pitchFamily="50" charset="-128"/>
                          <a:ea typeface="ＭＳ Ｐゴシック" panose="020B0600070205080204" pitchFamily="50" charset="-128"/>
                        </a:rPr>
                        <a:t>72.7</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100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218557660"/>
                  </a:ext>
                </a:extLst>
              </a:tr>
              <a:tr h="0">
                <a:tc vMerge="1">
                  <a:txBody>
                    <a:bodyPr/>
                    <a:lstStyle/>
                    <a:p>
                      <a:endParaRPr kumimoji="1" lang="ja-JP" altLang="en-US" sz="800" dirty="0">
                        <a:latin typeface="+mn-ea"/>
                        <a:ea typeface="+mn-ea"/>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後発医薬品</a:t>
                      </a:r>
                      <a:endParaRPr kumimoji="1" lang="en-US" altLang="ja-JP" sz="700" dirty="0" smtClean="0">
                        <a:latin typeface="ＭＳ Ｐゴシック" panose="020B0600070205080204" pitchFamily="50" charset="-128"/>
                        <a:ea typeface="ＭＳ Ｐゴシック" panose="020B0600070205080204" pitchFamily="50" charset="-128"/>
                      </a:endParaRPr>
                    </a:p>
                    <a:p>
                      <a:pPr algn="ctr"/>
                      <a:r>
                        <a:rPr kumimoji="1" lang="ja-JP" altLang="en-US" sz="700" dirty="0" smtClean="0">
                          <a:latin typeface="ＭＳ Ｐゴシック" panose="020B0600070205080204" pitchFamily="50" charset="-128"/>
                          <a:ea typeface="ＭＳ Ｐゴシック" panose="020B0600070205080204" pitchFamily="50" charset="-128"/>
                        </a:rPr>
                        <a:t>使用割合</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７．６（</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85.0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６．４（ </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37.5</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542034537"/>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3854369031"/>
              </p:ext>
            </p:extLst>
          </p:nvPr>
        </p:nvGraphicFramePr>
        <p:xfrm>
          <a:off x="9793209" y="2769948"/>
          <a:ext cx="2767369" cy="1295400"/>
        </p:xfrm>
        <a:graphic>
          <a:graphicData uri="http://schemas.openxmlformats.org/drawingml/2006/table">
            <a:tbl>
              <a:tblPr firstRow="1" bandRow="1">
                <a:tableStyleId>{5C22544A-7EE6-4342-B048-85BDC9FD1C3A}</a:tableStyleId>
              </a:tblPr>
              <a:tblGrid>
                <a:gridCol w="811748">
                  <a:extLst>
                    <a:ext uri="{9D8B030D-6E8A-4147-A177-3AD203B41FA5}">
                      <a16:colId xmlns:a16="http://schemas.microsoft.com/office/drawing/2014/main" val="3994359780"/>
                    </a:ext>
                  </a:extLst>
                </a:gridCol>
                <a:gridCol w="662940">
                  <a:extLst>
                    <a:ext uri="{9D8B030D-6E8A-4147-A177-3AD203B41FA5}">
                      <a16:colId xmlns:a16="http://schemas.microsoft.com/office/drawing/2014/main" val="266042784"/>
                    </a:ext>
                  </a:extLst>
                </a:gridCol>
                <a:gridCol w="660221">
                  <a:extLst>
                    <a:ext uri="{9D8B030D-6E8A-4147-A177-3AD203B41FA5}">
                      <a16:colId xmlns:a16="http://schemas.microsoft.com/office/drawing/2014/main" val="2556635740"/>
                    </a:ext>
                  </a:extLst>
                </a:gridCol>
                <a:gridCol w="632460">
                  <a:extLst>
                    <a:ext uri="{9D8B030D-6E8A-4147-A177-3AD203B41FA5}">
                      <a16:colId xmlns:a16="http://schemas.microsoft.com/office/drawing/2014/main" val="2083725627"/>
                    </a:ext>
                  </a:extLst>
                </a:gridCol>
              </a:tblGrid>
              <a:tr h="0">
                <a:tc rowSpan="2">
                  <a:txBody>
                    <a:bodyPr/>
                    <a:lstStyle/>
                    <a:p>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gridSpan="2">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令和元年度</a:t>
                      </a:r>
                      <a:endParaRPr kumimoji="1" lang="ja-JP" altLang="en-US" sz="700" dirty="0">
                        <a:latin typeface="ＭＳ Ｐゴシック" panose="020B0600070205080204" pitchFamily="50" charset="-128"/>
                        <a:ea typeface="ＭＳ Ｐゴシック" panose="020B060007020508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令和２年度</a:t>
                      </a:r>
                      <a:endParaRPr kumimoji="1" lang="ja-JP" altLang="en-US" sz="700" dirty="0">
                        <a:latin typeface="ＭＳ Ｐゴシック" panose="020B0600070205080204" pitchFamily="50" charset="-128"/>
                        <a:ea typeface="ＭＳ Ｐゴシック" panose="020B060007020508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25519114"/>
                  </a:ext>
                </a:extLst>
              </a:tr>
              <a:tr h="0">
                <a:tc vMerge="1">
                  <a:txBody>
                    <a:bodyPr/>
                    <a:lstStyle/>
                    <a:p>
                      <a:pPr algn="ct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l"/>
                      <a:r>
                        <a:rPr kumimoji="1" lang="ja-JP" altLang="en-US" sz="700" b="1" dirty="0" smtClean="0">
                          <a:solidFill>
                            <a:schemeClr val="bg1"/>
                          </a:solidFill>
                          <a:latin typeface="ＭＳ Ｐゴシック" panose="020B0600070205080204" pitchFamily="50" charset="-128"/>
                          <a:ea typeface="ＭＳ Ｐゴシック" panose="020B0600070205080204" pitchFamily="50" charset="-128"/>
                        </a:rPr>
                        <a:t>一人あたり</a:t>
                      </a:r>
                      <a:endParaRPr kumimoji="1" lang="en-US" altLang="ja-JP" sz="700" b="1" dirty="0" smtClean="0">
                        <a:solidFill>
                          <a:schemeClr val="bg1"/>
                        </a:solidFill>
                        <a:latin typeface="ＭＳ Ｐゴシック" panose="020B0600070205080204" pitchFamily="50" charset="-128"/>
                        <a:ea typeface="ＭＳ Ｐゴシック" panose="020B0600070205080204" pitchFamily="50" charset="-128"/>
                      </a:endParaRPr>
                    </a:p>
                    <a:p>
                      <a:pPr algn="l"/>
                      <a:r>
                        <a:rPr kumimoji="1" lang="ja-JP" altLang="en-US" sz="700" b="1" dirty="0" smtClean="0">
                          <a:solidFill>
                            <a:schemeClr val="bg1"/>
                          </a:solidFill>
                          <a:latin typeface="ＭＳ Ｐゴシック" panose="020B0600070205080204" pitchFamily="50" charset="-128"/>
                          <a:ea typeface="ＭＳ Ｐゴシック" panose="020B0600070205080204" pitchFamily="50" charset="-128"/>
                        </a:rPr>
                        <a:t>交付額順位</a:t>
                      </a:r>
                      <a:endParaRPr kumimoji="1" lang="ja-JP" altLang="en-US" sz="700" b="1" dirty="0">
                        <a:solidFill>
                          <a:schemeClr val="bg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r"/>
                      <a:r>
                        <a:rPr kumimoji="1" lang="ja-JP" altLang="en-US" sz="700" b="1" dirty="0" smtClean="0">
                          <a:solidFill>
                            <a:schemeClr val="bg1"/>
                          </a:solidFill>
                          <a:latin typeface="ＭＳ Ｐゴシック" panose="020B0600070205080204" pitchFamily="50" charset="-128"/>
                          <a:ea typeface="ＭＳ Ｐゴシック" panose="020B0600070205080204" pitchFamily="50" charset="-128"/>
                        </a:rPr>
                        <a:t>得点率（％）</a:t>
                      </a:r>
                      <a:endParaRPr kumimoji="1" lang="ja-JP" altLang="en-US" sz="700" b="1" dirty="0">
                        <a:solidFill>
                          <a:schemeClr val="bg1"/>
                        </a:solidFill>
                        <a:latin typeface="ＭＳ Ｐゴシック" panose="020B0600070205080204" pitchFamily="50" charset="-128"/>
                        <a:ea typeface="ＭＳ Ｐゴシック" panose="020B060007020508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r"/>
                      <a:r>
                        <a:rPr kumimoji="1" lang="ja-JP" altLang="en-US" sz="700" b="1" dirty="0" smtClean="0">
                          <a:solidFill>
                            <a:schemeClr val="bg1"/>
                          </a:solidFill>
                          <a:latin typeface="ＭＳ Ｐゴシック" panose="020B0600070205080204" pitchFamily="50" charset="-128"/>
                          <a:ea typeface="ＭＳ Ｐゴシック" panose="020B0600070205080204" pitchFamily="50" charset="-128"/>
                        </a:rPr>
                        <a:t>得点率（％）</a:t>
                      </a:r>
                      <a:endParaRPr kumimoji="1" lang="ja-JP" altLang="en-US" sz="700" b="1" dirty="0">
                        <a:solidFill>
                          <a:schemeClr val="bg1"/>
                        </a:solidFill>
                        <a:latin typeface="ＭＳ Ｐゴシック" panose="020B0600070205080204" pitchFamily="50" charset="-128"/>
                        <a:ea typeface="ＭＳ Ｐゴシック" panose="020B060007020508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475397545"/>
                  </a:ext>
                </a:extLst>
              </a:tr>
              <a:tr h="0">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合　　　　　計</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４６位</a:t>
                      </a:r>
                      <a:endParaRPr kumimoji="1" lang="ja-JP" altLang="en-US" sz="700" dirty="0">
                        <a:latin typeface="ＭＳ Ｐゴシック" panose="020B0600070205080204" pitchFamily="50" charset="-128"/>
                        <a:ea typeface="ＭＳ Ｐゴシック" panose="020B0600070205080204" pitchFamily="50" charset="-128"/>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５５．７</a:t>
                      </a:r>
                      <a:endParaRPr kumimoji="1" lang="ja-JP" altLang="en-US" sz="700" dirty="0">
                        <a:latin typeface="ＭＳ Ｐゴシック" panose="020B0600070205080204" pitchFamily="50" charset="-128"/>
                        <a:ea typeface="ＭＳ Ｐゴシック" panose="020B0600070205080204" pitchFamily="50" charset="-128"/>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４１．３</a:t>
                      </a:r>
                      <a:endParaRPr kumimoji="1" lang="ja-JP" altLang="en-US" sz="700" dirty="0">
                        <a:latin typeface="ＭＳ Ｐゴシック" panose="020B0600070205080204" pitchFamily="50" charset="-128"/>
                        <a:ea typeface="ＭＳ Ｐゴシック" panose="020B0600070205080204" pitchFamily="50" charset="-128"/>
                      </a:endParaRP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348357299"/>
                  </a:ext>
                </a:extLst>
              </a:tr>
              <a:tr h="0">
                <a:tc>
                  <a:txBody>
                    <a:bodyPr/>
                    <a:lstStyle/>
                    <a:p>
                      <a:pPr algn="l"/>
                      <a:r>
                        <a:rPr kumimoji="1" lang="ja-JP" altLang="en-US" sz="700" dirty="0" smtClean="0">
                          <a:latin typeface="ＭＳ Ｐゴシック" panose="020B0600070205080204" pitchFamily="50" charset="-128"/>
                          <a:ea typeface="ＭＳ Ｐゴシック" panose="020B0600070205080204" pitchFamily="50" charset="-128"/>
                        </a:rPr>
                        <a:t>①市町村取組</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４５位</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４０．０</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４９．１</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4030923422"/>
                  </a:ext>
                </a:extLst>
              </a:tr>
              <a:tr h="175577">
                <a:tc>
                  <a:txBody>
                    <a:bodyPr/>
                    <a:lstStyle/>
                    <a:p>
                      <a:pPr algn="l"/>
                      <a:r>
                        <a:rPr kumimoji="1" lang="ja-JP" altLang="en-US" sz="700" dirty="0" smtClean="0">
                          <a:latin typeface="ＭＳ Ｐゴシック" panose="020B0600070205080204" pitchFamily="50" charset="-128"/>
                          <a:ea typeface="ＭＳ Ｐゴシック" panose="020B0600070205080204" pitchFamily="50" charset="-128"/>
                        </a:rPr>
                        <a:t>②医療費水準</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３４位</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０．０</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０．０</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2210300068"/>
                  </a:ext>
                </a:extLst>
              </a:tr>
              <a:tr h="0">
                <a:tc>
                  <a:txBody>
                    <a:bodyPr/>
                    <a:lstStyle/>
                    <a:p>
                      <a:pPr algn="l"/>
                      <a:r>
                        <a:rPr kumimoji="1" lang="ja-JP" altLang="en-US" sz="700" dirty="0" smtClean="0">
                          <a:latin typeface="ＭＳ Ｐゴシック" panose="020B0600070205080204" pitchFamily="50" charset="-128"/>
                          <a:ea typeface="ＭＳ Ｐゴシック" panose="020B0600070205080204" pitchFamily="50" charset="-128"/>
                        </a:rPr>
                        <a:t>③都道府県取組</a:t>
                      </a:r>
                      <a:endParaRPr kumimoji="1" lang="en-US" altLang="ja-JP" sz="700" dirty="0" smtClean="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１５位</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９７．１</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６１．７</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3988977680"/>
                  </a:ext>
                </a:extLst>
              </a:tr>
            </a:tbl>
          </a:graphicData>
        </a:graphic>
      </p:graphicFrame>
      <p:sp>
        <p:nvSpPr>
          <p:cNvPr id="47" name="テキスト ボックス 46"/>
          <p:cNvSpPr txBox="1"/>
          <p:nvPr/>
        </p:nvSpPr>
        <p:spPr>
          <a:xfrm>
            <a:off x="9886957" y="4051003"/>
            <a:ext cx="2677328" cy="646331"/>
          </a:xfrm>
          <a:prstGeom prst="rect">
            <a:avLst/>
          </a:prstGeom>
          <a:noFill/>
        </p:spPr>
        <p:txBody>
          <a:bodyPr wrap="square" rtlCol="0">
            <a:spAutoFit/>
          </a:bodyPr>
          <a:lstStyle/>
          <a:p>
            <a:r>
              <a:rPr kumimoji="1" lang="ja-JP" altLang="en-US" sz="600" dirty="0" smtClean="0">
                <a:latin typeface="ＭＳ Ｐゴシック" panose="020B0600070205080204" pitchFamily="50" charset="-128"/>
                <a:ea typeface="ＭＳ Ｐゴシック" panose="020B0600070205080204" pitchFamily="50" charset="-128"/>
              </a:rPr>
              <a:t>（注釈）</a:t>
            </a:r>
            <a:endParaRPr kumimoji="1" lang="en-US" altLang="ja-JP" sz="600" dirty="0" smtClean="0">
              <a:latin typeface="ＭＳ Ｐゴシック" panose="020B0600070205080204" pitchFamily="50" charset="-128"/>
              <a:ea typeface="ＭＳ Ｐゴシック" panose="020B0600070205080204" pitchFamily="50" charset="-128"/>
            </a:endParaRPr>
          </a:p>
          <a:p>
            <a:r>
              <a:rPr kumimoji="1" lang="ja-JP" altLang="en-US" sz="600" dirty="0" smtClean="0">
                <a:latin typeface="ＭＳ Ｐゴシック" panose="020B0600070205080204" pitchFamily="50" charset="-128"/>
                <a:ea typeface="ＭＳ Ｐゴシック" panose="020B0600070205080204" pitchFamily="50" charset="-128"/>
              </a:rPr>
              <a:t>　</a:t>
            </a:r>
            <a:r>
              <a:rPr kumimoji="1" lang="en-US" altLang="ja-JP" sz="600" dirty="0" smtClean="0">
                <a:latin typeface="ＭＳ Ｐゴシック" panose="020B0600070205080204" pitchFamily="50" charset="-128"/>
                <a:ea typeface="ＭＳ Ｐゴシック" panose="020B0600070205080204" pitchFamily="50" charset="-128"/>
              </a:rPr>
              <a:t>【</a:t>
            </a:r>
            <a:r>
              <a:rPr kumimoji="1" lang="ja-JP" altLang="en-US" sz="600" dirty="0" smtClean="0">
                <a:latin typeface="ＭＳ Ｐゴシック" panose="020B0600070205080204" pitchFamily="50" charset="-128"/>
                <a:ea typeface="ＭＳ Ｐゴシック" panose="020B0600070205080204" pitchFamily="50" charset="-128"/>
              </a:rPr>
              <a:t>保険者努力支援制度（市町村分）</a:t>
            </a:r>
            <a:r>
              <a:rPr kumimoji="1" lang="en-US" altLang="ja-JP" sz="600" dirty="0" smtClean="0">
                <a:latin typeface="ＭＳ Ｐゴシック" panose="020B0600070205080204" pitchFamily="50" charset="-128"/>
                <a:ea typeface="ＭＳ Ｐゴシック" panose="020B0600070205080204" pitchFamily="50" charset="-128"/>
              </a:rPr>
              <a:t>】</a:t>
            </a:r>
          </a:p>
          <a:p>
            <a:r>
              <a:rPr kumimoji="1" lang="ja-JP" altLang="en-US" sz="600" dirty="0" smtClean="0">
                <a:latin typeface="ＭＳ Ｐゴシック" panose="020B0600070205080204" pitchFamily="50" charset="-128"/>
                <a:ea typeface="ＭＳ Ｐゴシック" panose="020B0600070205080204" pitchFamily="50" charset="-128"/>
              </a:rPr>
              <a:t>　　・体制構築加点を含まない（令和２年度廃止）</a:t>
            </a:r>
            <a:endParaRPr kumimoji="1" lang="en-US" altLang="ja-JP" sz="600" dirty="0" smtClean="0">
              <a:latin typeface="ＭＳ Ｐゴシック" panose="020B0600070205080204" pitchFamily="50" charset="-128"/>
              <a:ea typeface="ＭＳ Ｐゴシック" panose="020B0600070205080204" pitchFamily="50" charset="-128"/>
            </a:endParaRPr>
          </a:p>
          <a:p>
            <a:r>
              <a:rPr kumimoji="1" lang="ja-JP" altLang="en-US" sz="600" dirty="0" smtClean="0">
                <a:latin typeface="ＭＳ Ｐゴシック" panose="020B0600070205080204" pitchFamily="50" charset="-128"/>
                <a:ea typeface="ＭＳ Ｐゴシック" panose="020B0600070205080204" pitchFamily="50" charset="-128"/>
              </a:rPr>
              <a:t>　　・得点率下段（　）内は、府内市町村間の最低値と最高値</a:t>
            </a:r>
            <a:endParaRPr kumimoji="1" lang="en-US" altLang="ja-JP" sz="600" dirty="0" smtClean="0">
              <a:latin typeface="ＭＳ Ｐゴシック" panose="020B0600070205080204" pitchFamily="50" charset="-128"/>
              <a:ea typeface="ＭＳ Ｐゴシック" panose="020B0600070205080204" pitchFamily="50" charset="-128"/>
            </a:endParaRPr>
          </a:p>
          <a:p>
            <a:r>
              <a:rPr kumimoji="1" lang="ja-JP" altLang="en-US" sz="600" dirty="0" smtClean="0">
                <a:latin typeface="ＭＳ Ｐゴシック" panose="020B0600070205080204" pitchFamily="50" charset="-128"/>
                <a:ea typeface="ＭＳ Ｐゴシック" panose="020B0600070205080204" pitchFamily="50" charset="-128"/>
              </a:rPr>
              <a:t>　</a:t>
            </a:r>
            <a:r>
              <a:rPr kumimoji="1" lang="en-US" altLang="ja-JP" sz="600" dirty="0" smtClean="0">
                <a:latin typeface="ＭＳ Ｐゴシック" panose="020B0600070205080204" pitchFamily="50" charset="-128"/>
                <a:ea typeface="ＭＳ Ｐゴシック" panose="020B0600070205080204" pitchFamily="50" charset="-128"/>
              </a:rPr>
              <a:t>【</a:t>
            </a:r>
            <a:r>
              <a:rPr kumimoji="1" lang="ja-JP" altLang="en-US" sz="600" dirty="0" smtClean="0">
                <a:latin typeface="ＭＳ Ｐゴシック" panose="020B0600070205080204" pitchFamily="50" charset="-128"/>
                <a:ea typeface="ＭＳ Ｐゴシック" panose="020B0600070205080204" pitchFamily="50" charset="-128"/>
              </a:rPr>
              <a:t>保険者努力支援制度（都道府県分）</a:t>
            </a:r>
            <a:r>
              <a:rPr kumimoji="1" lang="en-US" altLang="ja-JP" sz="600" dirty="0" smtClean="0">
                <a:latin typeface="ＭＳ Ｐゴシック" panose="020B0600070205080204" pitchFamily="50" charset="-128"/>
                <a:ea typeface="ＭＳ Ｐゴシック" panose="020B0600070205080204" pitchFamily="50" charset="-128"/>
              </a:rPr>
              <a:t>】</a:t>
            </a:r>
          </a:p>
          <a:p>
            <a:r>
              <a:rPr kumimoji="1" lang="ja-JP" altLang="en-US" sz="600" dirty="0" smtClean="0">
                <a:latin typeface="ＭＳ Ｐゴシック" panose="020B0600070205080204" pitchFamily="50" charset="-128"/>
                <a:ea typeface="ＭＳ Ｐゴシック" panose="020B0600070205080204" pitchFamily="50" charset="-128"/>
              </a:rPr>
              <a:t>　　・体制構築加点を含む（令和２年度廃止）</a:t>
            </a:r>
            <a:endParaRPr kumimoji="1" lang="en-US" altLang="ja-JP" sz="600" dirty="0" smtClean="0">
              <a:latin typeface="ＭＳ Ｐゴシック" panose="020B0600070205080204" pitchFamily="50" charset="-128"/>
              <a:ea typeface="ＭＳ Ｐゴシック" panose="020B0600070205080204" pitchFamily="50" charset="-128"/>
            </a:endParaRPr>
          </a:p>
        </p:txBody>
      </p:sp>
      <p:sp>
        <p:nvSpPr>
          <p:cNvPr id="49" name="テキスト ボックス 48"/>
          <p:cNvSpPr txBox="1"/>
          <p:nvPr/>
        </p:nvSpPr>
        <p:spPr>
          <a:xfrm>
            <a:off x="7279168" y="2514229"/>
            <a:ext cx="1723549" cy="215444"/>
          </a:xfrm>
          <a:prstGeom prst="rect">
            <a:avLst/>
          </a:prstGeom>
          <a:noFill/>
        </p:spPr>
        <p:txBody>
          <a:bodyPr wrap="square" rtlCol="0">
            <a:spAutoFit/>
          </a:bodyPr>
          <a:lstStyle/>
          <a:p>
            <a:pPr algn="ct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保険者努力支援制度（市町村分）</a:t>
            </a:r>
            <a:r>
              <a:rPr kumimoji="1" lang="en-US" altLang="ja-JP" sz="800" dirty="0" smtClean="0">
                <a:latin typeface="ＭＳ Ｐゴシック" panose="020B0600070205080204" pitchFamily="50" charset="-128"/>
                <a:ea typeface="ＭＳ Ｐゴシック" panose="020B0600070205080204" pitchFamily="50" charset="-128"/>
              </a:rPr>
              <a:t>】</a:t>
            </a:r>
            <a:endParaRPr kumimoji="1" lang="ja-JP" altLang="en-US" sz="800" dirty="0">
              <a:latin typeface="ＭＳ Ｐゴシック" panose="020B0600070205080204" pitchFamily="50" charset="-128"/>
              <a:ea typeface="ＭＳ Ｐゴシック" panose="020B0600070205080204" pitchFamily="50" charset="-128"/>
            </a:endParaRPr>
          </a:p>
        </p:txBody>
      </p:sp>
      <p:sp>
        <p:nvSpPr>
          <p:cNvPr id="50" name="テキスト ボックス 49"/>
          <p:cNvSpPr txBox="1"/>
          <p:nvPr/>
        </p:nvSpPr>
        <p:spPr>
          <a:xfrm>
            <a:off x="10263822" y="2547355"/>
            <a:ext cx="1826142" cy="215444"/>
          </a:xfrm>
          <a:prstGeom prst="rect">
            <a:avLst/>
          </a:prstGeom>
          <a:noFill/>
        </p:spPr>
        <p:txBody>
          <a:bodyPr wrap="none" rtlCol="0">
            <a:spAutoFit/>
          </a:bodyPr>
          <a:lstStyle/>
          <a:p>
            <a:pPr algn="ctr"/>
            <a:r>
              <a:rPr kumimoji="1" lang="en-US" altLang="ja-JP" sz="800" dirty="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保険者努力支援制度</a:t>
            </a:r>
            <a:r>
              <a:rPr kumimoji="1" lang="ja-JP" altLang="en-US" sz="800" dirty="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都道府県分）</a:t>
            </a:r>
            <a:r>
              <a:rPr kumimoji="1" lang="en-US" altLang="ja-JP" sz="800" dirty="0" smtClean="0">
                <a:latin typeface="ＭＳ Ｐゴシック" panose="020B0600070205080204" pitchFamily="50" charset="-128"/>
                <a:ea typeface="ＭＳ Ｐゴシック" panose="020B0600070205080204" pitchFamily="50" charset="-128"/>
              </a:rPr>
              <a:t>】</a:t>
            </a:r>
            <a:endParaRPr kumimoji="1" lang="ja-JP" altLang="en-US" sz="800" dirty="0">
              <a:latin typeface="ＭＳ Ｐゴシック" panose="020B0600070205080204" pitchFamily="50" charset="-128"/>
              <a:ea typeface="ＭＳ Ｐゴシック" panose="020B0600070205080204" pitchFamily="50" charset="-128"/>
            </a:endParaRPr>
          </a:p>
        </p:txBody>
      </p:sp>
      <p:sp>
        <p:nvSpPr>
          <p:cNvPr id="52" name="角丸四角形 51"/>
          <p:cNvSpPr/>
          <p:nvPr/>
        </p:nvSpPr>
        <p:spPr>
          <a:xfrm>
            <a:off x="6687038" y="6449184"/>
            <a:ext cx="3037786" cy="233813"/>
          </a:xfrm>
          <a:prstGeom prst="roundRect">
            <a:avLst/>
          </a:prstGeom>
          <a:solidFill>
            <a:srgbClr val="002060"/>
          </a:solidFill>
          <a:ln>
            <a:noFill/>
          </a:ln>
        </p:spPr>
        <p:style>
          <a:lnRef idx="3">
            <a:schemeClr val="lt1"/>
          </a:lnRef>
          <a:fillRef idx="1">
            <a:schemeClr val="accent3"/>
          </a:fillRef>
          <a:effectRef idx="1">
            <a:schemeClr val="accent3"/>
          </a:effectRef>
          <a:fontRef idx="minor">
            <a:schemeClr val="lt1"/>
          </a:fontRef>
        </p:style>
        <p:txBody>
          <a:bodyPr lIns="0" tIns="0" rIns="0" bIns="0" rtlCol="0" anchor="ctr"/>
          <a:lstStyle/>
          <a:p>
            <a:pPr algn="ctr"/>
            <a:r>
              <a:rPr kumimoji="1" lang="ja-JP" altLang="en-US" sz="1100" dirty="0" smtClean="0">
                <a:latin typeface="ＭＳ ゴシック" panose="020B0609070205080204" pitchFamily="49" charset="-128"/>
                <a:ea typeface="ＭＳ ゴシック" panose="020B0609070205080204" pitchFamily="49" charset="-128"/>
              </a:rPr>
              <a:t>健康アプリ「アスマイル」府内全域への展開</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53" name="角丸四角形 52"/>
          <p:cNvSpPr/>
          <p:nvPr/>
        </p:nvSpPr>
        <p:spPr>
          <a:xfrm>
            <a:off x="6671353" y="5020865"/>
            <a:ext cx="2578125" cy="233813"/>
          </a:xfrm>
          <a:prstGeom prst="roundRect">
            <a:avLst/>
          </a:prstGeom>
          <a:solidFill>
            <a:srgbClr val="002060"/>
          </a:solidFill>
          <a:ln>
            <a:noFill/>
          </a:ln>
        </p:spPr>
        <p:style>
          <a:lnRef idx="3">
            <a:schemeClr val="lt1"/>
          </a:lnRef>
          <a:fillRef idx="1">
            <a:schemeClr val="accent3"/>
          </a:fillRef>
          <a:effectRef idx="1">
            <a:schemeClr val="accent3"/>
          </a:effectRef>
          <a:fontRef idx="minor">
            <a:schemeClr val="lt1"/>
          </a:fontRef>
        </p:style>
        <p:txBody>
          <a:bodyPr lIns="0" tIns="0" rIns="0" bIns="0" rtlCol="0" anchor="ctr"/>
          <a:lstStyle/>
          <a:p>
            <a:pPr algn="ctr"/>
            <a:r>
              <a:rPr kumimoji="1" lang="ja-JP" altLang="en-US" sz="1100" dirty="0">
                <a:latin typeface="ＭＳ ゴシック" panose="020B0609070205080204" pitchFamily="49" charset="-128"/>
                <a:ea typeface="ＭＳ ゴシック" panose="020B0609070205080204" pitchFamily="49" charset="-128"/>
              </a:rPr>
              <a:t>国保ヘルスアップ支援事業による支援</a:t>
            </a:r>
            <a:endParaRPr kumimoji="1" lang="en-US" altLang="ja-JP" sz="1100" dirty="0">
              <a:latin typeface="ＭＳ ゴシック" panose="020B0609070205080204" pitchFamily="49" charset="-128"/>
              <a:ea typeface="ＭＳ ゴシック" panose="020B0609070205080204" pitchFamily="49" charset="-128"/>
            </a:endParaRPr>
          </a:p>
        </p:txBody>
      </p:sp>
      <p:pic>
        <p:nvPicPr>
          <p:cNvPr id="54" name="図 5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559553">
            <a:off x="11862319" y="6859709"/>
            <a:ext cx="260946" cy="521892"/>
          </a:xfrm>
          <a:prstGeom prst="rect">
            <a:avLst/>
          </a:prstGeom>
        </p:spPr>
      </p:pic>
      <p:pic>
        <p:nvPicPr>
          <p:cNvPr id="55" name="図 5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126626" y="6861450"/>
            <a:ext cx="387072" cy="706712"/>
          </a:xfrm>
          <a:prstGeom prst="rect">
            <a:avLst/>
          </a:prstGeom>
        </p:spPr>
      </p:pic>
      <p:pic>
        <p:nvPicPr>
          <p:cNvPr id="56" name="図 55"/>
          <p:cNvPicPr>
            <a:picLocks noChangeAspect="1"/>
          </p:cNvPicPr>
          <p:nvPr/>
        </p:nvPicPr>
        <p:blipFill>
          <a:blip r:embed="rId8"/>
          <a:stretch>
            <a:fillRect/>
          </a:stretch>
        </p:blipFill>
        <p:spPr>
          <a:xfrm>
            <a:off x="11672878" y="6467225"/>
            <a:ext cx="795420" cy="274662"/>
          </a:xfrm>
          <a:prstGeom prst="rect">
            <a:avLst/>
          </a:prstGeom>
        </p:spPr>
      </p:pic>
      <p:pic>
        <p:nvPicPr>
          <p:cNvPr id="57" name="図 56">
            <a:extLst>
              <a:ext uri="{FF2B5EF4-FFF2-40B4-BE49-F238E27FC236}">
                <a16:creationId xmlns:a16="http://schemas.microsoft.com/office/drawing/2014/main" id="{E94F0960-3159-4FD8-9BF7-FC630B91CF2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972234" y="5379076"/>
            <a:ext cx="605480" cy="563821"/>
          </a:xfrm>
          <a:prstGeom prst="rect">
            <a:avLst/>
          </a:prstGeom>
        </p:spPr>
      </p:pic>
      <p:pic>
        <p:nvPicPr>
          <p:cNvPr id="59"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725365" y="5042917"/>
            <a:ext cx="735967" cy="1020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8" name="角丸四角形 57"/>
          <p:cNvSpPr/>
          <p:nvPr/>
        </p:nvSpPr>
        <p:spPr>
          <a:xfrm>
            <a:off x="6719299" y="7260755"/>
            <a:ext cx="3433086" cy="233813"/>
          </a:xfrm>
          <a:prstGeom prst="roundRect">
            <a:avLst/>
          </a:prstGeom>
          <a:solidFill>
            <a:srgbClr val="002060"/>
          </a:solidFill>
          <a:ln>
            <a:noFill/>
          </a:ln>
        </p:spPr>
        <p:style>
          <a:lnRef idx="3">
            <a:schemeClr val="lt1"/>
          </a:lnRef>
          <a:fillRef idx="1">
            <a:schemeClr val="accent3"/>
          </a:fillRef>
          <a:effectRef idx="1">
            <a:schemeClr val="accent3"/>
          </a:effectRef>
          <a:fontRef idx="minor">
            <a:schemeClr val="lt1"/>
          </a:fontRef>
        </p:style>
        <p:txBody>
          <a:bodyPr lIns="0" tIns="0" rIns="0" bIns="0" rtlCol="0" anchor="ctr"/>
          <a:lstStyle/>
          <a:p>
            <a:pPr algn="ctr"/>
            <a:r>
              <a:rPr kumimoji="1" lang="ja-JP" altLang="en-US" sz="1100" dirty="0" smtClean="0">
                <a:latin typeface="ＭＳ ゴシック" panose="020B0609070205080204" pitchFamily="49" charset="-128"/>
                <a:ea typeface="ＭＳ ゴシック" panose="020B0609070205080204" pitchFamily="49" charset="-128"/>
              </a:rPr>
              <a:t>国の予防・健康づくり支援交付金の充実（</a:t>
            </a:r>
            <a:r>
              <a:rPr kumimoji="1" lang="en-US" altLang="ja-JP" sz="1100" dirty="0" smtClean="0">
                <a:latin typeface="ＭＳ ゴシック" panose="020B0609070205080204" pitchFamily="49" charset="-128"/>
                <a:ea typeface="ＭＳ ゴシック" panose="020B0609070205080204" pitchFamily="49" charset="-128"/>
              </a:rPr>
              <a:t>R2</a:t>
            </a:r>
            <a:r>
              <a:rPr kumimoji="1" lang="ja-JP" altLang="en-US" sz="1100" dirty="0" smtClean="0">
                <a:latin typeface="ＭＳ ゴシック" panose="020B0609070205080204" pitchFamily="49" charset="-128"/>
                <a:ea typeface="ＭＳ ゴシック" panose="020B0609070205080204" pitchFamily="49" charset="-128"/>
              </a:rPr>
              <a:t>年度～）</a:t>
            </a:r>
            <a:endParaRPr kumimoji="1" lang="en-US" altLang="ja-JP" sz="1100" dirty="0" smtClean="0">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3230579" y="1139621"/>
            <a:ext cx="1112820" cy="174876"/>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latin typeface="ＭＳ Ｐゴシック" panose="020B0600070205080204" pitchFamily="50" charset="-128"/>
                <a:ea typeface="ＭＳ Ｐゴシック" panose="020B0600070205080204" pitchFamily="50" charset="-128"/>
              </a:rPr>
              <a:t>令和２年度（推計値）</a:t>
            </a:r>
            <a:endParaRPr kumimoji="1" lang="ja-JP" altLang="en-US" sz="800" dirty="0">
              <a:latin typeface="ＭＳ Ｐゴシック" panose="020B0600070205080204" pitchFamily="50" charset="-128"/>
              <a:ea typeface="ＭＳ Ｐゴシック" panose="020B0600070205080204" pitchFamily="50" charset="-128"/>
            </a:endParaRPr>
          </a:p>
        </p:txBody>
      </p:sp>
      <p:sp>
        <p:nvSpPr>
          <p:cNvPr id="41" name="テキスト ボックス 40"/>
          <p:cNvSpPr txBox="1"/>
          <p:nvPr/>
        </p:nvSpPr>
        <p:spPr>
          <a:xfrm>
            <a:off x="58616" y="9079057"/>
            <a:ext cx="5908140" cy="369332"/>
          </a:xfrm>
          <a:prstGeom prst="rect">
            <a:avLst/>
          </a:prstGeom>
          <a:noFill/>
          <a:ln>
            <a:solidFill>
              <a:schemeClr val="accent5"/>
            </a:solidFill>
            <a:prstDash val="sysDot"/>
          </a:ln>
        </p:spPr>
        <p:txBody>
          <a:bodyPr wrap="square" rtlCol="0" anchor="ctr" anchorCtr="0">
            <a:spAutoFit/>
          </a:bodyPr>
          <a:lstStyle/>
          <a:p>
            <a:r>
              <a:rPr kumimoji="1" lang="en-US" altLang="ja-JP" sz="900" kern="100" spc="-40" dirty="0" smtClean="0">
                <a:ln w="0"/>
                <a:solidFill>
                  <a:srgbClr val="000000"/>
                </a:solidFill>
                <a:latin typeface="HG丸ｺﾞｼｯｸM-PRO" panose="020F0600000000000000" pitchFamily="50" charset="-128"/>
                <a:ea typeface="HG丸ｺﾞｼｯｸM-PRO" panose="020F0600000000000000" pitchFamily="50" charset="-128"/>
              </a:rPr>
              <a:t>2024</a:t>
            </a:r>
            <a:r>
              <a:rPr kumimoji="1" lang="ja-JP" altLang="en-US" sz="900" kern="100" spc="-40" dirty="0" smtClean="0">
                <a:ln w="0"/>
                <a:solidFill>
                  <a:srgbClr val="000000"/>
                </a:solidFill>
                <a:latin typeface="HG丸ｺﾞｼｯｸM-PRO" panose="020F0600000000000000" pitchFamily="50" charset="-128"/>
                <a:ea typeface="HG丸ｺﾞｼｯｸM-PRO" panose="020F0600000000000000" pitchFamily="50" charset="-128"/>
              </a:rPr>
              <a:t>（令和６）年度</a:t>
            </a:r>
            <a:r>
              <a:rPr kumimoji="1" lang="ja-JP" altLang="en-US" sz="900" kern="100" spc="-40" dirty="0">
                <a:ln w="0"/>
                <a:solidFill>
                  <a:srgbClr val="000000"/>
                </a:solidFill>
                <a:latin typeface="HG丸ｺﾞｼｯｸM-PRO" panose="020F0600000000000000" pitchFamily="50" charset="-128"/>
                <a:ea typeface="HG丸ｺﾞｼｯｸM-PRO" panose="020F0600000000000000" pitchFamily="50" charset="-128"/>
              </a:rPr>
              <a:t>まで</a:t>
            </a:r>
            <a:r>
              <a:rPr kumimoji="1" lang="ja-JP" altLang="en-US" sz="900" kern="100" spc="-40" dirty="0" smtClean="0">
                <a:ln w="0"/>
                <a:solidFill>
                  <a:srgbClr val="000000"/>
                </a:solidFill>
                <a:latin typeface="HG丸ｺﾞｼｯｸM-PRO" panose="020F0600000000000000" pitchFamily="50" charset="-128"/>
                <a:ea typeface="HG丸ｺﾞｼｯｸM-PRO" panose="020F0600000000000000" pitchFamily="50" charset="-128"/>
              </a:rPr>
              <a:t>の一人</a:t>
            </a:r>
            <a:r>
              <a:rPr kumimoji="1" lang="ja-JP" altLang="en-US" sz="900" kern="100" spc="-40" dirty="0">
                <a:ln w="0"/>
                <a:solidFill>
                  <a:srgbClr val="000000"/>
                </a:solidFill>
                <a:latin typeface="HG丸ｺﾞｼｯｸM-PRO" panose="020F0600000000000000" pitchFamily="50" charset="-128"/>
                <a:ea typeface="HG丸ｺﾞｼｯｸM-PRO" panose="020F0600000000000000" pitchFamily="50" charset="-128"/>
              </a:rPr>
              <a:t>当たり保険料額の推計における増嵩リスクを３パターンに</a:t>
            </a:r>
            <a:r>
              <a:rPr kumimoji="1" lang="ja-JP" altLang="en-US" sz="900" kern="100" spc="-40" dirty="0" smtClean="0">
                <a:ln w="0"/>
                <a:solidFill>
                  <a:srgbClr val="000000"/>
                </a:solidFill>
                <a:latin typeface="HG丸ｺﾞｼｯｸM-PRO" panose="020F0600000000000000" pitchFamily="50" charset="-128"/>
                <a:ea typeface="HG丸ｺﾞｼｯｸM-PRO" panose="020F0600000000000000" pitchFamily="50" charset="-128"/>
              </a:rPr>
              <a:t>分けて行い、その結果、令和元年度の一人当たり保険料額と比較して、最大約４９．６％、最小でも２８．７％増加する見込みとなった。</a:t>
            </a:r>
            <a:endParaRPr kumimoji="1" lang="ja-JP" altLang="en-US" sz="900" dirty="0">
              <a:ln w="0"/>
              <a:latin typeface="HG丸ｺﾞｼｯｸM-PRO" panose="020F0600000000000000" pitchFamily="50" charset="-128"/>
              <a:ea typeface="HG丸ｺﾞｼｯｸM-PRO" panose="020F0600000000000000" pitchFamily="50" charset="-128"/>
            </a:endParaRPr>
          </a:p>
        </p:txBody>
      </p:sp>
      <p:graphicFrame>
        <p:nvGraphicFramePr>
          <p:cNvPr id="62" name="グラフ 61"/>
          <p:cNvGraphicFramePr>
            <a:graphicFrameLocks/>
          </p:cNvGraphicFramePr>
          <p:nvPr>
            <p:extLst>
              <p:ext uri="{D42A27DB-BD31-4B8C-83A1-F6EECF244321}">
                <p14:modId xmlns:p14="http://schemas.microsoft.com/office/powerpoint/2010/main" val="2102880820"/>
              </p:ext>
            </p:extLst>
          </p:nvPr>
        </p:nvGraphicFramePr>
        <p:xfrm>
          <a:off x="120071" y="5978584"/>
          <a:ext cx="5846685" cy="3007467"/>
        </p:xfrm>
        <a:graphic>
          <a:graphicData uri="http://schemas.openxmlformats.org/drawingml/2006/chart">
            <c:chart xmlns:c="http://schemas.openxmlformats.org/drawingml/2006/chart" xmlns:r="http://schemas.openxmlformats.org/officeDocument/2006/relationships" r:id="rId11"/>
          </a:graphicData>
        </a:graphic>
      </p:graphicFrame>
      <p:sp>
        <p:nvSpPr>
          <p:cNvPr id="63" name="テキスト ボックス 62"/>
          <p:cNvSpPr txBox="1"/>
          <p:nvPr/>
        </p:nvSpPr>
        <p:spPr>
          <a:xfrm>
            <a:off x="5363872" y="6240194"/>
            <a:ext cx="736083"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20.8</a:t>
            </a:r>
            <a:r>
              <a:rPr lang="ja-JP" altLang="en-US" sz="1000" dirty="0" smtClean="0">
                <a:latin typeface="Meiryo UI" panose="020B0604030504040204" pitchFamily="50" charset="-128"/>
                <a:ea typeface="Meiryo UI" panose="020B0604030504040204" pitchFamily="50" charset="-128"/>
              </a:rPr>
              <a:t>万円</a:t>
            </a:r>
            <a:endParaRPr kumimoji="1" lang="ja-JP" altLang="en-US" sz="100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5363873" y="6649360"/>
            <a:ext cx="736083"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19.9</a:t>
            </a:r>
            <a:r>
              <a:rPr lang="ja-JP" altLang="en-US" sz="1000" dirty="0" smtClean="0">
                <a:latin typeface="Meiryo UI" panose="020B0604030504040204" pitchFamily="50" charset="-128"/>
                <a:ea typeface="Meiryo UI" panose="020B0604030504040204" pitchFamily="50" charset="-128"/>
              </a:rPr>
              <a:t>万円</a:t>
            </a:r>
            <a:endParaRPr kumimoji="1" lang="ja-JP" altLang="en-US" sz="1000" dirty="0">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5343776" y="7140188"/>
            <a:ext cx="736083"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17.9</a:t>
            </a:r>
            <a:r>
              <a:rPr lang="ja-JP" altLang="en-US" sz="1000" dirty="0" smtClean="0">
                <a:latin typeface="Meiryo UI" panose="020B0604030504040204" pitchFamily="50" charset="-128"/>
                <a:ea typeface="Meiryo UI" panose="020B0604030504040204" pitchFamily="50" charset="-128"/>
              </a:rPr>
              <a:t>万円</a:t>
            </a:r>
            <a:endParaRPr kumimoji="1" lang="ja-JP" altLang="en-US" sz="1000" dirty="0">
              <a:latin typeface="Meiryo UI" panose="020B0604030504040204" pitchFamily="50" charset="-128"/>
              <a:ea typeface="Meiryo UI" panose="020B0604030504040204" pitchFamily="50" charset="-128"/>
            </a:endParaRPr>
          </a:p>
        </p:txBody>
      </p:sp>
      <p:graphicFrame>
        <p:nvGraphicFramePr>
          <p:cNvPr id="60" name="表 59"/>
          <p:cNvGraphicFramePr>
            <a:graphicFrameLocks noGrp="1"/>
          </p:cNvGraphicFramePr>
          <p:nvPr>
            <p:extLst>
              <p:ext uri="{D42A27DB-BD31-4B8C-83A1-F6EECF244321}">
                <p14:modId xmlns:p14="http://schemas.microsoft.com/office/powerpoint/2010/main" val="2352388829"/>
              </p:ext>
            </p:extLst>
          </p:nvPr>
        </p:nvGraphicFramePr>
        <p:xfrm>
          <a:off x="3257550" y="7909122"/>
          <a:ext cx="2709205" cy="816729"/>
        </p:xfrm>
        <a:graphic>
          <a:graphicData uri="http://schemas.openxmlformats.org/drawingml/2006/table">
            <a:tbl>
              <a:tblPr>
                <a:tableStyleId>{3B4B98B0-60AC-42C2-AFA5-B58CD77FA1E5}</a:tableStyleId>
              </a:tblPr>
              <a:tblGrid>
                <a:gridCol w="257175">
                  <a:extLst>
                    <a:ext uri="{9D8B030D-6E8A-4147-A177-3AD203B41FA5}">
                      <a16:colId xmlns:a16="http://schemas.microsoft.com/office/drawing/2014/main" val="2372627955"/>
                    </a:ext>
                  </a:extLst>
                </a:gridCol>
                <a:gridCol w="170352">
                  <a:extLst>
                    <a:ext uri="{9D8B030D-6E8A-4147-A177-3AD203B41FA5}">
                      <a16:colId xmlns:a16="http://schemas.microsoft.com/office/drawing/2014/main" val="1212202014"/>
                    </a:ext>
                  </a:extLst>
                </a:gridCol>
                <a:gridCol w="343998">
                  <a:extLst>
                    <a:ext uri="{9D8B030D-6E8A-4147-A177-3AD203B41FA5}">
                      <a16:colId xmlns:a16="http://schemas.microsoft.com/office/drawing/2014/main" val="4124053609"/>
                    </a:ext>
                  </a:extLst>
                </a:gridCol>
                <a:gridCol w="285750">
                  <a:extLst>
                    <a:ext uri="{9D8B030D-6E8A-4147-A177-3AD203B41FA5}">
                      <a16:colId xmlns:a16="http://schemas.microsoft.com/office/drawing/2014/main" val="619857354"/>
                    </a:ext>
                  </a:extLst>
                </a:gridCol>
                <a:gridCol w="328723">
                  <a:extLst>
                    <a:ext uri="{9D8B030D-6E8A-4147-A177-3AD203B41FA5}">
                      <a16:colId xmlns:a16="http://schemas.microsoft.com/office/drawing/2014/main" val="2181570201"/>
                    </a:ext>
                  </a:extLst>
                </a:gridCol>
                <a:gridCol w="280512">
                  <a:extLst>
                    <a:ext uri="{9D8B030D-6E8A-4147-A177-3AD203B41FA5}">
                      <a16:colId xmlns:a16="http://schemas.microsoft.com/office/drawing/2014/main" val="3736952947"/>
                    </a:ext>
                  </a:extLst>
                </a:gridCol>
                <a:gridCol w="338805">
                  <a:extLst>
                    <a:ext uri="{9D8B030D-6E8A-4147-A177-3AD203B41FA5}">
                      <a16:colId xmlns:a16="http://schemas.microsoft.com/office/drawing/2014/main" val="3410517820"/>
                    </a:ext>
                  </a:extLst>
                </a:gridCol>
                <a:gridCol w="340449">
                  <a:extLst>
                    <a:ext uri="{9D8B030D-6E8A-4147-A177-3AD203B41FA5}">
                      <a16:colId xmlns:a16="http://schemas.microsoft.com/office/drawing/2014/main" val="1406593466"/>
                    </a:ext>
                  </a:extLst>
                </a:gridCol>
                <a:gridCol w="363441">
                  <a:extLst>
                    <a:ext uri="{9D8B030D-6E8A-4147-A177-3AD203B41FA5}">
                      <a16:colId xmlns:a16="http://schemas.microsoft.com/office/drawing/2014/main" val="2467283720"/>
                    </a:ext>
                  </a:extLst>
                </a:gridCol>
              </a:tblGrid>
              <a:tr h="352231">
                <a:tc>
                  <a:txBody>
                    <a:bodyPr/>
                    <a:lstStyle/>
                    <a:p>
                      <a:pPr algn="ctr" fontAlgn="ctr"/>
                      <a:r>
                        <a:rPr lang="ja-JP" altLang="en-US" sz="600" b="1" u="none" strike="noStrike" dirty="0" smtClean="0">
                          <a:effectLst/>
                          <a:latin typeface="Meiryo UI" panose="020B0604030504040204" pitchFamily="50" charset="-128"/>
                          <a:ea typeface="Meiryo UI" panose="020B0604030504040204" pitchFamily="50" charset="-128"/>
                        </a:rPr>
                        <a:t>単年度</a:t>
                      </a:r>
                      <a:endParaRPr lang="en-US" altLang="ja-JP" sz="600" b="1" u="none" strike="noStrike" dirty="0" smtClean="0">
                        <a:effectLst/>
                        <a:latin typeface="Meiryo UI" panose="020B0604030504040204" pitchFamily="50" charset="-128"/>
                        <a:ea typeface="Meiryo UI" panose="020B0604030504040204" pitchFamily="50" charset="-128"/>
                      </a:endParaRPr>
                    </a:p>
                    <a:p>
                      <a:pPr algn="ctr" fontAlgn="ctr"/>
                      <a:r>
                        <a:rPr lang="ja-JP" altLang="en-US" sz="600" b="1" u="none" strike="noStrike" dirty="0" smtClean="0">
                          <a:effectLst/>
                          <a:latin typeface="Meiryo UI" panose="020B0604030504040204" pitchFamily="50" charset="-128"/>
                          <a:ea typeface="Meiryo UI" panose="020B0604030504040204" pitchFamily="50" charset="-128"/>
                        </a:rPr>
                        <a:t>伸び率</a:t>
                      </a:r>
                      <a:endParaRPr lang="ja-JP" alt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a:effectLst/>
                          <a:latin typeface="Meiryo UI" panose="020B0604030504040204" pitchFamily="50" charset="-128"/>
                          <a:ea typeface="Meiryo UI" panose="020B0604030504040204" pitchFamily="50" charset="-128"/>
                        </a:rPr>
                        <a:t>R1</a:t>
                      </a:r>
                      <a:endParaRPr 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smtClean="0">
                          <a:effectLst/>
                          <a:latin typeface="Meiryo UI" panose="020B0604030504040204" pitchFamily="50" charset="-128"/>
                          <a:ea typeface="Meiryo UI" panose="020B0604030504040204" pitchFamily="50" charset="-128"/>
                        </a:rPr>
                        <a:t>R2</a:t>
                      </a:r>
                    </a:p>
                    <a:p>
                      <a:pPr algn="ctr" fontAlgn="ctr"/>
                      <a:r>
                        <a:rPr lang="ja-JP" altLang="en-US" sz="500" b="1" u="none" strike="noStrike" dirty="0" smtClean="0">
                          <a:effectLst/>
                          <a:latin typeface="Meiryo UI" panose="020B0604030504040204" pitchFamily="50" charset="-128"/>
                          <a:ea typeface="Meiryo UI" panose="020B0604030504040204" pitchFamily="50" charset="-128"/>
                        </a:rPr>
                        <a:t>（本算定）</a:t>
                      </a:r>
                      <a:endParaRPr lang="en-US" altLang="ja-JP" sz="5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a:effectLst/>
                          <a:latin typeface="Meiryo UI" panose="020B0604030504040204" pitchFamily="50" charset="-128"/>
                          <a:ea typeface="Meiryo UI" panose="020B0604030504040204" pitchFamily="50" charset="-128"/>
                        </a:rPr>
                        <a:t>R3</a:t>
                      </a:r>
                      <a:endParaRPr 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a:effectLst/>
                          <a:latin typeface="Meiryo UI" panose="020B0604030504040204" pitchFamily="50" charset="-128"/>
                          <a:ea typeface="Meiryo UI" panose="020B0604030504040204" pitchFamily="50" charset="-128"/>
                        </a:rPr>
                        <a:t>R4</a:t>
                      </a:r>
                      <a:endParaRPr 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a:effectLst/>
                          <a:latin typeface="Meiryo UI" panose="020B0604030504040204" pitchFamily="50" charset="-128"/>
                          <a:ea typeface="Meiryo UI" panose="020B0604030504040204" pitchFamily="50" charset="-128"/>
                        </a:rPr>
                        <a:t>R5</a:t>
                      </a:r>
                      <a:endParaRPr 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a:effectLst/>
                          <a:latin typeface="Meiryo UI" panose="020B0604030504040204" pitchFamily="50" charset="-128"/>
                          <a:ea typeface="Meiryo UI" panose="020B0604030504040204" pitchFamily="50" charset="-128"/>
                        </a:rPr>
                        <a:t>R6</a:t>
                      </a:r>
                      <a:endParaRPr lang="en-US" sz="600" b="1" i="0" u="none" strike="noStrike" dirty="0">
                        <a:solidFill>
                          <a:srgbClr val="FFFFFF"/>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a:effectLst/>
                          <a:latin typeface="Meiryo UI" panose="020B0604030504040204" pitchFamily="50" charset="-128"/>
                          <a:ea typeface="Meiryo UI" panose="020B0604030504040204" pitchFamily="50" charset="-128"/>
                        </a:rPr>
                        <a:t>H31⇒R6</a:t>
                      </a:r>
                      <a:br>
                        <a:rPr lang="en-US" sz="600" b="1" u="none" strike="noStrike" dirty="0">
                          <a:effectLst/>
                          <a:latin typeface="Meiryo UI" panose="020B0604030504040204" pitchFamily="50" charset="-128"/>
                          <a:ea typeface="Meiryo UI" panose="020B0604030504040204" pitchFamily="50" charset="-128"/>
                        </a:rPr>
                      </a:br>
                      <a:r>
                        <a:rPr lang="ja-JP" altLang="en-US" sz="600" b="1" u="none" strike="noStrike" dirty="0">
                          <a:effectLst/>
                          <a:latin typeface="Meiryo UI" panose="020B0604030504040204" pitchFamily="50" charset="-128"/>
                          <a:ea typeface="Meiryo UI" panose="020B0604030504040204" pitchFamily="50" charset="-128"/>
                        </a:rPr>
                        <a:t>単</a:t>
                      </a:r>
                      <a:r>
                        <a:rPr lang="ja-JP" altLang="en-US" sz="600" b="1" u="none" strike="noStrike" dirty="0" smtClean="0">
                          <a:effectLst/>
                          <a:latin typeface="Meiryo UI" panose="020B0604030504040204" pitchFamily="50" charset="-128"/>
                          <a:ea typeface="Meiryo UI" panose="020B0604030504040204" pitchFamily="50" charset="-128"/>
                        </a:rPr>
                        <a:t>年度</a:t>
                      </a:r>
                      <a:endParaRPr lang="en-US" altLang="ja-JP" sz="600" b="1" u="none" strike="noStrike" dirty="0" smtClean="0">
                        <a:effectLst/>
                        <a:latin typeface="Meiryo UI" panose="020B0604030504040204" pitchFamily="50" charset="-128"/>
                        <a:ea typeface="Meiryo UI" panose="020B0604030504040204" pitchFamily="50" charset="-128"/>
                      </a:endParaRPr>
                    </a:p>
                    <a:p>
                      <a:pPr algn="ctr" fontAlgn="ctr"/>
                      <a:r>
                        <a:rPr lang="ja-JP" altLang="en-US" sz="600" b="1" u="none" strike="noStrike" dirty="0" smtClean="0">
                          <a:effectLst/>
                          <a:latin typeface="Meiryo UI" panose="020B0604030504040204" pitchFamily="50" charset="-128"/>
                          <a:ea typeface="Meiryo UI" panose="020B0604030504040204" pitchFamily="50" charset="-128"/>
                        </a:rPr>
                        <a:t>伸び率</a:t>
                      </a:r>
                      <a:endParaRPr lang="ja-JP" altLang="en-US" sz="600" b="1" i="0" u="none" strike="noStrike" dirty="0">
                        <a:solidFill>
                          <a:srgbClr val="FFFFFF"/>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b="1" u="none" strike="noStrike" dirty="0" smtClean="0">
                          <a:effectLst/>
                          <a:latin typeface="Meiryo UI" panose="020B0604030504040204" pitchFamily="50" charset="-128"/>
                          <a:ea typeface="Meiryo UI" panose="020B0604030504040204" pitchFamily="50" charset="-128"/>
                        </a:rPr>
                        <a:t>Ｒ</a:t>
                      </a:r>
                      <a:r>
                        <a:rPr lang="en-US" altLang="ja-JP" sz="600" b="1" u="none" strike="noStrike" dirty="0" smtClean="0">
                          <a:effectLst/>
                          <a:latin typeface="Meiryo UI" panose="020B0604030504040204" pitchFamily="50" charset="-128"/>
                          <a:ea typeface="Meiryo UI" panose="020B0604030504040204" pitchFamily="50" charset="-128"/>
                        </a:rPr>
                        <a:t>1⇒R6</a:t>
                      </a:r>
                      <a:br>
                        <a:rPr lang="en-US" altLang="ja-JP" sz="600" b="1" u="none" strike="noStrike" dirty="0" smtClean="0">
                          <a:effectLst/>
                          <a:latin typeface="Meiryo UI" panose="020B0604030504040204" pitchFamily="50" charset="-128"/>
                          <a:ea typeface="Meiryo UI" panose="020B0604030504040204" pitchFamily="50" charset="-128"/>
                        </a:rPr>
                      </a:br>
                      <a:r>
                        <a:rPr lang="ja-JP" altLang="en-US" sz="600" b="1" u="none" strike="noStrike" dirty="0" smtClean="0">
                          <a:effectLst/>
                          <a:latin typeface="Meiryo UI" panose="020B0604030504040204" pitchFamily="50" charset="-128"/>
                          <a:ea typeface="Meiryo UI" panose="020B0604030504040204" pitchFamily="50" charset="-128"/>
                        </a:rPr>
                        <a:t>伸び率</a:t>
                      </a:r>
                      <a:endParaRPr lang="en-US" altLang="ja-JP" sz="600" b="1" u="none" strike="noStrike" dirty="0" smtClean="0">
                        <a:effectLst/>
                        <a:latin typeface="Meiryo UI" panose="020B0604030504040204" pitchFamily="50" charset="-128"/>
                        <a:ea typeface="Meiryo UI" panose="020B0604030504040204" pitchFamily="50" charset="-128"/>
                      </a:endParaRPr>
                    </a:p>
                    <a:p>
                      <a:pPr algn="ctr" fontAlgn="ctr"/>
                      <a:r>
                        <a:rPr lang="ja-JP" altLang="en-US" sz="600" b="1" u="none" strike="noStrike" dirty="0" smtClean="0">
                          <a:effectLst/>
                          <a:latin typeface="Meiryo UI" panose="020B0604030504040204" pitchFamily="50" charset="-128"/>
                          <a:ea typeface="Meiryo UI" panose="020B0604030504040204" pitchFamily="50" charset="-128"/>
                        </a:rPr>
                        <a:t>累計</a:t>
                      </a:r>
                      <a:endParaRPr lang="ja-JP" altLang="en-US" sz="600" b="1" i="0" u="none" strike="noStrike" dirty="0">
                        <a:solidFill>
                          <a:srgbClr val="FFFFFF"/>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379965914"/>
                  </a:ext>
                </a:extLst>
              </a:tr>
              <a:tr h="125710">
                <a:tc>
                  <a:txBody>
                    <a:bodyPr/>
                    <a:lstStyle/>
                    <a:p>
                      <a:pPr algn="ctr" fontAlgn="ctr"/>
                      <a:r>
                        <a:rPr lang="ja-JP" altLang="en-US" sz="600" b="1" u="none" strike="noStrike" dirty="0" smtClean="0">
                          <a:effectLst/>
                          <a:latin typeface="Meiryo UI" panose="020B0604030504040204" pitchFamily="50" charset="-128"/>
                          <a:ea typeface="Meiryo UI" panose="020B0604030504040204" pitchFamily="50" charset="-128"/>
                        </a:rPr>
                        <a:t>Ａ</a:t>
                      </a:r>
                      <a:endParaRPr lang="en-US"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600" b="1" u="none" strike="noStrike" dirty="0" smtClean="0">
                          <a:effectLst/>
                          <a:latin typeface="Meiryo UI" panose="020B0604030504040204" pitchFamily="50" charset="-128"/>
                          <a:ea typeface="Meiryo UI" panose="020B0604030504040204" pitchFamily="50" charset="-128"/>
                        </a:rPr>
                        <a:t>6.1</a:t>
                      </a:r>
                      <a:r>
                        <a:rPr lang="ja-JP" altLang="en-US" sz="600" b="1" u="none" strike="noStrike" dirty="0" smtClean="0">
                          <a:effectLst/>
                          <a:latin typeface="Meiryo UI" panose="020B0604030504040204" pitchFamily="50" charset="-128"/>
                          <a:ea typeface="Meiryo UI" panose="020B0604030504040204" pitchFamily="50" charset="-128"/>
                        </a:rPr>
                        <a:t>％</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4.1%</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6.5%</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4.9%</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4.1%</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5.2%</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rPr>
                        <a:t>28.7%</a:t>
                      </a:r>
                    </a:p>
                  </a:txBody>
                  <a:tcPr marL="9525" marR="9525" marT="9525" marB="0" anchor="ctr"/>
                </a:tc>
                <a:extLst>
                  <a:ext uri="{0D108BD9-81ED-4DB2-BD59-A6C34878D82A}">
                    <a16:rowId xmlns:a16="http://schemas.microsoft.com/office/drawing/2014/main" val="2379563986"/>
                  </a:ext>
                </a:extLst>
              </a:tr>
              <a:tr h="178350">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B</a:t>
                      </a:r>
                      <a:endParaRPr lang="en-US"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600" b="1" u="none" strike="noStrike" dirty="0" smtClean="0">
                          <a:effectLst/>
                          <a:latin typeface="Meiryo UI" panose="020B0604030504040204" pitchFamily="50" charset="-128"/>
                          <a:ea typeface="Meiryo UI" panose="020B0604030504040204" pitchFamily="50" charset="-128"/>
                        </a:rPr>
                        <a:t>-</a:t>
                      </a:r>
                    </a:p>
                    <a:p>
                      <a:pPr algn="ctr" fontAlgn="ct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6.1</a:t>
                      </a:r>
                      <a:r>
                        <a:rPr lang="ja-JP" altLang="en-US" sz="600" b="1" u="none" strike="noStrike" dirty="0" smtClean="0">
                          <a:effectLst/>
                          <a:latin typeface="Meiryo UI" panose="020B0604030504040204" pitchFamily="50" charset="-128"/>
                          <a:ea typeface="Meiryo UI" panose="020B0604030504040204" pitchFamily="50" charset="-128"/>
                        </a:rPr>
                        <a:t>％</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9.5%</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8.6%</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6.8%</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5.9%</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7.4%</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rPr>
                        <a:t>43.1%</a:t>
                      </a:r>
                    </a:p>
                  </a:txBody>
                  <a:tcPr marL="9525" marR="9525" marT="9525" marB="0" anchor="ctr"/>
                </a:tc>
                <a:extLst>
                  <a:ext uri="{0D108BD9-81ED-4DB2-BD59-A6C34878D82A}">
                    <a16:rowId xmlns:a16="http://schemas.microsoft.com/office/drawing/2014/main" val="4102053235"/>
                  </a:ext>
                </a:extLst>
              </a:tr>
              <a:tr h="125710">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C</a:t>
                      </a:r>
                      <a:endParaRPr lang="en-US"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6.1</a:t>
                      </a:r>
                      <a:r>
                        <a:rPr lang="ja-JP" altLang="en-US" sz="600" b="1" u="none" strike="noStrike" dirty="0" smtClean="0">
                          <a:effectLst/>
                          <a:latin typeface="Meiryo UI" panose="020B0604030504040204" pitchFamily="50" charset="-128"/>
                          <a:ea typeface="Meiryo UI" panose="020B0604030504040204" pitchFamily="50" charset="-128"/>
                        </a:rPr>
                        <a:t>％</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10.8%</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10.4%</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7.2%</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7.2%</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8.4%</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rPr>
                        <a:t>49.6%</a:t>
                      </a:r>
                    </a:p>
                  </a:txBody>
                  <a:tcPr marL="9525" marR="9525" marT="9525" marB="0" anchor="ctr"/>
                </a:tc>
                <a:extLst>
                  <a:ext uri="{0D108BD9-81ED-4DB2-BD59-A6C34878D82A}">
                    <a16:rowId xmlns:a16="http://schemas.microsoft.com/office/drawing/2014/main" val="4048284588"/>
                  </a:ext>
                </a:extLst>
              </a:tr>
            </a:tbl>
          </a:graphicData>
        </a:graphic>
      </p:graphicFrame>
      <p:sp>
        <p:nvSpPr>
          <p:cNvPr id="61" name="テキスト ボックス 60"/>
          <p:cNvSpPr txBox="1"/>
          <p:nvPr/>
        </p:nvSpPr>
        <p:spPr>
          <a:xfrm>
            <a:off x="487072" y="8151618"/>
            <a:ext cx="736083"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13.9</a:t>
            </a:r>
            <a:r>
              <a:rPr lang="ja-JP" altLang="en-US" sz="1000" dirty="0" smtClean="0">
                <a:latin typeface="Meiryo UI" panose="020B0604030504040204" pitchFamily="50" charset="-128"/>
                <a:ea typeface="Meiryo UI" panose="020B0604030504040204" pitchFamily="50" charset="-128"/>
              </a:rPr>
              <a:t>万円</a:t>
            </a:r>
            <a:endParaRPr kumimoji="1" lang="ja-JP" altLang="en-US" sz="1000" dirty="0">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1335897" y="7916383"/>
            <a:ext cx="736083"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14.8</a:t>
            </a:r>
            <a:r>
              <a:rPr lang="ja-JP" altLang="en-US" sz="1000" dirty="0" smtClean="0">
                <a:latin typeface="Meiryo UI" panose="020B0604030504040204" pitchFamily="50" charset="-128"/>
                <a:ea typeface="Meiryo UI" panose="020B0604030504040204" pitchFamily="50" charset="-128"/>
              </a:rPr>
              <a:t>万円</a:t>
            </a:r>
            <a:endParaRPr kumimoji="1" lang="ja-JP" altLang="en-US" sz="1000" dirty="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6618991" y="848577"/>
            <a:ext cx="5791542" cy="553998"/>
          </a:xfrm>
          <a:prstGeom prst="rect">
            <a:avLst/>
          </a:prstGeom>
          <a:noFill/>
          <a:ln>
            <a:noFill/>
            <a:prstDash val="sysDot"/>
          </a:ln>
        </p:spPr>
        <p:txBody>
          <a:bodyPr wrap="square" rtlCol="0" anchor="ctr" anchorCtr="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負担の公平をめざし、保険料率の完全統一を実現</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保健事業・医療費適正化のさらなる取り組み（国インセンティブの活用）</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solidFill>
                  <a:prstClr val="black"/>
                </a:solidFill>
                <a:latin typeface="HG丸ｺﾞｼｯｸM-PRO" panose="020F0600000000000000" pitchFamily="50" charset="-128"/>
                <a:ea typeface="HG丸ｺﾞｼｯｸM-PRO" panose="020F0600000000000000" pitchFamily="50" charset="-128"/>
              </a:rPr>
              <a:t>➢ 　統一保険料率との乖離幅の計画的な縮小</a:t>
            </a:r>
            <a:endParaRPr kumimoji="1" lang="en-US" altLang="ja-JP" sz="1000" dirty="0">
              <a:latin typeface="HG丸ｺﾞｼｯｸM-PRO" panose="020F0600000000000000" pitchFamily="50" charset="-128"/>
              <a:ea typeface="HG丸ｺﾞｼｯｸM-PRO" panose="020F0600000000000000" pitchFamily="50" charset="-128"/>
            </a:endParaRPr>
          </a:p>
        </p:txBody>
      </p:sp>
      <p:sp>
        <p:nvSpPr>
          <p:cNvPr id="4" name="楕円 3"/>
          <p:cNvSpPr/>
          <p:nvPr/>
        </p:nvSpPr>
        <p:spPr>
          <a:xfrm>
            <a:off x="10066061" y="7179678"/>
            <a:ext cx="379836" cy="35412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ＭＳ ゴシック" panose="020B0609070205080204" pitchFamily="49" charset="-128"/>
                <a:ea typeface="ＭＳ ゴシック" panose="020B0609070205080204" pitchFamily="49" charset="-128"/>
              </a:rPr>
              <a:t>新</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70" name="正方形/長方形 69"/>
          <p:cNvSpPr/>
          <p:nvPr/>
        </p:nvSpPr>
        <p:spPr>
          <a:xfrm>
            <a:off x="6600273" y="705550"/>
            <a:ext cx="6001376" cy="7540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p:txBody>
      </p:sp>
      <p:sp>
        <p:nvSpPr>
          <p:cNvPr id="71" name="角丸四角形 70"/>
          <p:cNvSpPr/>
          <p:nvPr/>
        </p:nvSpPr>
        <p:spPr>
          <a:xfrm>
            <a:off x="6622482" y="597520"/>
            <a:ext cx="1436346" cy="2160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bg1">
                    <a:lumMod val="95000"/>
                  </a:schemeClr>
                </a:solidFill>
                <a:latin typeface="ＭＳ ゴシック" panose="020B0609070205080204" pitchFamily="49" charset="-128"/>
                <a:ea typeface="ＭＳ ゴシック" panose="020B0609070205080204" pitchFamily="49" charset="-128"/>
              </a:rPr>
              <a:t>府の取組みの視点</a:t>
            </a:r>
            <a:endParaRPr kumimoji="1" lang="ja-JP" altLang="en-US" sz="1200" dirty="0">
              <a:solidFill>
                <a:schemeClr val="bg1">
                  <a:lumMod val="95000"/>
                </a:schemeClr>
              </a:solidFill>
              <a:latin typeface="ＭＳ ゴシック" panose="020B0609070205080204" pitchFamily="49" charset="-128"/>
              <a:ea typeface="ＭＳ ゴシック" panose="020B0609070205080204" pitchFamily="49" charset="-128"/>
            </a:endParaRPr>
          </a:p>
        </p:txBody>
      </p:sp>
      <p:sp>
        <p:nvSpPr>
          <p:cNvPr id="73" name="正方形/長方形 72"/>
          <p:cNvSpPr/>
          <p:nvPr/>
        </p:nvSpPr>
        <p:spPr>
          <a:xfrm>
            <a:off x="6588831" y="8251712"/>
            <a:ext cx="6001376" cy="12953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p:txBody>
      </p:sp>
      <p:sp>
        <p:nvSpPr>
          <p:cNvPr id="74" name="角丸四角形 73"/>
          <p:cNvSpPr/>
          <p:nvPr/>
        </p:nvSpPr>
        <p:spPr>
          <a:xfrm>
            <a:off x="6610648" y="8143658"/>
            <a:ext cx="3060000" cy="2196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63" dirty="0">
                <a:solidFill>
                  <a:schemeClr val="bg1">
                    <a:lumMod val="95000"/>
                  </a:schemeClr>
                </a:solidFill>
                <a:latin typeface="ＭＳ ゴシック" panose="020B0609070205080204" pitchFamily="49" charset="-128"/>
                <a:ea typeface="ＭＳ ゴシック" panose="020B0609070205080204" pitchFamily="49" charset="-128"/>
              </a:rPr>
              <a:t>次期大阪府国民健康保険運営方針の策定</a:t>
            </a:r>
          </a:p>
        </p:txBody>
      </p:sp>
      <p:sp>
        <p:nvSpPr>
          <p:cNvPr id="12" name="正方形/長方形 11"/>
          <p:cNvSpPr/>
          <p:nvPr/>
        </p:nvSpPr>
        <p:spPr>
          <a:xfrm>
            <a:off x="6528431" y="5245205"/>
            <a:ext cx="6400800" cy="1169551"/>
          </a:xfrm>
          <a:prstGeom prst="rect">
            <a:avLst/>
          </a:prstGeom>
        </p:spPr>
        <p:txBody>
          <a:bodyPr>
            <a:spAutoFit/>
          </a:bodyPr>
          <a:lstStyle/>
          <a:p>
            <a:pPr lvl="0"/>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市町村保健事業への介入支援事業</a:t>
            </a:r>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a:t>
            </a:r>
          </a:p>
          <a:p>
            <a:pPr lvl="0"/>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学識経験者とともに、データ等を活用しながら、地域の</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保健課題や背景を明らかにして、対応策を検討</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r>
              <a:rPr kumimoji="1" lang="en-US" altLang="ja-JP" sz="1000" b="1" dirty="0"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糖尿病性腎症重症化予防アドバイザー事業</a:t>
            </a:r>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a:t>
            </a:r>
          </a:p>
          <a:p>
            <a:pPr lvl="0"/>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　糖尿病性腎症重症化予防事業に取り組めていない市町村を中心に、アドバイザーを派遣し、</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課題の明確化や、専門医・地区医師会（かかりつけ医）・市町村のネットワーク構築を支援</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6522799" y="6695980"/>
            <a:ext cx="6400800" cy="553998"/>
          </a:xfrm>
          <a:prstGeom prst="rect">
            <a:avLst/>
          </a:prstGeom>
        </p:spPr>
        <p:txBody>
          <a:bodyPr>
            <a:spAutoFit/>
          </a:bodyPr>
          <a:lstStyle/>
          <a:p>
            <a:pPr lvl="0"/>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個人インセンティブ、日々の健康情報（歩数・</a:t>
            </a:r>
            <a:r>
              <a:rPr kumimoji="1" lang="en-US" altLang="ja-JP" sz="1000" dirty="0">
                <a:solidFill>
                  <a:prstClr val="black"/>
                </a:solidFill>
                <a:latin typeface="HG丸ｺﾞｼｯｸM-PRO" panose="020F0600000000000000" pitchFamily="50" charset="-128"/>
                <a:ea typeface="HG丸ｺﾞｼｯｸM-PRO" panose="020F0600000000000000" pitchFamily="50" charset="-128"/>
              </a:rPr>
              <a:t>BMI</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等）の見える化により、</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府民の主体的な健康づくりを促進する</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　市町村との共同事業化により努力支援制度のポイント獲得に寄与</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6522799" y="7355978"/>
            <a:ext cx="6400800" cy="707886"/>
          </a:xfrm>
          <a:prstGeom prst="rect">
            <a:avLst/>
          </a:prstGeom>
        </p:spPr>
        <p:txBody>
          <a:bodyPr>
            <a:spAutoFit/>
          </a:bodyPr>
          <a:lstStyle/>
          <a:p>
            <a:pPr lvl="0"/>
            <a:endParaRPr kumimoji="1" lang="en-US" altLang="ja-JP" sz="1000" b="1"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　</a:t>
            </a:r>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人生</a:t>
            </a:r>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100</a:t>
            </a:r>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年時代を見据え、予防・健康づくり事業を抜本的に強化</a:t>
            </a:r>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（総額</a:t>
            </a:r>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550</a:t>
            </a:r>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億円）</a:t>
            </a:r>
            <a:endParaRPr kumimoji="1" lang="en-US" altLang="ja-JP" sz="1000" b="1"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事業費分（</a:t>
            </a:r>
            <a:r>
              <a:rPr kumimoji="1" lang="en-US" altLang="ja-JP" sz="1000" dirty="0">
                <a:solidFill>
                  <a:prstClr val="black"/>
                </a:solidFill>
                <a:latin typeface="HG丸ｺﾞｼｯｸM-PRO" panose="020F0600000000000000" pitchFamily="50" charset="-128"/>
                <a:ea typeface="HG丸ｺﾞｼｯｸM-PRO" panose="020F0600000000000000" pitchFamily="50" charset="-128"/>
              </a:rPr>
              <a:t>250</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億円）</a:t>
            </a:r>
            <a:r>
              <a:rPr kumimoji="1" lang="en-US" altLang="ja-JP" sz="1000"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交付上限額の拡充、重点事業の位置づけ［府・市町村とも］</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　事業費連動分（</a:t>
            </a:r>
            <a:r>
              <a:rPr kumimoji="1" lang="en-US" altLang="ja-JP" sz="1000" dirty="0">
                <a:solidFill>
                  <a:prstClr val="black"/>
                </a:solidFill>
                <a:latin typeface="HG丸ｺﾞｼｯｸM-PRO" panose="020F0600000000000000" pitchFamily="50" charset="-128"/>
                <a:ea typeface="HG丸ｺﾞｼｯｸM-PRO" panose="020F0600000000000000" pitchFamily="50" charset="-128"/>
              </a:rPr>
              <a:t>300</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億円）</a:t>
            </a:r>
            <a:r>
              <a:rPr kumimoji="1" lang="en-US" altLang="ja-JP" sz="1000"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重点事業の取組状況や事業評価を踏まえ配分</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77616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1998</TotalTime>
  <Words>702</Words>
  <Application>Microsoft Office PowerPoint</Application>
  <PresentationFormat>A3 297x420 mm</PresentationFormat>
  <Paragraphs>210</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HGPｺﾞｼｯｸE</vt:lpstr>
      <vt:lpstr>HG丸ｺﾞｼｯｸM-PRO</vt:lpstr>
      <vt:lpstr>Meiryo UI</vt:lpstr>
      <vt:lpstr>ＭＳ Ｐゴシック</vt:lpstr>
      <vt:lpstr>ＭＳ ゴシック</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領家　誠</dc:creator>
  <cp:lastModifiedBy>阪口　功一</cp:lastModifiedBy>
  <cp:revision>215</cp:revision>
  <cp:lastPrinted>2020-01-15T04:15:06Z</cp:lastPrinted>
  <dcterms:created xsi:type="dcterms:W3CDTF">2019-01-07T08:48:27Z</dcterms:created>
  <dcterms:modified xsi:type="dcterms:W3CDTF">2020-03-17T06:18:53Z</dcterms:modified>
</cp:coreProperties>
</file>