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296" r:id="rId2"/>
    <p:sldId id="29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296"/>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66"/>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7DAF4AE6-CAB6-453C-A8A1-BAB70DB220F0}" type="datetimeFigureOut">
              <a:rPr kumimoji="1" lang="ja-JP" altLang="en-US" smtClean="0"/>
              <a:t>2019/6/14</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4D20167-DAF4-49D4-BD3E-EFFE4028B923}" type="datetimeFigureOut">
              <a:rPr kumimoji="1" lang="ja-JP" altLang="en-US" smtClean="0"/>
              <a:t>2019/6/14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2285B5C-7723-4AB8-ABFE-88895C306D29}"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476089-AC1D-47BB-A060-7E0A1CF9A0B0}"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5E8DB-238B-468D-A899-108C9CDD9311}"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1E0646-AF25-41BC-815B-B5C0580B3A29}"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9B81290-949C-4EF7-9E88-64FB1591F81D}"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DA8F57D-05CB-42C9-B925-1719DE638003}"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C1E735-1D03-447E-8AD6-B6BC06684EA9}" type="datetime1">
              <a:rPr kumimoji="1" lang="ja-JP" altLang="en-US" smtClean="0"/>
              <a:t>2019/6/14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58F373-5BB5-4314-89CA-246348DB6C76}" type="datetime1">
              <a:rPr kumimoji="1" lang="ja-JP" altLang="en-US" smtClean="0"/>
              <a:t>2019/6/14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0E45C6-AAA6-44C0-98C9-CB75C5ADB21B}" type="datetime1">
              <a:rPr kumimoji="1" lang="ja-JP" altLang="en-US" smtClean="0"/>
              <a:t>2019/6/14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25DDF-6642-48BD-B395-E730F3C8B88B}"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6316AF-9CB1-4F4D-90A3-82992F3F3900}"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660D7-EF92-4430-92CB-905ADA2B2D2F}" type="datetime1">
              <a:rPr kumimoji="1" lang="ja-JP" altLang="en-US" smtClean="0"/>
              <a:t>2019/6/14</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34635"/>
            <a:ext cx="9144000" cy="468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令和元年度の府独自インセンティブの仕組み</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について（案）</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8237" y="404665"/>
            <a:ext cx="9125763" cy="584775"/>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健康づくり事業や医療費適正化などに取組む市町村を重点的に支援するため、「保険者努力支援制度」に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加え、今年度も</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府２号繰入金等を活用した府独自のインセンティブの仕組みを構築する。</a:t>
            </a: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675649912"/>
              </p:ext>
            </p:extLst>
          </p:nvPr>
        </p:nvGraphicFramePr>
        <p:xfrm>
          <a:off x="166440" y="1874688"/>
          <a:ext cx="3384168" cy="145463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936000">
                  <a:extLst>
                    <a:ext uri="{9D8B030D-6E8A-4147-A177-3AD203B41FA5}">
                      <a16:colId xmlns:a16="http://schemas.microsoft.com/office/drawing/2014/main" val="20001"/>
                    </a:ext>
                  </a:extLst>
                </a:gridCol>
                <a:gridCol w="936000">
                  <a:extLst>
                    <a:ext uri="{9D8B030D-6E8A-4147-A177-3AD203B41FA5}">
                      <a16:colId xmlns:a16="http://schemas.microsoft.com/office/drawing/2014/main" val="20002"/>
                    </a:ext>
                  </a:extLst>
                </a:gridCol>
              </a:tblGrid>
              <a:tr h="230494">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交付区分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Ｒ元年度～</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33145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財政の健全性の確保</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・向上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9276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広域化の推進</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09750">
                <a:tc>
                  <a:txBody>
                    <a:bodyPr/>
                    <a:lstStyle/>
                    <a:p>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健康づくり</a:t>
                      </a:r>
                      <a:endParaRPr kumimoji="1" lang="en-US" altLang="ja-JP" sz="1100" b="1"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・医療費適正化の促進</a:t>
                      </a:r>
                      <a:endPar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251520" y="1003722"/>
            <a:ext cx="1872208"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配分割合</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3824611" y="1003722"/>
            <a:ext cx="2448272"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配分方法（イメージ）</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931267" y="1867869"/>
            <a:ext cx="288032"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体制構築点</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12923551"/>
              </p:ext>
            </p:extLst>
          </p:nvPr>
        </p:nvGraphicFramePr>
        <p:xfrm>
          <a:off x="4744524" y="1867869"/>
          <a:ext cx="1368152"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endParaRPr kumimoji="1" lang="ja-JP" altLang="en-US" sz="1100" dirty="0"/>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1"/>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2"/>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3164261987"/>
              </p:ext>
            </p:extLst>
          </p:nvPr>
        </p:nvGraphicFramePr>
        <p:xfrm>
          <a:off x="4653127" y="1952366"/>
          <a:ext cx="1368152"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endParaRPr kumimoji="1" lang="ja-JP" altLang="en-US" sz="1100" dirty="0"/>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1"/>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2"/>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650362316"/>
              </p:ext>
            </p:extLst>
          </p:nvPr>
        </p:nvGraphicFramePr>
        <p:xfrm>
          <a:off x="4499992" y="2034164"/>
          <a:ext cx="1369176"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1064">
                  <a:extLst>
                    <a:ext uri="{9D8B030D-6E8A-4147-A177-3AD203B41FA5}">
                      <a16:colId xmlns:a16="http://schemas.microsoft.com/office/drawing/2014/main" val="20001"/>
                    </a:ext>
                  </a:extLst>
                </a:gridCol>
              </a:tblGrid>
              <a:tr h="262890">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②指標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265432847"/>
              </p:ext>
            </p:extLst>
          </p:nvPr>
        </p:nvGraphicFramePr>
        <p:xfrm>
          <a:off x="4436679" y="2240931"/>
          <a:ext cx="1368152" cy="104013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①指標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42405">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99349">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22830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bl>
          </a:graphicData>
        </a:graphic>
      </p:graphicFrame>
      <p:sp>
        <p:nvSpPr>
          <p:cNvPr id="30" name="正方形/長方形 29"/>
          <p:cNvSpPr/>
          <p:nvPr/>
        </p:nvSpPr>
        <p:spPr>
          <a:xfrm>
            <a:off x="6454259" y="1904199"/>
            <a:ext cx="288032"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被保険者数</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2309930720"/>
              </p:ext>
            </p:extLst>
          </p:nvPr>
        </p:nvGraphicFramePr>
        <p:xfrm>
          <a:off x="7020273" y="1904198"/>
          <a:ext cx="1116595" cy="1376862"/>
        </p:xfrm>
        <a:graphic>
          <a:graphicData uri="http://schemas.openxmlformats.org/drawingml/2006/table">
            <a:tbl>
              <a:tblPr firstRow="1" bandRow="1">
                <a:tableStyleId>{5C22544A-7EE6-4342-B048-85BDC9FD1C3A}</a:tableStyleId>
              </a:tblPr>
              <a:tblGrid>
                <a:gridCol w="612539">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tblGrid>
              <a:tr h="15272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25368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2160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2160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○○町</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340542">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38" name="正方形/長方形 37"/>
          <p:cNvSpPr/>
          <p:nvPr/>
        </p:nvSpPr>
        <p:spPr>
          <a:xfrm>
            <a:off x="8532440" y="1904199"/>
            <a:ext cx="288032"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点数に応じて交付</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右矢印 8"/>
          <p:cNvSpPr/>
          <p:nvPr/>
        </p:nvSpPr>
        <p:spPr>
          <a:xfrm>
            <a:off x="8244408" y="2336247"/>
            <a:ext cx="14401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32240" y="2533686"/>
            <a:ext cx="216024"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6149437" y="2533686"/>
            <a:ext cx="216024"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4210227" y="2492745"/>
            <a:ext cx="216024"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707905" y="1328351"/>
            <a:ext cx="5364000" cy="2124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交付区分ごとの総額を、各市町村の評価点数に保険者規模を乗じた点数に基づき、按分の上、交付</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一部、取組実績に応じて交付する指標あり</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endParaRPr>
          </a:p>
        </p:txBody>
      </p:sp>
      <p:sp>
        <p:nvSpPr>
          <p:cNvPr id="32" name="正方形/長方形 31"/>
          <p:cNvSpPr/>
          <p:nvPr/>
        </p:nvSpPr>
        <p:spPr>
          <a:xfrm>
            <a:off x="60004" y="1326051"/>
            <a:ext cx="3600000" cy="2124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医療費適正化インセンティブを強化するため、今年度においても健康づくり・医療費適正化に重点配分</a:t>
            </a:r>
            <a:endParaRPr kumimoji="1" lang="ja-JP" altLang="en-US" sz="1200" dirty="0">
              <a:solidFill>
                <a:schemeClr val="tx1"/>
              </a:solidFill>
            </a:endParaRPr>
          </a:p>
        </p:txBody>
      </p:sp>
      <p:sp>
        <p:nvSpPr>
          <p:cNvPr id="33" name="テキスト ボックス 32"/>
          <p:cNvSpPr txBox="1"/>
          <p:nvPr/>
        </p:nvSpPr>
        <p:spPr>
          <a:xfrm>
            <a:off x="251520" y="3472594"/>
            <a:ext cx="1872208"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指標設定</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60004" y="3804066"/>
            <a:ext cx="6660000" cy="540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市町村の取組みの底上げ</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保険者努力支援制度</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市町村分･都道府県分</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の獲得に向けた指標</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府の抱える課題への対応</a:t>
            </a:r>
            <a:endParaRPr lang="ja-JP" altLang="en-US" sz="1200" dirty="0">
              <a:solidFill>
                <a:schemeClr val="tx1"/>
              </a:solidFill>
            </a:endParaRPr>
          </a:p>
        </p:txBody>
      </p:sp>
      <p:sp>
        <p:nvSpPr>
          <p:cNvPr id="35" name="テキスト ボックス 34"/>
          <p:cNvSpPr txBox="1"/>
          <p:nvPr/>
        </p:nvSpPr>
        <p:spPr>
          <a:xfrm>
            <a:off x="251520" y="4388004"/>
            <a:ext cx="2664079"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配点</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60221" y="4655386"/>
            <a:ext cx="6660000" cy="215799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財政の健全性の確保・</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・成績評価１５０点満点</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広域化の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・成績評価１５０点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満点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システム改修に係る実績交付（上限額１０億円</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・先駆的・効果的な取組み（上限額</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8,000</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endPar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健康づくり･医療費適正化の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・成績評価２００点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満点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非肥満者への受診勧奨に係る実績交付（交付見込み</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万円強</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endParaRPr>
          </a:p>
        </p:txBody>
      </p:sp>
      <p:sp>
        <p:nvSpPr>
          <p:cNvPr id="26" name="正方形/長方形 25"/>
          <p:cNvSpPr/>
          <p:nvPr/>
        </p:nvSpPr>
        <p:spPr>
          <a:xfrm>
            <a:off x="8243231" y="53177"/>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ysClr val="windowText" lastClr="000000"/>
                </a:solidFill>
              </a:rPr>
              <a:t>資料５</a:t>
            </a:r>
            <a:endParaRPr kumimoji="1" lang="en-US" altLang="ja-JP" sz="1600" b="1" dirty="0">
              <a:solidFill>
                <a:sysClr val="windowText" lastClr="000000"/>
              </a:solidFill>
            </a:endParaRPr>
          </a:p>
        </p:txBody>
      </p:sp>
    </p:spTree>
    <p:extLst>
      <p:ext uri="{BB962C8B-B14F-4D97-AF65-F5344CB8AC3E}">
        <p14:creationId xmlns:p14="http://schemas.microsoft.com/office/powerpoint/2010/main" val="1507234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ローチャート : 代替処理 11"/>
          <p:cNvSpPr/>
          <p:nvPr/>
        </p:nvSpPr>
        <p:spPr>
          <a:xfrm>
            <a:off x="1859446" y="92124"/>
            <a:ext cx="5400000" cy="252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評価項目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3572854879"/>
              </p:ext>
            </p:extLst>
          </p:nvPr>
        </p:nvGraphicFramePr>
        <p:xfrm>
          <a:off x="47371" y="463857"/>
          <a:ext cx="9036001" cy="6324600"/>
        </p:xfrm>
        <a:graphic>
          <a:graphicData uri="http://schemas.openxmlformats.org/drawingml/2006/table">
            <a:tbl>
              <a:tblPr firstRow="1">
                <a:tableStyleId>{3C2FFA5D-87B4-456A-9821-1D502468CF0F}</a:tableStyleId>
              </a:tblPr>
              <a:tblGrid>
                <a:gridCol w="208823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3563393">
                  <a:extLst>
                    <a:ext uri="{9D8B030D-6E8A-4147-A177-3AD203B41FA5}">
                      <a16:colId xmlns:a16="http://schemas.microsoft.com/office/drawing/2014/main" val="20003"/>
                    </a:ext>
                  </a:extLst>
                </a:gridCol>
              </a:tblGrid>
              <a:tr h="20433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交付区分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評価方法</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評価項目</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下線部分は重点的に配分、支援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262890">
                <a:tc rowSpan="3">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財政の健全性の確保・向上</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法定外繰入の削減状況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r h="26289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既存の累積赤字解消の取組状況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26289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収納率向上のための取組状況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現年度分</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滞納繰越分</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・滞納整理等の実施　　・納付環境の整備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・収納対策の強化　　・適用の適正化</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・職員の能力向上　　・その他</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多重債務者の納付相談等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3"/>
                  </a:ext>
                </a:extLst>
              </a:tr>
              <a:tr h="180930">
                <a:tc rowSpan="4">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広域化の推進</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大阪府国民健康保険運営方針に基づく事務の実施状況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4"/>
                  </a:ext>
                </a:extLst>
              </a:tr>
              <a:tr h="26035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処理システムに係る達成状況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5"/>
                  </a:ext>
                </a:extLst>
              </a:tr>
              <a:tr h="26162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実績交付</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先駆的・効果的な取組みの実施（平成</a:t>
                      </a:r>
                      <a:r>
                        <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年度に事業採択済み）</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6"/>
                  </a:ext>
                </a:extLst>
              </a:tr>
              <a:tr h="188158">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広域化の推進に向けたシステム改修推進事業</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7"/>
                  </a:ext>
                </a:extLst>
              </a:tr>
              <a:tr h="217110">
                <a:tc rowSpan="13">
                  <a:txBody>
                    <a:bodyPr/>
                    <a:lstStyle/>
                    <a:p>
                      <a:pPr algn="ctr"/>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健康づくり・医療費適正化の促進</a:t>
                      </a:r>
                      <a:endPar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12">
                  <a:txBody>
                    <a:bodyPr/>
                    <a:lstStyle/>
                    <a:p>
                      <a:pPr algn="ct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医療費水準</a:t>
                      </a:r>
                      <a:r>
                        <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被保険者に係る年齢調整後一人当たり医療費の数値</a:t>
                      </a:r>
                      <a:r>
                        <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後発医薬品</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9"/>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重複投薬</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0"/>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給付の適正化に係る取組状況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・レセプト点検の充実・強化　　・一部負担金の適切な運営</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1"/>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特定健康診査・特定保健指導の実施状況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・特定健診受診率</a:t>
                      </a: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・特定保健指導実施率</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・メタボリックシンドローム該当者及び予備群の状況</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2"/>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がん検診・歯周疾患検診の実施状況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3"/>
                  </a:ext>
                </a:extLst>
              </a:tr>
              <a:tr h="23498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広く加入者に対して行う予防・健康づくりの取組の実施状況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・個人へのインセンティブの提供</a:t>
                      </a:r>
                      <a:endPar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・分かりやすい情報提供 </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4"/>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汎用性の高い行動変容プログラムの取組状況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5"/>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糖尿病等の重症化予防に係る取組等の実施状況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6"/>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データヘルス計画の策定状況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7"/>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地域包括ケアに係る取組状況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第三者求償に係る取組状況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9"/>
                  </a:ext>
                </a:extLst>
              </a:tr>
              <a:tr h="19876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実績交付</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非肥満血圧高値者・血糖高値者への受診勧奨推進事業</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336779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1338</TotalTime>
  <Words>409</Words>
  <Application>Microsoft Office PowerPoint</Application>
  <PresentationFormat>画面に合わせる (4:3)</PresentationFormat>
  <Paragraphs>103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令和元年度の府独自インセンティブの仕組みについて（案）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籠島　隆</cp:lastModifiedBy>
  <cp:revision>106</cp:revision>
  <cp:lastPrinted>2019-06-04T04:40:20Z</cp:lastPrinted>
  <dcterms:created xsi:type="dcterms:W3CDTF">2017-09-18T04:43:12Z</dcterms:created>
  <dcterms:modified xsi:type="dcterms:W3CDTF">2019-06-14T06:36:37Z</dcterms:modified>
</cp:coreProperties>
</file>