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テーマ スタイル 1 - アクセント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E269D01E-BC32-4049-B463-5C60D7B0CCD2}" styleName="テーマ スタイル 2 - アクセント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テーマ スタイル 2 - アクセント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1" autoAdjust="0"/>
    <p:restoredTop sz="94700" autoAdjust="0"/>
  </p:normalViewPr>
  <p:slideViewPr>
    <p:cSldViewPr>
      <p:cViewPr>
        <p:scale>
          <a:sx n="106" d="100"/>
          <a:sy n="106" d="100"/>
        </p:scale>
        <p:origin x="37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3EF65E-9834-4756-ACBF-579B9CD90D5D}" type="datetimeFigureOut">
              <a:rPr kumimoji="1" lang="ja-JP" altLang="en-US" smtClean="0"/>
              <a:t>2020/9/4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C5C04B-3AFE-493A-B2A5-C64B1D742C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97199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C5C04B-3AFE-493A-B2A5-C64B1D742C59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02823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87C0F-74BD-4AF3-BD7C-BD9F70D2C250}" type="datetimeFigureOut">
              <a:rPr kumimoji="1" lang="ja-JP" altLang="en-US" smtClean="0"/>
              <a:t>2020/9/4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4873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87C0F-74BD-4AF3-BD7C-BD9F70D2C250}" type="datetimeFigureOut">
              <a:rPr kumimoji="1" lang="ja-JP" altLang="en-US" smtClean="0"/>
              <a:t>2020/9/4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0138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87C0F-74BD-4AF3-BD7C-BD9F70D2C250}" type="datetimeFigureOut">
              <a:rPr kumimoji="1" lang="ja-JP" altLang="en-US" smtClean="0"/>
              <a:t>2020/9/4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0033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87C0F-74BD-4AF3-BD7C-BD9F70D2C250}" type="datetimeFigureOut">
              <a:rPr kumimoji="1" lang="ja-JP" altLang="en-US" smtClean="0"/>
              <a:t>2020/9/4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6943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87C0F-74BD-4AF3-BD7C-BD9F70D2C250}" type="datetimeFigureOut">
              <a:rPr kumimoji="1" lang="ja-JP" altLang="en-US" smtClean="0"/>
              <a:t>2020/9/4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1861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87C0F-74BD-4AF3-BD7C-BD9F70D2C250}" type="datetimeFigureOut">
              <a:rPr kumimoji="1" lang="ja-JP" altLang="en-US" smtClean="0"/>
              <a:t>2020/9/4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7057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87C0F-74BD-4AF3-BD7C-BD9F70D2C250}" type="datetimeFigureOut">
              <a:rPr kumimoji="1" lang="ja-JP" altLang="en-US" smtClean="0"/>
              <a:t>2020/9/4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5090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87C0F-74BD-4AF3-BD7C-BD9F70D2C250}" type="datetimeFigureOut">
              <a:rPr kumimoji="1" lang="ja-JP" altLang="en-US" smtClean="0"/>
              <a:t>2020/9/4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9690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87C0F-74BD-4AF3-BD7C-BD9F70D2C250}" type="datetimeFigureOut">
              <a:rPr kumimoji="1" lang="ja-JP" altLang="en-US" smtClean="0"/>
              <a:t>2020/9/4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8599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87C0F-74BD-4AF3-BD7C-BD9F70D2C250}" type="datetimeFigureOut">
              <a:rPr kumimoji="1" lang="ja-JP" altLang="en-US" smtClean="0"/>
              <a:t>2020/9/4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308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87C0F-74BD-4AF3-BD7C-BD9F70D2C250}" type="datetimeFigureOut">
              <a:rPr kumimoji="1" lang="ja-JP" altLang="en-US" smtClean="0"/>
              <a:t>2020/9/4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5466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787C0F-74BD-4AF3-BD7C-BD9F70D2C250}" type="datetimeFigureOut">
              <a:rPr kumimoji="1" lang="ja-JP" altLang="en-US" smtClean="0"/>
              <a:t>2020/9/4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3874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-180528" y="-27385"/>
            <a:ext cx="8784976" cy="576063"/>
          </a:xfrm>
        </p:spPr>
        <p:txBody>
          <a:bodyPr>
            <a:noAutofit/>
          </a:bodyPr>
          <a:lstStyle/>
          <a:p>
            <a:r>
              <a:rPr lang="ja-JP" altLang="en-US" sz="1800" b="1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令和元年度の事業</a:t>
            </a:r>
            <a:r>
              <a:rPr lang="ja-JP" altLang="ja-JP" sz="1800" b="1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運営</a:t>
            </a:r>
            <a:r>
              <a:rPr lang="ja-JP" altLang="ja-JP" sz="1800" b="1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検討Ｗ・</a:t>
            </a:r>
            <a:r>
              <a:rPr lang="ja-JP" altLang="ja-JP" sz="1800" b="1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Ｇ</a:t>
            </a:r>
            <a:r>
              <a:rPr lang="ja-JP" altLang="en-US" sz="1800" b="1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の検討事項</a:t>
            </a:r>
            <a:endParaRPr kumimoji="1" lang="ja-JP" altLang="en-US" sz="18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2913656"/>
              </p:ext>
            </p:extLst>
          </p:nvPr>
        </p:nvGraphicFramePr>
        <p:xfrm>
          <a:off x="161801" y="548678"/>
          <a:ext cx="8856984" cy="61061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819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875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787526">
                  <a:extLst>
                    <a:ext uri="{9D8B030D-6E8A-4147-A177-3AD203B41FA5}">
                      <a16:colId xmlns:a16="http://schemas.microsoft.com/office/drawing/2014/main" val="4110931989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solidFill>
                            <a:sysClr val="windowText" lastClr="000000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</a:rPr>
                        <a:t>項目</a:t>
                      </a:r>
                      <a:endParaRPr kumimoji="1" lang="ja-JP" altLang="en-US" sz="1000" dirty="0">
                        <a:solidFill>
                          <a:sysClr val="windowText" lastClr="000000"/>
                        </a:solidFill>
                        <a:latin typeface="HGPｺﾞｼｯｸE" panose="020B0900000000000000" pitchFamily="50" charset="-128"/>
                        <a:ea typeface="HGPｺﾞｼｯｸE" panose="020B09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solidFill>
                            <a:sysClr val="windowText" lastClr="000000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</a:rPr>
                        <a:t>これまでの検討状況</a:t>
                      </a:r>
                      <a:endParaRPr kumimoji="1" lang="ja-JP" altLang="en-US" sz="1000" dirty="0">
                        <a:solidFill>
                          <a:sysClr val="windowText" lastClr="000000"/>
                        </a:solidFill>
                        <a:latin typeface="HGPｺﾞｼｯｸE" panose="020B0900000000000000" pitchFamily="50" charset="-128"/>
                        <a:ea typeface="HGPｺﾞｼｯｸE" panose="020B09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solidFill>
                            <a:sysClr val="windowText" lastClr="000000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</a:rPr>
                        <a:t>令和元年度主な検討事項</a:t>
                      </a:r>
                      <a:r>
                        <a:rPr kumimoji="1" lang="en-US" altLang="ja-JP" sz="1000" dirty="0" smtClean="0">
                          <a:solidFill>
                            <a:sysClr val="windowText" lastClr="000000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</a:rPr>
                        <a:t>【</a:t>
                      </a:r>
                      <a:r>
                        <a:rPr kumimoji="1" lang="ja-JP" altLang="en-US" sz="1000" dirty="0" smtClean="0">
                          <a:solidFill>
                            <a:sysClr val="windowText" lastClr="000000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</a:rPr>
                        <a:t>残課題</a:t>
                      </a:r>
                      <a:r>
                        <a:rPr kumimoji="1" lang="en-US" altLang="ja-JP" sz="1000" dirty="0" smtClean="0">
                          <a:solidFill>
                            <a:sysClr val="windowText" lastClr="000000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</a:rPr>
                        <a:t>】</a:t>
                      </a:r>
                      <a:endParaRPr kumimoji="1" lang="ja-JP" altLang="en-US" sz="1000" dirty="0">
                        <a:solidFill>
                          <a:sysClr val="windowText" lastClr="000000"/>
                        </a:solidFill>
                        <a:latin typeface="HGPｺﾞｼｯｸE" panose="020B0900000000000000" pitchFamily="50" charset="-128"/>
                        <a:ea typeface="HGPｺﾞｼｯｸE" panose="020B0900000000000000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0200">
                <a:tc>
                  <a:txBody>
                    <a:bodyPr/>
                    <a:lstStyle/>
                    <a:p>
                      <a:r>
                        <a:rPr kumimoji="1" lang="ja-JP" altLang="en-US" sz="950" dirty="0" smtClean="0">
                          <a:solidFill>
                            <a:sysClr val="windowText" lastClr="000000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</a:rPr>
                        <a:t>保健事業</a:t>
                      </a:r>
                      <a:endParaRPr kumimoji="1" lang="en-US" altLang="ja-JP" sz="950" dirty="0" smtClean="0">
                        <a:solidFill>
                          <a:sysClr val="windowText" lastClr="000000"/>
                        </a:solidFill>
                        <a:latin typeface="HGPｺﾞｼｯｸE" panose="020B0900000000000000" pitchFamily="50" charset="-128"/>
                        <a:ea typeface="HGPｺﾞｼｯｸE" panose="020B0900000000000000" pitchFamily="50" charset="-128"/>
                      </a:endParaRPr>
                    </a:p>
                    <a:p>
                      <a:endParaRPr kumimoji="1" lang="ja-JP" altLang="en-US" sz="950" dirty="0" smtClean="0">
                        <a:solidFill>
                          <a:sysClr val="windowText" lastClr="000000"/>
                        </a:solidFill>
                        <a:latin typeface="HGPｺﾞｼｯｸE" panose="020B0900000000000000" pitchFamily="50" charset="-128"/>
                        <a:ea typeface="HGPｺﾞｼｯｸE" panose="020B09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+mn-cs"/>
                        </a:rPr>
                        <a:t>【</a:t>
                      </a: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+mn-cs"/>
                        </a:rPr>
                        <a:t>独自事業分費用</a:t>
                      </a:r>
                      <a:r>
                        <a:rPr kumimoji="1" lang="en-US" altLang="ja-JP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+mn-cs"/>
                        </a:rPr>
                        <a:t>】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+mn-cs"/>
                        </a:rPr>
                        <a:t>・</a:t>
                      </a:r>
                      <a:r>
                        <a:rPr kumimoji="1" lang="en-US" altLang="ja-JP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+mn-cs"/>
                        </a:rPr>
                        <a:t>H31</a:t>
                      </a: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+mn-cs"/>
                        </a:rPr>
                        <a:t>年度については、事務運用（平成３０年度を踏襲）どおりとし、対象経費は、府保険料総額（医療分）の</a:t>
                      </a:r>
                      <a:r>
                        <a:rPr kumimoji="1" lang="en-US" altLang="ja-JP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+mn-cs"/>
                        </a:rPr>
                        <a:t>4.7</a:t>
                      </a: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+mn-cs"/>
                        </a:rPr>
                        <a:t>％</a:t>
                      </a: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+mn-cs"/>
                        </a:rPr>
                        <a:t>を上限として設定して算定。</a:t>
                      </a:r>
                      <a:endParaRPr kumimoji="1" lang="en-US" altLang="ja-JP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+mn-cs"/>
                        </a:rPr>
                        <a:t>　ただし、保健事業の維持、拡充と保険料率等への影響を勘案し、引き続き、上限設定や算定のあり方を検討。</a:t>
                      </a:r>
                      <a:endParaRPr kumimoji="1" lang="en-US" altLang="ja-JP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+mn-cs"/>
                        </a:rPr>
                        <a:t>【</a:t>
                      </a: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+mn-cs"/>
                        </a:rPr>
                        <a:t>取組強化等</a:t>
                      </a:r>
                      <a:r>
                        <a:rPr kumimoji="1" lang="en-US" altLang="ja-JP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+mn-cs"/>
                        </a:rPr>
                        <a:t>】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+mn-cs"/>
                        </a:rPr>
                        <a:t>・未議論。ただし、府において、都道府県ヘルスアップ支援事業として、「市町村・地域差の見える化支援」、「保健事業の対象者抽出ツールの開発」を</a:t>
                      </a:r>
                      <a:r>
                        <a:rPr kumimoji="1" lang="en-US" altLang="ja-JP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+mn-cs"/>
                        </a:rPr>
                        <a:t>9</a:t>
                      </a: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+mn-cs"/>
                        </a:rPr>
                        <a:t>月補正予算措置。また、府健康づくり支援プラットフォーム整備事業のモデル実施を</a:t>
                      </a:r>
                      <a:r>
                        <a:rPr kumimoji="1" lang="en-US" altLang="ja-JP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+mn-cs"/>
                        </a:rPr>
                        <a:t>1</a:t>
                      </a: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+mn-cs"/>
                        </a:rPr>
                        <a:t>月から開始。</a:t>
                      </a:r>
                      <a:r>
                        <a:rPr kumimoji="1" lang="en-US" altLang="ja-JP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+mn-cs"/>
                        </a:rPr>
                        <a:t>10</a:t>
                      </a: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+mn-cs"/>
                        </a:rPr>
                        <a:t>月からの府内全市町村での本格実施に向け準備を進めている。</a:t>
                      </a:r>
                      <a:endParaRPr kumimoji="1" lang="en-US" altLang="ja-JP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+mn-cs"/>
                        </a:rPr>
                        <a:t>・平成３０年度の決算状況等を踏まえ、市町村独自の保健事業の財源について、標準保険料率（事業費納付金の対象経費）で確保する範囲の考え方の整理。</a:t>
                      </a:r>
                      <a:endParaRPr kumimoji="1" lang="en-US" altLang="ja-JP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+mn-cs"/>
                        </a:rPr>
                        <a:t>・アスマイル</a:t>
                      </a:r>
                      <a:r>
                        <a:rPr kumimoji="1" lang="en-US" altLang="ja-JP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+mn-cs"/>
                        </a:rPr>
                        <a:t>3</a:t>
                      </a: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+mn-cs"/>
                        </a:rPr>
                        <a:t>階部分の費用（ポイント原資含む）の取り扱いなど</a:t>
                      </a:r>
                      <a:endParaRPr kumimoji="1" lang="en-US" altLang="ja-JP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+mn-cs"/>
                        </a:rPr>
                        <a:t>・現在の共通基準（特定健康診査の追加項目及び人間ドックの実施）の追加・変更の検討</a:t>
                      </a:r>
                      <a:endParaRPr kumimoji="1" lang="en-US" altLang="ja-JP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+mn-cs"/>
                        </a:rPr>
                        <a:t>・各市町村が</a:t>
                      </a:r>
                      <a:r>
                        <a:rPr kumimoji="1" lang="ja-JP" altLang="en-US" sz="9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+mn-cs"/>
                        </a:rPr>
                        <a:t>実施する保健事業の状況と、今後の展開について</a:t>
                      </a:r>
                      <a:endParaRPr kumimoji="1" lang="ja-JP" altLang="en-US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50" dirty="0" smtClean="0">
                          <a:solidFill>
                            <a:sysClr val="windowText" lastClr="000000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</a:rPr>
                        <a:t>府による給付点検</a:t>
                      </a:r>
                      <a:endParaRPr kumimoji="1" lang="en-US" altLang="ja-JP" sz="950" dirty="0" smtClean="0">
                        <a:solidFill>
                          <a:sysClr val="windowText" lastClr="000000"/>
                        </a:solidFill>
                        <a:latin typeface="HGPｺﾞｼｯｸE" panose="020B0900000000000000" pitchFamily="50" charset="-128"/>
                        <a:ea typeface="HGPｺﾞｼｯｸE" panose="020B0900000000000000" pitchFamily="50" charset="-128"/>
                      </a:endParaRPr>
                    </a:p>
                    <a:p>
                      <a:pPr algn="l"/>
                      <a:endParaRPr kumimoji="1" lang="ja-JP" altLang="en-US" sz="950" dirty="0" smtClean="0">
                        <a:solidFill>
                          <a:sysClr val="windowText" lastClr="000000"/>
                        </a:solidFill>
                        <a:latin typeface="HGPｺﾞｼｯｸE" panose="020B0900000000000000" pitchFamily="50" charset="-128"/>
                        <a:ea typeface="HGPｺﾞｼｯｸE" panose="020B09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  <a:cs typeface="+mn-cs"/>
                        </a:rPr>
                        <a:t>・府に設置する国保総合システムの改修（平成</a:t>
                      </a:r>
                      <a:r>
                        <a:rPr kumimoji="1" lang="en-US" altLang="ja-JP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  <a:cs typeface="+mn-cs"/>
                        </a:rPr>
                        <a:t>31</a:t>
                      </a: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  <a:cs typeface="+mn-cs"/>
                        </a:rPr>
                        <a:t>年</a:t>
                      </a:r>
                      <a:r>
                        <a:rPr kumimoji="1" lang="en-US" altLang="ja-JP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  <a:cs typeface="+mn-cs"/>
                        </a:rPr>
                        <a:t>4</a:t>
                      </a: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  <a:cs typeface="+mn-cs"/>
                        </a:rPr>
                        <a:t>月本格稼働）予定等を踏まえ、平成</a:t>
                      </a:r>
                      <a:r>
                        <a:rPr kumimoji="1" lang="en-US" altLang="ja-JP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  <a:cs typeface="+mn-cs"/>
                        </a:rPr>
                        <a:t>30</a:t>
                      </a: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  <a:cs typeface="+mn-cs"/>
                        </a:rPr>
                        <a:t>年度時点で実施可能な範囲を検討し、事務処理方針を策定。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今後の事務の運用状況等により、必要に応じて実施内容の見直しを検討</a:t>
                      </a:r>
                      <a:endParaRPr kumimoji="1" lang="en-US" altLang="ja-JP" sz="900" dirty="0" smtClean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900" dirty="0" smtClean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80981838"/>
                  </a:ext>
                </a:extLst>
              </a:tr>
              <a:tr h="1066159">
                <a:tc>
                  <a:txBody>
                    <a:bodyPr/>
                    <a:lstStyle/>
                    <a:p>
                      <a:r>
                        <a:rPr kumimoji="1" lang="ja-JP" altLang="en-US" sz="950" dirty="0" smtClean="0">
                          <a:solidFill>
                            <a:sysClr val="windowText" lastClr="000000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</a:rPr>
                        <a:t>不正利得等の回収</a:t>
                      </a:r>
                      <a:endParaRPr kumimoji="1" lang="en-US" altLang="ja-JP" sz="950" dirty="0" smtClean="0">
                        <a:solidFill>
                          <a:sysClr val="windowText" lastClr="000000"/>
                        </a:solidFill>
                        <a:latin typeface="HGPｺﾞｼｯｸE" panose="020B0900000000000000" pitchFamily="50" charset="-128"/>
                        <a:ea typeface="HGPｺﾞｼｯｸE" panose="020B0900000000000000" pitchFamily="50" charset="-128"/>
                      </a:endParaRPr>
                    </a:p>
                    <a:p>
                      <a:endParaRPr kumimoji="1" lang="en-US" altLang="ja-JP" sz="950" dirty="0" smtClean="0">
                        <a:solidFill>
                          <a:sysClr val="windowText" lastClr="000000"/>
                        </a:solidFill>
                        <a:latin typeface="HGPｺﾞｼｯｸE" panose="020B0900000000000000" pitchFamily="50" charset="-128"/>
                        <a:ea typeface="HGPｺﾞｼｯｸE" panose="020B09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  <a:cs typeface="+mn-cs"/>
                        </a:rPr>
                        <a:t>・府内全市町村を対象に、不正利得の回収に関する実態調査を実施し、過去３年間の回収状況等を把握。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  <a:cs typeface="+mn-cs"/>
                        </a:rPr>
                        <a:t>・地方自治法等に係る法的課題（議会の承認、債権を保有しない場合の債権回収に関する都道府県の権限等）を国や他府県へ随時確認。</a:t>
                      </a:r>
                      <a:endParaRPr kumimoji="1" lang="en-US" altLang="ja-JP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HGSｺﾞｼｯｸM" panose="020B0600000000000000" pitchFamily="50" charset="-128"/>
                        <a:ea typeface="HGSｺﾞｼｯｸM" panose="020B0600000000000000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  <a:cs typeface="+mn-cs"/>
                        </a:rPr>
                        <a:t>・平成</a:t>
                      </a:r>
                      <a:r>
                        <a:rPr kumimoji="1" lang="en-US" altLang="ja-JP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  <a:cs typeface="+mn-cs"/>
                        </a:rPr>
                        <a:t>30</a:t>
                      </a: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  <a:cs typeface="+mn-cs"/>
                        </a:rPr>
                        <a:t>年度時点で国民健康法第</a:t>
                      </a:r>
                      <a:r>
                        <a:rPr kumimoji="1" lang="en-US" altLang="ja-JP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  <a:cs typeface="+mn-cs"/>
                        </a:rPr>
                        <a:t>65</a:t>
                      </a: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  <a:cs typeface="+mn-cs"/>
                        </a:rPr>
                        <a:t>条第</a:t>
                      </a:r>
                      <a:r>
                        <a:rPr kumimoji="1" lang="en-US" altLang="ja-JP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  <a:cs typeface="+mn-cs"/>
                        </a:rPr>
                        <a:t>4</a:t>
                      </a: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  <a:cs typeface="+mn-cs"/>
                        </a:rPr>
                        <a:t>項による委託として実施可能な範囲を検討し、委託規約を策定。</a:t>
                      </a:r>
                    </a:p>
                    <a:p>
                      <a:pPr marL="0" marR="0" indent="1746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kumimoji="1" lang="ja-JP" altLang="en-US" sz="900" u="none" dirty="0" smtClean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  <a:cs typeface="+mn-cs"/>
                        </a:rPr>
                        <a:t>今後の事務の運用状況等により、必要に応じて実施内容の見直しを</a:t>
                      </a:r>
                      <a:endParaRPr kumimoji="1" lang="en-US" altLang="ja-JP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HGｺﾞｼｯｸM" panose="020B0609000000000000" pitchFamily="49" charset="-128"/>
                        <a:ea typeface="HGｺﾞｼｯｸM" panose="020B0609000000000000" pitchFamily="49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  <a:cs typeface="+mn-cs"/>
                        </a:rPr>
                        <a:t>検討</a:t>
                      </a:r>
                      <a:endParaRPr kumimoji="1" lang="en-US" altLang="ja-JP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HGｺﾞｼｯｸM" panose="020B0609000000000000" pitchFamily="49" charset="-128"/>
                        <a:ea typeface="HGｺﾞｼｯｸM" panose="020B0609000000000000" pitchFamily="49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27884415"/>
                  </a:ext>
                </a:extLst>
              </a:tr>
              <a:tr h="119954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cs typeface="+mn-cs"/>
                        </a:rPr>
                        <a:t>あはき療養費受領委任制度導入検討</a:t>
                      </a:r>
                      <a:endParaRPr kumimoji="1" lang="en-US" altLang="ja-JP" sz="900" dirty="0" smtClean="0">
                        <a:solidFill>
                          <a:sysClr val="windowText" lastClr="000000"/>
                        </a:solidFill>
                        <a:latin typeface="HGPｺﾞｼｯｸE" panose="020B0900000000000000" pitchFamily="50" charset="-128"/>
                        <a:ea typeface="HGPｺﾞｼｯｸE" panose="020B09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  <a:cs typeface="+mn-cs"/>
                        </a:rPr>
                        <a:t>・全市町村保険者において、</a:t>
                      </a:r>
                      <a:r>
                        <a:rPr kumimoji="1" lang="en-US" altLang="ja-JP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  <a:cs typeface="+mn-cs"/>
                        </a:rPr>
                        <a:t>H31</a:t>
                      </a: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  <a:cs typeface="+mn-cs"/>
                        </a:rPr>
                        <a:t>年</a:t>
                      </a:r>
                      <a:r>
                        <a:rPr kumimoji="1" lang="en-US" altLang="ja-JP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  <a:cs typeface="+mn-cs"/>
                        </a:rPr>
                        <a:t>9</a:t>
                      </a: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  <a:cs typeface="+mn-cs"/>
                        </a:rPr>
                        <a:t>月施術分から制度を導入する事とし、導入に向けた準備や経過措置などのスケジュール・事務フロー・審査基準を決定。</a:t>
                      </a:r>
                      <a:endParaRPr kumimoji="1" lang="en-US" altLang="ja-JP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HGSｺﾞｼｯｸM" panose="020B0600000000000000" pitchFamily="50" charset="-128"/>
                        <a:ea typeface="HGSｺﾞｼｯｸM" panose="020B0600000000000000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  <a:cs typeface="+mn-cs"/>
                        </a:rPr>
                        <a:t>・施術者向け周知事項やＱ＆Ａを整理。</a:t>
                      </a:r>
                      <a:endParaRPr kumimoji="1" lang="en-US" altLang="ja-JP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HGSｺﾞｼｯｸM" panose="020B0600000000000000" pitchFamily="50" charset="-128"/>
                        <a:ea typeface="HGSｺﾞｼｯｸM" panose="020B0600000000000000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  <a:cs typeface="+mn-cs"/>
                        </a:rPr>
                        <a:t>・審査支払手数料を保険給付費交付金の対象とすることを決定。</a:t>
                      </a:r>
                      <a:endParaRPr kumimoji="1" lang="en-US" altLang="ja-JP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HGSｺﾞｼｯｸM" panose="020B0600000000000000" pitchFamily="50" charset="-128"/>
                        <a:ea typeface="HGSｺﾞｼｯｸM" panose="020B0600000000000000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  <a:cs typeface="+mn-cs"/>
                        </a:rPr>
                        <a:t>・</a:t>
                      </a:r>
                      <a:r>
                        <a:rPr kumimoji="1" lang="ja-JP" altLang="en-US" sz="9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  <a:cs typeface="+mn-cs"/>
                        </a:rPr>
                        <a:t>あ</a:t>
                      </a: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  <a:cs typeface="+mn-cs"/>
                        </a:rPr>
                        <a:t>はき療養費及び審査支払手数料に係る保険給付費交付金（普通交付金）を連合会直接払いの対象とした。</a:t>
                      </a:r>
                      <a:endParaRPr kumimoji="1" lang="ja-JP" altLang="en-US" sz="900" u="none" dirty="0" smtClean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  <a:cs typeface="+mn-cs"/>
                        </a:rPr>
                        <a:t>・制度の円滑実施に向けた対応検討</a:t>
                      </a:r>
                      <a:endParaRPr kumimoji="1" lang="en-US" altLang="ja-JP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HGSｺﾞｼｯｸM" panose="020B0600000000000000" pitchFamily="50" charset="-128"/>
                        <a:ea typeface="HGSｺﾞｼｯｸM" panose="020B0600000000000000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  <a:cs typeface="+mn-cs"/>
                        </a:rPr>
                        <a:t>・国保連合会とのデータ連携など、具体的な事務取扱いの検討</a:t>
                      </a:r>
                      <a:endParaRPr kumimoji="1" lang="en-US" altLang="ja-JP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HGSｺﾞｼｯｸM" panose="020B0600000000000000" pitchFamily="50" charset="-128"/>
                        <a:ea typeface="HGSｺﾞｼｯｸM" panose="020B0600000000000000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HGｺﾞｼｯｸM" panose="020B0609000000000000" pitchFamily="49" charset="-128"/>
                        <a:ea typeface="HGｺﾞｼｯｸM" panose="020B0609000000000000" pitchFamily="49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81883439"/>
                  </a:ext>
                </a:extLst>
              </a:tr>
              <a:tr h="615872">
                <a:tc>
                  <a:txBody>
                    <a:bodyPr/>
                    <a:lstStyle/>
                    <a:p>
                      <a:r>
                        <a:rPr kumimoji="1" lang="ja-JP" altLang="en-US" sz="950" dirty="0" smtClean="0">
                          <a:solidFill>
                            <a:sysClr val="windowText" lastClr="000000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</a:rPr>
                        <a:t>被保険者証</a:t>
                      </a:r>
                      <a:endParaRPr kumimoji="1" lang="en-US" altLang="ja-JP" sz="950" dirty="0" smtClean="0">
                        <a:solidFill>
                          <a:sysClr val="windowText" lastClr="000000"/>
                        </a:solidFill>
                        <a:latin typeface="HGPｺﾞｼｯｸE" panose="020B0900000000000000" pitchFamily="50" charset="-128"/>
                        <a:ea typeface="HGPｺﾞｼｯｸE" panose="020B0900000000000000" pitchFamily="50" charset="-128"/>
                      </a:endParaRPr>
                    </a:p>
                    <a:p>
                      <a:endParaRPr kumimoji="1" lang="en-US" altLang="ja-JP" sz="950" dirty="0" smtClean="0">
                        <a:solidFill>
                          <a:sysClr val="windowText" lastClr="000000"/>
                        </a:solidFill>
                        <a:latin typeface="HGPｺﾞｼｯｸE" panose="020B0900000000000000" pitchFamily="50" charset="-128"/>
                        <a:ea typeface="HGPｺﾞｼｯｸE" panose="020B09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  <a:cs typeface="+mn-cs"/>
                        </a:rPr>
                        <a:t>国のオンライン資格確認等に係る議論、検討状況を注視。これを踏まえ、今後、検討。</a:t>
                      </a:r>
                      <a:endParaRPr kumimoji="1" lang="en-US" altLang="ja-JP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HGSｺﾞｼｯｸM" panose="020B0600000000000000" pitchFamily="50" charset="-128"/>
                        <a:ea typeface="HGSｺﾞｼｯｸM" panose="020B0600000000000000" pitchFamily="50" charset="-128"/>
                        <a:cs typeface="+mn-cs"/>
                      </a:endParaRPr>
                    </a:p>
                    <a:p>
                      <a:pPr marL="0" marR="0" indent="1746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kumimoji="1" lang="ja-JP" altLang="en-US" sz="900" u="none" dirty="0" smtClean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  <a:cs typeface="+mn-cs"/>
                        </a:rPr>
                        <a:t>〇オンライン資格確認等システムの導入への対応</a:t>
                      </a:r>
                      <a:endParaRPr kumimoji="1" lang="en-US" altLang="ja-JP" sz="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HGSｺﾞｼｯｸM" panose="020B0600000000000000" pitchFamily="50" charset="-128"/>
                        <a:ea typeface="HGSｺﾞｼｯｸM" panose="020B0600000000000000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  <a:cs typeface="+mn-cs"/>
                        </a:rPr>
                        <a:t>・システム改修等について、府内共通課題の整理。また共同実施（クラウド化等）の検討</a:t>
                      </a:r>
                      <a:endParaRPr kumimoji="1" lang="en-US" altLang="ja-JP" sz="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HGSｺﾞｼｯｸM" panose="020B0600000000000000" pitchFamily="50" charset="-128"/>
                        <a:ea typeface="HGSｺﾞｼｯｸM" panose="020B0600000000000000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  <a:cs typeface="+mn-cs"/>
                        </a:rPr>
                        <a:t>・様式等の検討（個人番号</a:t>
                      </a:r>
                      <a:r>
                        <a:rPr kumimoji="1" lang="en-US" altLang="ja-JP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  <a:cs typeface="+mn-cs"/>
                        </a:rPr>
                        <a:t>2</a:t>
                      </a:r>
                      <a:r>
                        <a:rPr kumimoji="1" lang="ja-JP" alt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  <a:cs typeface="+mn-cs"/>
                        </a:rPr>
                        <a:t>桁附番のため、</a:t>
                      </a:r>
                      <a:r>
                        <a:rPr kumimoji="1" lang="en-US" altLang="ja-JP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  <a:cs typeface="+mn-cs"/>
                        </a:rPr>
                        <a:t>2021</a:t>
                      </a:r>
                      <a:r>
                        <a:rPr kumimoji="1" lang="ja-JP" alt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  <a:cs typeface="+mn-cs"/>
                        </a:rPr>
                        <a:t>年度より様式の変更が必要。）</a:t>
                      </a:r>
                      <a:endParaRPr kumimoji="1" lang="en-US" altLang="ja-JP" sz="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HGSｺﾞｼｯｸM" panose="020B0600000000000000" pitchFamily="50" charset="-128"/>
                        <a:ea typeface="HGSｺﾞｼｯｸM" panose="020B0600000000000000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  <a:cs typeface="+mn-cs"/>
                        </a:rPr>
                        <a:t>〇高齢受給者証との一体化の検討</a:t>
                      </a:r>
                      <a:endParaRPr kumimoji="1" lang="en-US" altLang="ja-JP" sz="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HGSｺﾞｼｯｸM" panose="020B0600000000000000" pitchFamily="50" charset="-128"/>
                        <a:ea typeface="HGSｺﾞｼｯｸM" panose="020B0600000000000000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HGｺﾞｼｯｸM" panose="020B0609000000000000" pitchFamily="49" charset="-128"/>
                        <a:ea typeface="HGｺﾞｼｯｸM" panose="020B0609000000000000" pitchFamily="49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66584545"/>
                  </a:ext>
                </a:extLst>
              </a:tr>
            </a:tbl>
          </a:graphicData>
        </a:graphic>
      </p:graphicFrame>
      <p:sp>
        <p:nvSpPr>
          <p:cNvPr id="5" name="正方形/長方形 4"/>
          <p:cNvSpPr/>
          <p:nvPr/>
        </p:nvSpPr>
        <p:spPr>
          <a:xfrm>
            <a:off x="8190111" y="117771"/>
            <a:ext cx="828674" cy="285750"/>
          </a:xfrm>
          <a:prstGeom prst="rect">
            <a:avLst/>
          </a:prstGeom>
          <a:solidFill>
            <a:sysClr val="window" lastClr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600" b="1" dirty="0" smtClean="0">
                <a:solidFill>
                  <a:sysClr val="windowText" lastClr="000000"/>
                </a:solidFill>
              </a:rPr>
              <a:t>資料３</a:t>
            </a:r>
            <a:endParaRPr kumimoji="1" lang="en-US" altLang="ja-JP" sz="1600" b="1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26684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3118</TotalTime>
  <Words>688</Words>
  <Application>Microsoft Office PowerPoint</Application>
  <PresentationFormat>画面に合わせる (4:3)</PresentationFormat>
  <Paragraphs>42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HGPｺﾞｼｯｸE</vt:lpstr>
      <vt:lpstr>HGPｺﾞｼｯｸM</vt:lpstr>
      <vt:lpstr>HGSｺﾞｼｯｸM</vt:lpstr>
      <vt:lpstr>HGS創英角ｺﾞｼｯｸUB</vt:lpstr>
      <vt:lpstr>HGｺﾞｼｯｸM</vt:lpstr>
      <vt:lpstr>ＭＳ Ｐゴシック</vt:lpstr>
      <vt:lpstr>游ゴシック</vt:lpstr>
      <vt:lpstr>Arial</vt:lpstr>
      <vt:lpstr>Calibri</vt:lpstr>
      <vt:lpstr>Wingdings</vt:lpstr>
      <vt:lpstr>Office ​​テーマ</vt:lpstr>
      <vt:lpstr>令和元年度の事業運営検討Ｗ・Ｇの検討事項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財政運営検討Ｗ・Ｇにおける検討課題</dc:title>
  <dc:creator>HOSTNAME</dc:creator>
  <cp:lastModifiedBy>山中　里紗</cp:lastModifiedBy>
  <cp:revision>202</cp:revision>
  <cp:lastPrinted>2019-06-07T10:32:28Z</cp:lastPrinted>
  <dcterms:created xsi:type="dcterms:W3CDTF">2016-01-05T01:34:32Z</dcterms:created>
  <dcterms:modified xsi:type="dcterms:W3CDTF">2020-09-04T03:50:38Z</dcterms:modified>
</cp:coreProperties>
</file>