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700" autoAdjust="0"/>
  </p:normalViewPr>
  <p:slideViewPr>
    <p:cSldViewPr>
      <p:cViewPr>
        <p:scale>
          <a:sx n="100" d="100"/>
          <a:sy n="100" d="100"/>
        </p:scale>
        <p:origin x="69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2019/12/12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a:p>
        </p:txBody>
      </p:sp>
    </p:spTree>
    <p:extLst>
      <p:ext uri="{BB962C8B-B14F-4D97-AF65-F5344CB8AC3E}">
        <p14:creationId xmlns:p14="http://schemas.microsoft.com/office/powerpoint/2010/main" val="3840680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2019/12/12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2019/12/12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5"/>
            <a:ext cx="8784976" cy="576063"/>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令和元年度の財政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505151859"/>
              </p:ext>
            </p:extLst>
          </p:nvPr>
        </p:nvGraphicFramePr>
        <p:xfrm>
          <a:off x="163761" y="428323"/>
          <a:ext cx="8856984" cy="6241037"/>
        </p:xfrm>
        <a:graphic>
          <a:graphicData uri="http://schemas.openxmlformats.org/drawingml/2006/table">
            <a:tbl>
              <a:tblPr firstRow="1" bandRow="1">
                <a:tableStyleId>{5940675A-B579-460E-94D1-54222C63F5DA}</a:tableStyleId>
              </a:tblPr>
              <a:tblGrid>
                <a:gridCol w="1281932">
                  <a:extLst>
                    <a:ext uri="{9D8B030D-6E8A-4147-A177-3AD203B41FA5}">
                      <a16:colId xmlns:a16="http://schemas.microsoft.com/office/drawing/2014/main" val="20000"/>
                    </a:ext>
                  </a:extLst>
                </a:gridCol>
                <a:gridCol w="3558400">
                  <a:extLst>
                    <a:ext uri="{9D8B030D-6E8A-4147-A177-3AD203B41FA5}">
                      <a16:colId xmlns:a16="http://schemas.microsoft.com/office/drawing/2014/main" val="20004"/>
                    </a:ext>
                  </a:extLst>
                </a:gridCol>
                <a:gridCol w="1949157">
                  <a:extLst>
                    <a:ext uri="{9D8B030D-6E8A-4147-A177-3AD203B41FA5}">
                      <a16:colId xmlns:a16="http://schemas.microsoft.com/office/drawing/2014/main" val="4110931989"/>
                    </a:ext>
                  </a:extLst>
                </a:gridCol>
                <a:gridCol w="2067495">
                  <a:extLst>
                    <a:ext uri="{9D8B030D-6E8A-4147-A177-3AD203B41FA5}">
                      <a16:colId xmlns:a16="http://schemas.microsoft.com/office/drawing/2014/main" val="877537854"/>
                    </a:ext>
                  </a:extLst>
                </a:gridCol>
              </a:tblGrid>
              <a:tr h="404631">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令和元年度に検討すべき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72619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b="1" dirty="0" smtClean="0">
                          <a:solidFill>
                            <a:sysClr val="windowText" lastClr="000000"/>
                          </a:solidFill>
                          <a:latin typeface="HGPｺﾞｼｯｸM" panose="020B0600000000000000" pitchFamily="50" charset="-128"/>
                          <a:ea typeface="HGPｺﾞｼｯｸM" panose="020B0600000000000000" pitchFamily="50" charset="-128"/>
                        </a:rPr>
                        <a:t>共通公費の範囲</a:t>
                      </a:r>
                      <a:r>
                        <a:rPr kumimoji="1" lang="en-US" altLang="ja-JP" sz="900" b="1" dirty="0" smtClean="0">
                          <a:solidFill>
                            <a:sysClr val="windowText" lastClr="000000"/>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③都道府県２号繰入金（府独自ｲﾝｾﾝﾃｨﾌ分）を活用した保険料引き下げ</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b="1" dirty="0" smtClean="0">
                          <a:solidFill>
                            <a:sysClr val="windowText" lastClr="000000"/>
                          </a:solidFill>
                          <a:latin typeface="HGPｺﾞｼｯｸM" panose="020B0600000000000000" pitchFamily="50" charset="-128"/>
                          <a:ea typeface="HGPｺﾞｼｯｸM" panose="020B0600000000000000" pitchFamily="50" charset="-128"/>
                        </a:rPr>
                        <a:t>被保険者数・所得の推計方法</a:t>
                      </a:r>
                      <a:r>
                        <a:rPr kumimoji="1" lang="en-US" altLang="ja-JP" sz="900" b="1" dirty="0" smtClean="0">
                          <a:solidFill>
                            <a:sysClr val="windowText" lastClr="000000"/>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令和元年度推計結果の分析及び令和２年度国提示推計方法の妥当性（コーホート要因法含む）を踏まえ、国が示す推計方法とおり実施。</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②府独自インセンティブの活用</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・過去</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ヵ年の平均収納額の</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を基本とし、平成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28</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年度調定額の平均を直近値の平成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年度の調定額で算出した変動率（今年度のみ</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％上限・来年度検討）を乗じた額を納付金に設定。</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・引き続き、保険料引き下げ財源として活用。</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③府独自インセンティブの活用</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・保険者努力支援制度（市町村分）の一人当たり最低交付ラインを限度に、一部を引き下げ財源に活用。</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775292">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多子減免</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検討スケジュールを整理。</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加えて、全市町村への意見照会を実施。</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保険給付費等交付金（普通交付金）の対象</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普通交付金の交付対象は、原則、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であるが、保険料減免に係る普通交付金について、運用に基づくシステム改修をはじめとする準備を要することも踏まえ、令和元年度までは、運営方針の別に定める基準を満たしていれば、交付対象とする</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err="1"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なお、令和２年度以降について、原則通りの取扱いとする。</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多子減免</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多子減免</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国における議論内容や検討状況を踏まえ対応を検証。</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r h="133492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直近の収納率実績や、保険料抑制効果を勘案し、算定の基となる値を平成</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27</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年度実績に変更するとともに、令和元年度の設定条件を以下のとおり変更。</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インセンティブ</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1/4</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努力分</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+0.6</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年度決算状況を踏まえた検証</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以下のとおり条件を設定</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規模別平均収納率▲１％</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インセンティブ</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1/2</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努力分</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sp>
        <p:nvSpPr>
          <p:cNvPr id="5" name="正方形/長方形 4"/>
          <p:cNvSpPr/>
          <p:nvPr/>
        </p:nvSpPr>
        <p:spPr>
          <a:xfrm>
            <a:off x="8190111" y="57594"/>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smtClean="0">
                <a:solidFill>
                  <a:sysClr val="windowText" lastClr="000000"/>
                </a:solidFill>
              </a:rPr>
              <a:t>資料２</a:t>
            </a:r>
            <a:endParaRPr kumimoji="1" lang="en-US" altLang="ja-JP" sz="1600" b="1" dirty="0">
              <a:solidFill>
                <a:sysClr val="windowText" lastClr="000000"/>
              </a:solidFill>
            </a:endParaRPr>
          </a:p>
        </p:txBody>
      </p:sp>
    </p:spTree>
    <p:extLst>
      <p:ext uri="{BB962C8B-B14F-4D97-AF65-F5344CB8AC3E}">
        <p14:creationId xmlns:p14="http://schemas.microsoft.com/office/powerpoint/2010/main" val="1905431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3048</TotalTime>
  <Words>557</Words>
  <Application>Microsoft Office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HGPｺﾞｼｯｸM</vt:lpstr>
      <vt:lpstr>HGS創英角ｺﾞｼｯｸUB</vt:lpstr>
      <vt:lpstr>ＭＳ Ｐゴシック</vt:lpstr>
      <vt:lpstr>游ゴシック</vt:lpstr>
      <vt:lpstr>Arial</vt:lpstr>
      <vt:lpstr>Calibri</vt:lpstr>
      <vt:lpstr>Wingdings</vt:lpstr>
      <vt:lpstr>Office ​​テーマ</vt:lpstr>
      <vt:lpstr>令和元年度の財政運営検討Ｗ・Ｇの検討事項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阪口　功一</cp:lastModifiedBy>
  <cp:revision>190</cp:revision>
  <cp:lastPrinted>2018-11-26T05:19:57Z</cp:lastPrinted>
  <dcterms:created xsi:type="dcterms:W3CDTF">2016-01-05T01:34:32Z</dcterms:created>
  <dcterms:modified xsi:type="dcterms:W3CDTF">2019-12-12T04:56:30Z</dcterms:modified>
</cp:coreProperties>
</file>