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p:scale>
          <a:sx n="87" d="100"/>
          <a:sy n="87" d="100"/>
        </p:scale>
        <p:origin x="918"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2021/3/16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2021/3/16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a:t>
            </a:r>
            <a:r>
              <a:rPr lang="ja-JP" altLang="en-US" sz="1800" b="1" dirty="0" smtClean="0">
                <a:latin typeface="HGS創英角ｺﾞｼｯｸUB" panose="020B0900000000000000" pitchFamily="50" charset="-128"/>
                <a:ea typeface="HGS創英角ｺﾞｼｯｸUB" panose="020B0900000000000000" pitchFamily="50" charset="-128"/>
              </a:rPr>
              <a:t>２年度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07602627"/>
              </p:ext>
            </p:extLst>
          </p:nvPr>
        </p:nvGraphicFramePr>
        <p:xfrm>
          <a:off x="16631" y="519479"/>
          <a:ext cx="9055870" cy="5875827"/>
        </p:xfrm>
        <a:graphic>
          <a:graphicData uri="http://schemas.openxmlformats.org/drawingml/2006/table">
            <a:tbl>
              <a:tblPr firstRow="1" bandRow="1">
                <a:tableStyleId>{5940675A-B579-460E-94D1-54222C63F5DA}</a:tableStyleId>
              </a:tblPr>
              <a:tblGrid>
                <a:gridCol w="737570">
                  <a:extLst>
                    <a:ext uri="{9D8B030D-6E8A-4147-A177-3AD203B41FA5}">
                      <a16:colId xmlns:a16="http://schemas.microsoft.com/office/drawing/2014/main" val="20000"/>
                    </a:ext>
                  </a:extLst>
                </a:gridCol>
                <a:gridCol w="1868722">
                  <a:extLst>
                    <a:ext uri="{9D8B030D-6E8A-4147-A177-3AD203B41FA5}">
                      <a16:colId xmlns:a16="http://schemas.microsoft.com/office/drawing/2014/main" val="20003"/>
                    </a:ext>
                  </a:extLst>
                </a:gridCol>
                <a:gridCol w="4699707">
                  <a:extLst>
                    <a:ext uri="{9D8B030D-6E8A-4147-A177-3AD203B41FA5}">
                      <a16:colId xmlns:a16="http://schemas.microsoft.com/office/drawing/2014/main" val="20004"/>
                    </a:ext>
                  </a:extLst>
                </a:gridCol>
                <a:gridCol w="1749871">
                  <a:extLst>
                    <a:ext uri="{9D8B030D-6E8A-4147-A177-3AD203B41FA5}">
                      <a16:colId xmlns:a16="http://schemas.microsoft.com/office/drawing/2014/main" val="3958627028"/>
                    </a:ext>
                  </a:extLst>
                </a:gridCol>
              </a:tblGrid>
              <a:tr h="333235">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令和２年度検討事項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令和３年度主な検討事項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352150">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p>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　保険者努力支援制度（都道府県分）の活用</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　過年度の保険料収納見込み（一般分）</a:t>
                      </a:r>
                    </a:p>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過去</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3</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ヵ年の平均収納額の</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65%</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に、平成</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29</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～令和元年度調定額の平均と、直近値である令和元年度の調定額から算出した変動率を乗じた額と設定（</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100</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％上限は撤廃）。</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864096">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zh-TW" altLang="en-US" sz="950" dirty="0" smtClean="0">
                          <a:solidFill>
                            <a:sysClr val="windowText" lastClr="000000"/>
                          </a:solidFill>
                          <a:latin typeface="HGPｺﾞｼｯｸM" panose="020B0600000000000000" pitchFamily="50" charset="-128"/>
                          <a:ea typeface="HGPｺﾞｼｯｸM" panose="020B0600000000000000" pitchFamily="50" charset="-128"/>
                        </a:rPr>
                        <a:t>多子世帯減免</a:t>
                      </a:r>
                      <a:endParaRPr kumimoji="1" lang="en-US" altLang="zh-TW"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国における議論内容や検討状況を踏まえ対応を検証。</a:t>
                      </a:r>
                      <a:endParaRPr kumimoji="1" lang="en-US" altLang="zh-TW"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国において、子ども（未就学児）に係る被保険者均等割額を減額し、その減額相当額を公費で支援する法改正（令和４年４月１日施行）を予定。</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子どもに係る均等割額減額措置について、制度内容を検討。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0981838"/>
                  </a:ext>
                </a:extLst>
              </a:tr>
              <a:tr h="201622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令和元年度決算状況を踏まえた検証</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保険者努力支援制度の保険料収納率に関する評価指標の市町村規模別区分に準じ、</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3,000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人未満の区分を設け、</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4</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区分から５区分に変更。</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令和元年度を含む直近</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3</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年間の収納率実績の最高値と令和元年度の収納率の平均値を算定の基とし、条件を以下のとおり設定。</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規模別基準収納率</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規模別平均収納率▲１％</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インセンティブ</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1/2</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努力分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実収納率</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+0.5</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令和２年度決算状況を踏まえた検証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7884415"/>
                  </a:ext>
                </a:extLst>
              </a:tr>
              <a:tr h="1310122">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独自事業分の財源の在り方について検討</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独自事業分の財源のあり方について検討</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標準保険料率で賄う対象経費は、府保険料総額（医療分）の</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3.5</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％（被保険者数</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10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万人以上の保険者）、</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5.0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独自事業分の財源の在り方について検討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8478541"/>
                  </a:ext>
                </a:extLst>
              </a:tr>
            </a:tbl>
          </a:graphicData>
        </a:graphic>
      </p:graphicFrame>
      <p:sp>
        <p:nvSpPr>
          <p:cNvPr id="4" name="テキスト ボックス 3"/>
          <p:cNvSpPr txBox="1"/>
          <p:nvPr/>
        </p:nvSpPr>
        <p:spPr>
          <a:xfrm>
            <a:off x="7884368" y="0"/>
            <a:ext cx="1188132" cy="307777"/>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b="1" dirty="0" smtClean="0">
                <a:latin typeface="+mn-ea"/>
              </a:rPr>
              <a:t>資料２</a:t>
            </a:r>
            <a:r>
              <a:rPr lang="ja-JP" altLang="en-US" sz="1400" b="1" dirty="0">
                <a:latin typeface="+mn-ea"/>
              </a:rPr>
              <a:t>　</a:t>
            </a:r>
            <a:r>
              <a:rPr kumimoji="1" lang="ja-JP" altLang="en-US" sz="1400" b="1" dirty="0" smtClean="0">
                <a:latin typeface="+mn-ea"/>
              </a:rPr>
              <a:t>　</a:t>
            </a:r>
            <a:r>
              <a:rPr kumimoji="1" lang="ja-JP" altLang="en-US" sz="1200" b="1" dirty="0" smtClean="0">
                <a:latin typeface="+mn-ea"/>
              </a:rPr>
              <a:t>　　</a:t>
            </a:r>
            <a:endParaRPr kumimoji="1" lang="ja-JP" altLang="en-US" sz="1200" b="1" dirty="0">
              <a:latin typeface="+mn-ea"/>
            </a:endParaRPr>
          </a:p>
        </p:txBody>
      </p:sp>
    </p:spTree>
    <p:extLst>
      <p:ext uri="{BB962C8B-B14F-4D97-AF65-F5344CB8AC3E}">
        <p14:creationId xmlns:p14="http://schemas.microsoft.com/office/powerpoint/2010/main" val="15526684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3372</TotalTime>
  <Words>565</Words>
  <Application>Microsoft Office PowerPoint</Application>
  <PresentationFormat>画面に合わせる (4:3)</PresentationFormat>
  <Paragraphs>44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HGPｺﾞｼｯｸE</vt:lpstr>
      <vt:lpstr>HGPｺﾞｼｯｸM</vt:lpstr>
      <vt:lpstr>HGS創英角ｺﾞｼｯｸUB</vt:lpstr>
      <vt:lpstr>ＭＳ Ｐゴシック</vt:lpstr>
      <vt:lpstr>Arial</vt:lpstr>
      <vt:lpstr>Calibri</vt:lpstr>
      <vt:lpstr>Wingdings</vt:lpstr>
      <vt:lpstr>Office ​​テーマ</vt:lpstr>
      <vt:lpstr>令和２年度　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原　慎太郎</cp:lastModifiedBy>
  <cp:revision>217</cp:revision>
  <cp:lastPrinted>2021-03-16T05:15:30Z</cp:lastPrinted>
  <dcterms:created xsi:type="dcterms:W3CDTF">2016-01-05T01:34:32Z</dcterms:created>
  <dcterms:modified xsi:type="dcterms:W3CDTF">2021-03-16T08:57:29Z</dcterms:modified>
</cp:coreProperties>
</file>