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333" autoAdjust="0"/>
    <p:restoredTop sz="93514" autoAdjust="0"/>
  </p:normalViewPr>
  <p:slideViewPr>
    <p:cSldViewPr>
      <p:cViewPr>
        <p:scale>
          <a:sx n="100" d="100"/>
          <a:sy n="100" d="100"/>
        </p:scale>
        <p:origin x="954" y="-14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6E85F-79FB-4631-9183-2CD1A5F445A3}" type="datetimeFigureOut">
              <a:rPr kumimoji="1" lang="ja-JP" altLang="en-US" smtClean="0"/>
              <a:t>2020/12/11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C6647-B049-4368-B944-3CA6764AF83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3961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C6647-B049-4368-B944-3CA6764AF839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0680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2020/12/11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6487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2020/12/11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013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2020/12/11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003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2020/12/11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694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2020/12/11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186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2020/12/11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705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2020/12/11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509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2020/12/11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969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2020/12/11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859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2020/12/11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30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2020/12/11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546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87C0F-74BD-4AF3-BD7C-BD9F70D2C250}" type="datetimeFigureOut">
              <a:rPr kumimoji="1" lang="ja-JP" altLang="en-US" smtClean="0"/>
              <a:t>2020/12/11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387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80528" y="-27384"/>
            <a:ext cx="8784976" cy="470986"/>
          </a:xfrm>
        </p:spPr>
        <p:txBody>
          <a:bodyPr>
            <a:noAutofit/>
          </a:bodyPr>
          <a:lstStyle/>
          <a:p>
            <a:r>
              <a:rPr lang="ja-JP" altLang="en-US" sz="18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令和２年度の財政</a:t>
            </a:r>
            <a:r>
              <a:rPr lang="ja-JP" altLang="ja-JP" sz="18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運営</a:t>
            </a:r>
            <a:r>
              <a:rPr lang="ja-JP" altLang="ja-JP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検討Ｗ・</a:t>
            </a:r>
            <a:r>
              <a:rPr lang="ja-JP" altLang="ja-JP" sz="18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Ｇ</a:t>
            </a:r>
            <a:r>
              <a:rPr lang="ja-JP" altLang="en-US" sz="18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の検討事項</a:t>
            </a:r>
            <a:endParaRPr kumimoji="1" lang="ja-JP" altLang="en-US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12357"/>
              </p:ext>
            </p:extLst>
          </p:nvPr>
        </p:nvGraphicFramePr>
        <p:xfrm>
          <a:off x="50355" y="409972"/>
          <a:ext cx="9036495" cy="62600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4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9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61442">
                  <a:extLst>
                    <a:ext uri="{9D8B030D-6E8A-4147-A177-3AD203B41FA5}">
                      <a16:colId xmlns:a16="http://schemas.microsoft.com/office/drawing/2014/main" val="4110931989"/>
                    </a:ext>
                  </a:extLst>
                </a:gridCol>
                <a:gridCol w="2800943">
                  <a:extLst>
                    <a:ext uri="{9D8B030D-6E8A-4147-A177-3AD203B41FA5}">
                      <a16:colId xmlns:a16="http://schemas.microsoft.com/office/drawing/2014/main" val="877537854"/>
                    </a:ext>
                  </a:extLst>
                </a:gridCol>
              </a:tblGrid>
              <a:tr h="4358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項目</a:t>
                      </a:r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これまでの検討結果</a:t>
                      </a:r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令和２年度に検討すべき</a:t>
                      </a:r>
                    </a:p>
                    <a:p>
                      <a:pPr algn="ctr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主な事項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　　　　　　これ</a:t>
                      </a: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までの検討状況</a:t>
                      </a:r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511">
                <a:tc>
                  <a:txBody>
                    <a:bodyPr/>
                    <a:lstStyle/>
                    <a:p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保険料率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府全体の共通公費の範囲の検討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①過年度の保険料収納見込み（一般分）</a:t>
                      </a: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・過去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ヵ年の平均収納額の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65%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を基本とし、変動率（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=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直近値の平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成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30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年度の調定額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÷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平成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28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～平成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30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年度調定額の平均値）を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乗じた額を納付金に設定（今年度のみ変動率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％を上限（来年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度検討））。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②保険者努力支援制度（都道府県分）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・引き続き、保険料引き下げ財源として活用。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③府独自インセンティブの活用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・保険者努力支援制度（市町村分）の一人当たり最低交付ラインを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 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限度に、一部を引き下げ財源に活用。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b="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被保険者数・所得の推計方法</a:t>
                      </a:r>
                      <a:endParaRPr kumimoji="1" lang="en-US" altLang="ja-JP" sz="950" b="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令和元年度推計結果の分析及び令和２年度国提示推計方法の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妥当性（コーホート要因法含む）を踏まえ、国が示す推計方法の</a:t>
                      </a:r>
                      <a:r>
                        <a:rPr kumimoji="1" lang="ja-JP" altLang="en-US" sz="950" dirty="0" err="1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とお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り実施。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府全体の共通公費の範囲の検討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87313" marR="0" indent="-87313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①過年度の保険料収納見込み（一般分）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②保険者努力支援制度（都道府県分）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■府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全体の共通公費の範囲の検討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87313" marR="0" indent="-87313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①過年度の保険料収納見込み（一般分）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87313" marR="0" indent="-87313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・過去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ヵ年の平均収納額の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65%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に、平成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29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～令和元年度調定額の平均と、直近値である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令和元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年度の調定額から算出した変動率を乗じた額と設定（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％を上限は撤廃）。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②保険者努力支援制度（都道府県分）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・引き続き、保険料引き下げ財源として活用。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65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保険料減免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・軽減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多子減免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国における議論内容や検討状況を踏まえ対応を検証。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多子減免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〇国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における議論内容や検討状況を踏まえ対応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を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 検証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。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80981838"/>
                  </a:ext>
                </a:extLst>
              </a:tr>
              <a:tr h="1514325">
                <a:tc>
                  <a:txBody>
                    <a:bodyPr/>
                    <a:lstStyle/>
                    <a:p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標準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収納率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直近の収納率実績を勘案し、算定の基となる値を平成</a:t>
                      </a: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28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～</a:t>
                      </a: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30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年度実績に変更するとともに、設定条件を以下のとおり変更。</a:t>
                      </a:r>
                      <a:endParaRPr kumimoji="1" lang="en-US" altLang="ja-JP" sz="950" u="none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規模別基準収納率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規模別平均収納率▲１％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インセンティブ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規模別基準収納率を上回っている値の</a:t>
                      </a: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1/2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努力分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実収納率</a:t>
                      </a: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+0.5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令和元年度決算状況を踏まえた検証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■保険者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努力支援制度の保険料収納率に関する評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価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指標の市町村規模別区分に準じ、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3,000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人未満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の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区分を設け、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4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区分から５区分に変更。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■令和元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年度を含む直近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年間の収納率実績の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最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高値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と令和元年度の収納率の平均値を算定の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基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 と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し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、条件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を以下のとおり設定。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・ 規模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別基準収納率</a:t>
                      </a:r>
                      <a:endParaRPr kumimoji="1" lang="en-US" altLang="ja-JP" sz="950" u="none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174625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規模別平均収納率▲１％</a:t>
                      </a:r>
                      <a:endParaRPr kumimoji="1" lang="en-US" altLang="ja-JP" sz="950" u="none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・ インセンティブ</a:t>
                      </a:r>
                      <a:endParaRPr kumimoji="1" lang="en-US" altLang="ja-JP" sz="950" u="none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4625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規模別基準収納率を上回っている値の</a:t>
                      </a: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1/2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・ 努力分</a:t>
                      </a:r>
                      <a:endParaRPr kumimoji="1" lang="en-US" altLang="ja-JP" sz="950" u="none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174625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実収納率</a:t>
                      </a: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+0.5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％</a:t>
                      </a:r>
                      <a:endParaRPr kumimoji="1" lang="en-US" altLang="ja-JP" sz="950" u="none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7884415"/>
                  </a:ext>
                </a:extLst>
              </a:tr>
              <a:tr h="878242">
                <a:tc>
                  <a:txBody>
                    <a:bodyPr/>
                    <a:lstStyle/>
                    <a:p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保健事業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（算定条件に関する事項のみ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独自事業分の財源のあり方について検討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令和２年度については、標準保険料率で賄う対象経費は、府保険</a:t>
                      </a:r>
                      <a:endParaRPr kumimoji="1" lang="en-US" altLang="ja-JP" sz="950" u="none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u="none" baseline="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料総額（医療分）の</a:t>
                      </a: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3.5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％（被保険者数</a:t>
                      </a: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万人以上の保険者）、</a:t>
                      </a:r>
                      <a:endParaRPr kumimoji="1" lang="en-US" altLang="ja-JP" sz="950" u="none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5.0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％（その他の保険者）を保健事業分の上限として、事業費納付金</a:t>
                      </a:r>
                      <a:endParaRPr kumimoji="1" lang="en-US" altLang="ja-JP" sz="950" u="none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の対象となる保健事業費（共通分）を除く部分を独自事業分とする。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独自事業分の財源の在り方について検討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5725" marR="0" indent="-85725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〇標準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保険料率で賄う対象経費は、府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保険料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総額（医療分）の</a:t>
                      </a: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3.5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％（被保険者数</a:t>
                      </a: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万人以上の保険者）、</a:t>
                      </a: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5.0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％ （その他の保険者）を保健事業分の上限として、事業費納付金の対象 となる保健事業費（共通分）を除く部分を独自事業分とする。</a:t>
                      </a: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■対象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経費の基準額は、前年度保険料総額（医療分）の一定割合と、納付金算定時の報告額のいずれか低い額とする。本算定時には、仮算定時からの増額変更は行わない。</a:t>
                      </a:r>
                      <a:endParaRPr kumimoji="1" lang="en-US" altLang="ja-JP" sz="950" u="none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0084563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8190111" y="57594"/>
            <a:ext cx="828674" cy="285750"/>
          </a:xfrm>
          <a:prstGeom prst="rect">
            <a:avLst/>
          </a:prstGeom>
          <a:solidFill>
            <a:sysClr val="window" lastClr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b="1" dirty="0" smtClean="0">
                <a:solidFill>
                  <a:sysClr val="windowText" lastClr="000000"/>
                </a:solidFill>
              </a:rPr>
              <a:t>資料２</a:t>
            </a:r>
            <a:endParaRPr kumimoji="1" lang="en-US" altLang="ja-JP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6" name="大かっこ 5"/>
          <p:cNvSpPr/>
          <p:nvPr/>
        </p:nvSpPr>
        <p:spPr>
          <a:xfrm>
            <a:off x="8082681" y="510230"/>
            <a:ext cx="936104" cy="25053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検討済み・・・■</a:t>
            </a:r>
            <a:endParaRPr kumimoji="1" lang="en-US" altLang="ja-JP" sz="8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検討中　・・・〇</a:t>
            </a:r>
            <a:endParaRPr kumimoji="1" lang="ja-JP" altLang="en-US" sz="8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543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3519</TotalTime>
  <Words>800</Words>
  <Application>Microsoft Office PowerPoint</Application>
  <PresentationFormat>画面に合わせる (4:3)</PresentationFormat>
  <Paragraphs>75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HGPｺﾞｼｯｸE</vt:lpstr>
      <vt:lpstr>HGPｺﾞｼｯｸM</vt:lpstr>
      <vt:lpstr>HGS創英角ｺﾞｼｯｸUB</vt:lpstr>
      <vt:lpstr>ＭＳ Ｐゴシック</vt:lpstr>
      <vt:lpstr>游ゴシック</vt:lpstr>
      <vt:lpstr>Arial</vt:lpstr>
      <vt:lpstr>Calibri</vt:lpstr>
      <vt:lpstr>Wingdings</vt:lpstr>
      <vt:lpstr>Office ​​テーマ</vt:lpstr>
      <vt:lpstr>令和２年度の財政運営検討Ｗ・Ｇの検討事項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財政運営検討Ｗ・Ｇにおける検討課題</dc:title>
  <dc:creator>HOSTNAME</dc:creator>
  <cp:lastModifiedBy>池永　里美</cp:lastModifiedBy>
  <cp:revision>213</cp:revision>
  <cp:lastPrinted>2020-12-11T02:48:08Z</cp:lastPrinted>
  <dcterms:created xsi:type="dcterms:W3CDTF">2016-01-05T01:34:32Z</dcterms:created>
  <dcterms:modified xsi:type="dcterms:W3CDTF">2020-12-11T07:17:23Z</dcterms:modified>
</cp:coreProperties>
</file>