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59" r:id="rId4"/>
    <p:sldId id="260" r:id="rId5"/>
    <p:sldId id="26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44" autoAdjust="0"/>
    <p:restoredTop sz="94434" autoAdjust="0"/>
  </p:normalViewPr>
  <p:slideViewPr>
    <p:cSldViewPr>
      <p:cViewPr varScale="1">
        <p:scale>
          <a:sx n="74" d="100"/>
          <a:sy n="74" d="100"/>
        </p:scale>
        <p:origin x="122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2020/12/22</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1</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3</a:t>
            </a:fld>
            <a:endParaRPr kumimoji="1" lang="ja-JP" altLang="en-US"/>
          </a:p>
        </p:txBody>
      </p:sp>
    </p:spTree>
    <p:extLst>
      <p:ext uri="{BB962C8B-B14F-4D97-AF65-F5344CB8AC3E}">
        <p14:creationId xmlns:p14="http://schemas.microsoft.com/office/powerpoint/2010/main" val="2501384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D90EC3-2059-4806-B4E7-04E8EDD2FB62}" type="datetime1">
              <a:rPr kumimoji="1" lang="ja-JP" altLang="en-US" smtClean="0"/>
              <a:t>2020/12/22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C33C87-0631-4C02-A014-82364BB7E01F}" type="datetime1">
              <a:rPr kumimoji="1" lang="ja-JP" altLang="en-US" smtClean="0"/>
              <a:t>2020/12/22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4BE70E-2CA6-4AE8-9F1C-DB7B2722C317}" type="datetime1">
              <a:rPr kumimoji="1" lang="ja-JP" altLang="en-US" smtClean="0"/>
              <a:t>2020/12/22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C07D02-5576-4A84-85D1-CACB1278048E}" type="datetime1">
              <a:rPr kumimoji="1" lang="ja-JP" altLang="en-US" smtClean="0"/>
              <a:t>2020/12/22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B23EEE-AA80-4C3C-94FE-B836542D8425}" type="datetime1">
              <a:rPr kumimoji="1" lang="ja-JP" altLang="en-US" smtClean="0"/>
              <a:t>2020/12/22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684090-64AC-43E1-81CF-A8AAD2DB9F6E}" type="datetime1">
              <a:rPr kumimoji="1" lang="ja-JP" altLang="en-US" smtClean="0"/>
              <a:t>2020/12/22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2366FE-93AE-4E0E-BCFF-D3702D5E3336}" type="datetime1">
              <a:rPr kumimoji="1" lang="ja-JP" altLang="en-US" smtClean="0"/>
              <a:t>2020/12/22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C454D3-94B1-4C8E-8B58-08C524B4EEEB}" type="datetime1">
              <a:rPr kumimoji="1" lang="ja-JP" altLang="en-US" smtClean="0"/>
              <a:t>2020/12/22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97DE36-645D-4CB0-8987-BAC3AE6F4D36}" type="datetime1">
              <a:rPr kumimoji="1" lang="ja-JP" altLang="en-US" smtClean="0"/>
              <a:t>2020/12/22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3D68CB-13B8-4085-93DC-EE8382EF6C1E}" type="datetime1">
              <a:rPr kumimoji="1" lang="ja-JP" altLang="en-US" smtClean="0"/>
              <a:t>2020/12/22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0683ADE-5EAD-42D0-9115-8776C9EA0685}" type="datetime1">
              <a:rPr kumimoji="1" lang="ja-JP" altLang="en-US" smtClean="0"/>
              <a:t>2020/12/22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BF6D4-0AF8-4534-BBEF-F00E9997AC1B}" type="datetime1">
              <a:rPr kumimoji="1" lang="ja-JP" altLang="en-US" smtClean="0"/>
              <a:t>2020/12/22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6632"/>
            <a:ext cx="8784976" cy="434479"/>
          </a:xfrm>
        </p:spPr>
        <p:txBody>
          <a:bodyPr>
            <a:noAutofit/>
          </a:bodyPr>
          <a:lstStyle/>
          <a:p>
            <a:r>
              <a:rPr kumimoji="1" lang="ja-JP" altLang="en-US" sz="1800" dirty="0" smtClean="0">
                <a:latin typeface="HGS創英角ｺﾞｼｯｸUB" panose="020B0900000000000000" pitchFamily="50" charset="-128"/>
                <a:ea typeface="HGS創英角ｺﾞｼｯｸUB" panose="020B0900000000000000" pitchFamily="50" charset="-128"/>
              </a:rPr>
              <a:t>令和２年度</a:t>
            </a:r>
            <a:r>
              <a:rPr kumimoji="1" lang="ja-JP" altLang="en-US" sz="1800" dirty="0">
                <a:latin typeface="HGS創英角ｺﾞｼｯｸUB" panose="020B0900000000000000" pitchFamily="50" charset="-128"/>
                <a:ea typeface="HGS創英角ｺﾞｼｯｸUB" panose="020B0900000000000000" pitchFamily="50" charset="-128"/>
              </a:rPr>
              <a:t>の事業運営検討Ｗ・Ｇ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検討事項</a:t>
            </a:r>
          </a:p>
        </p:txBody>
      </p:sp>
      <p:graphicFrame>
        <p:nvGraphicFramePr>
          <p:cNvPr id="11" name="表 10"/>
          <p:cNvGraphicFramePr>
            <a:graphicFrameLocks noGrp="1"/>
          </p:cNvGraphicFramePr>
          <p:nvPr>
            <p:extLst>
              <p:ext uri="{D42A27DB-BD31-4B8C-83A1-F6EECF244321}">
                <p14:modId xmlns:p14="http://schemas.microsoft.com/office/powerpoint/2010/main" val="3545684971"/>
              </p:ext>
            </p:extLst>
          </p:nvPr>
        </p:nvGraphicFramePr>
        <p:xfrm>
          <a:off x="302296" y="655216"/>
          <a:ext cx="8518176" cy="4980280"/>
        </p:xfrm>
        <a:graphic>
          <a:graphicData uri="http://schemas.openxmlformats.org/drawingml/2006/table">
            <a:tbl>
              <a:tblPr firstRow="1" bandRow="1">
                <a:tableStyleId>{5940675A-B579-460E-94D1-54222C63F5DA}</a:tableStyleId>
              </a:tblPr>
              <a:tblGrid>
                <a:gridCol w="658688">
                  <a:extLst>
                    <a:ext uri="{9D8B030D-6E8A-4147-A177-3AD203B41FA5}">
                      <a16:colId xmlns:a16="http://schemas.microsoft.com/office/drawing/2014/main" val="20000"/>
                    </a:ext>
                  </a:extLst>
                </a:gridCol>
                <a:gridCol w="576064">
                  <a:extLst>
                    <a:ext uri="{9D8B030D-6E8A-4147-A177-3AD203B41FA5}">
                      <a16:colId xmlns:a16="http://schemas.microsoft.com/office/drawing/2014/main" val="20001"/>
                    </a:ext>
                  </a:extLst>
                </a:gridCol>
                <a:gridCol w="3394992">
                  <a:extLst>
                    <a:ext uri="{9D8B030D-6E8A-4147-A177-3AD203B41FA5}">
                      <a16:colId xmlns:a16="http://schemas.microsoft.com/office/drawing/2014/main" val="20002"/>
                    </a:ext>
                  </a:extLst>
                </a:gridCol>
                <a:gridCol w="1944216">
                  <a:extLst>
                    <a:ext uri="{9D8B030D-6E8A-4147-A177-3AD203B41FA5}">
                      <a16:colId xmlns:a16="http://schemas.microsoft.com/office/drawing/2014/main" val="20003"/>
                    </a:ext>
                  </a:extLst>
                </a:gridCol>
                <a:gridCol w="1944216">
                  <a:extLst>
                    <a:ext uri="{9D8B030D-6E8A-4147-A177-3AD203B41FA5}">
                      <a16:colId xmlns:a16="http://schemas.microsoft.com/office/drawing/2014/main" val="329745643"/>
                    </a:ext>
                  </a:extLst>
                </a:gridCol>
              </a:tblGrid>
              <a:tr h="291063">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令和２年度</a:t>
                      </a:r>
                      <a:r>
                        <a:rPr kumimoji="1" lang="ja-JP" altLang="en-US" sz="800" dirty="0">
                          <a:solidFill>
                            <a:schemeClr val="tx1"/>
                          </a:solidFill>
                          <a:latin typeface="HGPｺﾞｼｯｸE" panose="020B0900000000000000" pitchFamily="50" charset="-128"/>
                          <a:ea typeface="HGPｺﾞｼｯｸE" panose="020B0900000000000000" pitchFamily="50" charset="-128"/>
                        </a:rPr>
                        <a:t>に検討すべき</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主な</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94489">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838577">
                <a:tc>
                  <a:txBody>
                    <a:bodyPr/>
                    <a:lstStyle/>
                    <a:p>
                      <a:r>
                        <a:rPr kumimoji="1" lang="zh-TW" altLang="en-US" sz="800" dirty="0">
                          <a:solidFill>
                            <a:schemeClr val="tx1"/>
                          </a:solidFill>
                          <a:latin typeface="HGPｺﾞｼｯｸM" panose="020B0600000000000000" pitchFamily="50" charset="-128"/>
                          <a:ea typeface="HGPｺﾞｼｯｸM" panose="020B0600000000000000" pitchFamily="50" charset="-128"/>
                        </a:rPr>
                        <a:t>一</a:t>
                      </a:r>
                      <a:r>
                        <a:rPr kumimoji="1" lang="ja-JP" altLang="en-US" sz="800" dirty="0">
                          <a:solidFill>
                            <a:schemeClr val="tx1"/>
                          </a:solidFill>
                          <a:latin typeface="HGPｺﾞｼｯｸM" panose="020B0600000000000000" pitchFamily="50" charset="-128"/>
                          <a:ea typeface="HGPｺﾞｼｯｸM" panose="020B0600000000000000" pitchFamily="50" charset="-128"/>
                        </a:rPr>
                        <a:t>部負担金</a:t>
                      </a:r>
                      <a:r>
                        <a:rPr kumimoji="1" lang="zh-TW" altLang="en-US" sz="800" dirty="0">
                          <a:solidFill>
                            <a:schemeClr val="tx1"/>
                          </a:solidFill>
                          <a:latin typeface="HGPｺﾞｼｯｸM" panose="020B0600000000000000" pitchFamily="50" charset="-128"/>
                          <a:ea typeface="HGPｺﾞｼｯｸM" panose="020B0600000000000000" pitchFamily="50" charset="-128"/>
                        </a:rPr>
                        <a:t>減免</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H30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年度から、「災害」・「収入減少」の事由に基づく減免は「共通基準」として運営方針「別に定める基準」に</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定めている。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・経過措置期間について検討を進める</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〇各市町村に意見照会したところ、現行の「別に定める基準」のとおり各市町村の判断で実施運用しており、現行どおり。</a:t>
                      </a:r>
                      <a:endParaRPr kumimoji="1" lang="en-US" altLang="ja-JP" sz="800" strike="dblStrike" baseline="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〇災害による一部負担金減免の要件については、国の動き等、状況をみながら検討。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〇事務運用についても、必要に応じて検討。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3124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出産育児一時金</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800" dirty="0">
                          <a:solidFill>
                            <a:schemeClr val="tx1"/>
                          </a:solidFill>
                          <a:latin typeface="HGPｺﾞｼｯｸM" panose="020B0600000000000000" pitchFamily="50" charset="-128"/>
                          <a:ea typeface="HGPｺﾞｼｯｸM" panose="020B0600000000000000" pitchFamily="50" charset="-128"/>
                        </a:rPr>
                        <a:t>葬祭費</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出</a:t>
                      </a:r>
                      <a:r>
                        <a:rPr kumimoji="1" lang="ja-JP" altLang="en-US" sz="800" dirty="0">
                          <a:solidFill>
                            <a:schemeClr val="tx1"/>
                          </a:solidFill>
                          <a:latin typeface="HGPｺﾞｼｯｸM" panose="020B0600000000000000" pitchFamily="50" charset="-128"/>
                          <a:ea typeface="HGPｺﾞｼｯｸM" panose="020B0600000000000000" pitchFamily="50" charset="-128"/>
                        </a:rPr>
                        <a:t>産</a:t>
                      </a:r>
                      <a:r>
                        <a:rPr kumimoji="1" lang="zh-TW" altLang="en-US" sz="800" dirty="0">
                          <a:solidFill>
                            <a:schemeClr val="tx1"/>
                          </a:solidFill>
                          <a:latin typeface="HGPｺﾞｼｯｸM" panose="020B0600000000000000" pitchFamily="50" charset="-128"/>
                          <a:ea typeface="HGPｺﾞｼｯｸM" panose="020B0600000000000000" pitchFamily="50" charset="-128"/>
                        </a:rPr>
                        <a:t>育</a:t>
                      </a:r>
                      <a:r>
                        <a:rPr kumimoji="1" lang="ja-JP" altLang="en-US" sz="800" dirty="0">
                          <a:solidFill>
                            <a:schemeClr val="tx1"/>
                          </a:solidFill>
                          <a:latin typeface="HGPｺﾞｼｯｸM" panose="020B0600000000000000" pitchFamily="50" charset="-128"/>
                          <a:ea typeface="HGPｺﾞｼｯｸM" panose="020B0600000000000000" pitchFamily="50" charset="-128"/>
                        </a:rPr>
                        <a:t>児一時金：政令基準どおり一律</a:t>
                      </a:r>
                      <a:r>
                        <a:rPr kumimoji="1" lang="en-US" altLang="ja-JP" sz="800" dirty="0">
                          <a:solidFill>
                            <a:schemeClr val="tx1"/>
                          </a:solidFill>
                          <a:latin typeface="HGPｺﾞｼｯｸM" panose="020B0600000000000000" pitchFamily="50" charset="-128"/>
                          <a:ea typeface="HGPｺﾞｼｯｸM" panose="020B0600000000000000" pitchFamily="50" charset="-128"/>
                        </a:rPr>
                        <a:t>420,000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p>
                    <a:p>
                      <a:pPr algn="l"/>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葬祭</a:t>
                      </a:r>
                      <a:r>
                        <a:rPr kumimoji="1" lang="ja-JP" altLang="en-US" sz="800" dirty="0">
                          <a:solidFill>
                            <a:schemeClr val="tx1"/>
                          </a:solidFill>
                          <a:latin typeface="HGPｺﾞｼｯｸM" panose="020B0600000000000000" pitchFamily="50" charset="-128"/>
                          <a:ea typeface="HGPｺﾞｼｯｸM" panose="020B0600000000000000" pitchFamily="50" charset="-128"/>
                        </a:rPr>
                        <a:t>費：府内一律</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・検討事項なし（平成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■政令基準等どおり運営方針に記載して運用。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16186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特定健康診査：</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血清クレアチニン検査（ｅＧＦＲ） 、血清尿酸検査 、血糖検査（ＨｂＡ１ｃ） について、特定健康診査の基本的な項目に加えて実施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人間ドック：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特定健診の検査項目等を充足する検査項目について、府内全市町村で実施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独自事業分の財源は、標準保険料率（事業費納付金の対象経費）で確保するものとする。標準保険料率で賄う対象経費は、府保険料総額（医療分）の５％を保健事業分として、事業費納付金の対象となる保健事業費（共通分）を除く部分を独自事業分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共通基準（特定健康診査、人間ドックの実施）については、検討事項なし（平成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・独自事業分の財源のあり方については、</a:t>
                      </a:r>
                    </a:p>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財政運営検討ワーキンググループに移管</a:t>
                      </a:r>
                    </a:p>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し、算定条件に関すること以外の保健事</a:t>
                      </a:r>
                    </a:p>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業について検討。</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■共通基準（特定健康診査、人間ドックの実施）について、運営方針に記載しているとおり運用。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800" kern="1200" dirty="0" smtClean="0">
                          <a:solidFill>
                            <a:schemeClr val="tx1"/>
                          </a:solidFill>
                          <a:effectLst/>
                          <a:latin typeface="HGPｺﾞｼｯｸM" panose="020B0600000000000000" pitchFamily="50" charset="-128"/>
                          <a:ea typeface="HGPｺﾞｼｯｸM" panose="020B0600000000000000" pitchFamily="50" charset="-128"/>
                          <a:cs typeface="+mn-cs"/>
                        </a:rPr>
                        <a:t>■次期運営方針において、人生</a:t>
                      </a:r>
                      <a:r>
                        <a:rPr kumimoji="1" lang="en-US" altLang="ja-JP" sz="800" kern="1200" dirty="0" smtClean="0">
                          <a:solidFill>
                            <a:schemeClr val="tx1"/>
                          </a:solidFill>
                          <a:effectLst/>
                          <a:latin typeface="HGPｺﾞｼｯｸM" panose="020B0600000000000000" pitchFamily="50" charset="-128"/>
                          <a:ea typeface="HGPｺﾞｼｯｸM" panose="020B0600000000000000" pitchFamily="50" charset="-128"/>
                          <a:cs typeface="+mn-cs"/>
                        </a:rPr>
                        <a:t>100</a:t>
                      </a:r>
                      <a:r>
                        <a:rPr kumimoji="1" lang="ja-JP" altLang="ja-JP" sz="800" kern="1200" dirty="0" smtClean="0">
                          <a:solidFill>
                            <a:schemeClr val="tx1"/>
                          </a:solidFill>
                          <a:effectLst/>
                          <a:latin typeface="HGPｺﾞｼｯｸM" panose="020B0600000000000000" pitchFamily="50" charset="-128"/>
                          <a:ea typeface="HGPｺﾞｼｯｸM" panose="020B0600000000000000" pitchFamily="50" charset="-128"/>
                          <a:cs typeface="+mn-cs"/>
                        </a:rPr>
                        <a:t>年時代を見据えた予防・健康づくり事業の</a:t>
                      </a:r>
                      <a:r>
                        <a:rPr kumimoji="1" lang="ja-JP" altLang="en-US" sz="800" kern="1200" dirty="0" smtClean="0">
                          <a:solidFill>
                            <a:schemeClr val="tx1"/>
                          </a:solidFill>
                          <a:effectLst/>
                          <a:latin typeface="HGPｺﾞｼｯｸM" panose="020B0600000000000000" pitchFamily="50" charset="-128"/>
                          <a:ea typeface="HGPｺﾞｼｯｸM" panose="020B0600000000000000" pitchFamily="50" charset="-128"/>
                          <a:cs typeface="+mn-cs"/>
                        </a:rPr>
                        <a:t>充実</a:t>
                      </a:r>
                      <a:r>
                        <a:rPr kumimoji="1" lang="ja-JP" altLang="ja-JP" sz="800" kern="1200" dirty="0" smtClean="0">
                          <a:solidFill>
                            <a:schemeClr val="tx1"/>
                          </a:solidFill>
                          <a:effectLst/>
                          <a:latin typeface="HGPｺﾞｼｯｸM" panose="020B0600000000000000" pitchFamily="50" charset="-128"/>
                          <a:ea typeface="HGPｺﾞｼｯｸM" panose="020B0600000000000000" pitchFamily="50" charset="-128"/>
                          <a:cs typeface="+mn-cs"/>
                        </a:rPr>
                        <a:t>・拡大を図ることについて明記</a:t>
                      </a:r>
                      <a:r>
                        <a:rPr kumimoji="1" lang="ja-JP" altLang="en-US" sz="8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8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kern="1200" smtClean="0">
                        <a:solidFill>
                          <a:schemeClr val="tx1"/>
                        </a:solidFill>
                        <a:effectLst/>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1152128">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（医療費通知、ジェネリック差額通知など）</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0" indent="0" algn="l">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医療費通知及びジェネリック差額通知：</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lgn="l">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実施回数、記載項目、通知の規格について、府内共通基準を設定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・「別に定める基準」で規定する実施回数、記載項目等について、改定の必要性について検討。</a:t>
                      </a:r>
                      <a:endParaRPr kumimoji="1" lang="en-US" altLang="ja-JP"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p>
                      <a:pPr algn="l"/>
                      <a:endParaRPr kumimoji="1" lang="ja-JP" altLang="en-US"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■「別に定める基準」に記載しているとおり運用。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l"/>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l"/>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algn="l"/>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6" name="テキスト ボックス 5"/>
          <p:cNvSpPr txBox="1"/>
          <p:nvPr/>
        </p:nvSpPr>
        <p:spPr>
          <a:xfrm>
            <a:off x="7956376" y="96887"/>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smtClean="0">
                <a:latin typeface="HGSｺﾞｼｯｸE" panose="020B0900000000000000" pitchFamily="50" charset="-128"/>
                <a:ea typeface="HGSｺﾞｼｯｸE" panose="020B0900000000000000" pitchFamily="50" charset="-128"/>
              </a:rPr>
              <a:t>資料１</a:t>
            </a:r>
            <a:endParaRPr kumimoji="1" lang="ja-JP" altLang="en-US" sz="1200" b="1" dirty="0">
              <a:latin typeface="HGSｺﾞｼｯｸE" panose="020B0900000000000000" pitchFamily="50" charset="-128"/>
              <a:ea typeface="HGSｺﾞｼｯｸE" panose="020B0900000000000000" pitchFamily="50" charset="-128"/>
            </a:endParaRPr>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1</a:t>
            </a:fld>
            <a:endParaRPr kumimoji="1" lang="ja-JP" altLang="en-US"/>
          </a:p>
        </p:txBody>
      </p:sp>
      <p:sp>
        <p:nvSpPr>
          <p:cNvPr id="5" name="大かっこ 4"/>
          <p:cNvSpPr/>
          <p:nvPr/>
        </p:nvSpPr>
        <p:spPr>
          <a:xfrm>
            <a:off x="7380312" y="1018228"/>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552668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令和２年度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695865745"/>
              </p:ext>
            </p:extLst>
          </p:nvPr>
        </p:nvGraphicFramePr>
        <p:xfrm>
          <a:off x="396714" y="675865"/>
          <a:ext cx="8495766" cy="4373720"/>
        </p:xfrm>
        <a:graphic>
          <a:graphicData uri="http://schemas.openxmlformats.org/drawingml/2006/table">
            <a:tbl>
              <a:tblPr firstRow="1" bandRow="1">
                <a:tableStyleId>{5940675A-B579-460E-94D1-54222C63F5DA}</a:tableStyleId>
              </a:tblPr>
              <a:tblGrid>
                <a:gridCol w="1078942">
                  <a:extLst>
                    <a:ext uri="{9D8B030D-6E8A-4147-A177-3AD203B41FA5}">
                      <a16:colId xmlns:a16="http://schemas.microsoft.com/office/drawing/2014/main" val="20000"/>
                    </a:ext>
                  </a:extLst>
                </a:gridCol>
                <a:gridCol w="792088">
                  <a:extLst>
                    <a:ext uri="{9D8B030D-6E8A-4147-A177-3AD203B41FA5}">
                      <a16:colId xmlns:a16="http://schemas.microsoft.com/office/drawing/2014/main" val="20002"/>
                    </a:ext>
                  </a:extLst>
                </a:gridCol>
                <a:gridCol w="2592288">
                  <a:extLst>
                    <a:ext uri="{9D8B030D-6E8A-4147-A177-3AD203B41FA5}">
                      <a16:colId xmlns:a16="http://schemas.microsoft.com/office/drawing/2014/main" val="20003"/>
                    </a:ext>
                  </a:extLst>
                </a:gridCol>
                <a:gridCol w="2015492">
                  <a:extLst>
                    <a:ext uri="{9D8B030D-6E8A-4147-A177-3AD203B41FA5}">
                      <a16:colId xmlns:a16="http://schemas.microsoft.com/office/drawing/2014/main" val="20004"/>
                    </a:ext>
                  </a:extLst>
                </a:gridCol>
                <a:gridCol w="2016956">
                  <a:extLst>
                    <a:ext uri="{9D8B030D-6E8A-4147-A177-3AD203B41FA5}">
                      <a16:colId xmlns:a16="http://schemas.microsoft.com/office/drawing/2014/main" val="1434373787"/>
                    </a:ext>
                  </a:extLst>
                </a:gridCol>
              </a:tblGrid>
              <a:tr h="209201">
                <a:tc rowSpan="2">
                  <a:txBody>
                    <a:bodyPr/>
                    <a:lstStyle/>
                    <a:p>
                      <a:pPr algn="ctr"/>
                      <a:r>
                        <a:rPr kumimoji="1" lang="ja-JP" altLang="en-US" sz="800" dirty="0">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令和２年度</a:t>
                      </a:r>
                      <a:r>
                        <a:rPr kumimoji="1" lang="ja-JP" altLang="en-US" sz="800" dirty="0">
                          <a:solidFill>
                            <a:schemeClr val="tx1"/>
                          </a:solidFill>
                          <a:latin typeface="HGPｺﾞｼｯｸE" panose="020B0900000000000000" pitchFamily="50" charset="-128"/>
                          <a:ea typeface="HGPｺﾞｼｯｸE" panose="020B0900000000000000" pitchFamily="50" charset="-128"/>
                        </a:rPr>
                        <a:t>に検討すべき</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主な</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07527">
                <a:tc vMerge="1">
                  <a:txBody>
                    <a:bodyPr/>
                    <a:lstStyle/>
                    <a:p>
                      <a:endParaRPr kumimoji="1" lang="ja-JP" altLang="en-US"/>
                    </a:p>
                  </a:txBody>
                  <a:tcPr/>
                </a:tc>
                <a:tc>
                  <a:txBody>
                    <a:bodyPr/>
                    <a:lstStyle/>
                    <a:p>
                      <a:pPr algn="ctr"/>
                      <a:r>
                        <a:rPr kumimoji="1" lang="ja-JP" altLang="en-US" sz="800" dirty="0">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597716">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レセプト点検</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algn="l"/>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柔道整復」及び「あん摩・マッサージ、はり・きゅう」の施術に係る国等の議論の状況を踏まえ、府内共通基準の設定の是非について協議の上、新たな共同処理の必要性について調整会議等において検討を進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・国において、令和元年</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9</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月に収集した判断に迷う事例（柔整</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239</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件）をもとに検討が行われることとされていることから、当議論の状況を踏まえた検討を行う。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■共同処理ではなく、権限を有する個々</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の市町村が主体となって行う。</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○国等の議論を踏まえて、共通基準の指</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標の設定について検討を進める。</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■次年度から項目名を変更</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運営方針</a:t>
                      </a:r>
                      <a:r>
                        <a:rPr lang="en-US" altLang="ja-JP" sz="800" strike="noStrike" dirty="0" smtClean="0">
                          <a:solidFill>
                            <a:schemeClr val="tx1"/>
                          </a:solidFill>
                          <a:latin typeface="HGSｺﾞｼｯｸM" panose="020B0600000000000000" pitchFamily="50" charset="-128"/>
                          <a:ea typeface="HGSｺﾞｼｯｸM" panose="020B0600000000000000" pitchFamily="50" charset="-128"/>
                        </a:rPr>
                        <a:t>Ⅷ</a:t>
                      </a: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（事務の共同実施）の「レ</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セプト点検」を削除し、</a:t>
                      </a:r>
                      <a:r>
                        <a:rPr lang="en-US" altLang="ja-JP" sz="800" strike="noStrike" dirty="0" smtClean="0">
                          <a:solidFill>
                            <a:schemeClr val="tx1"/>
                          </a:solidFill>
                          <a:latin typeface="HGSｺﾞｼｯｸM" panose="020B0600000000000000" pitchFamily="50" charset="-128"/>
                          <a:ea typeface="HGSｺﾞｼｯｸM" panose="020B0600000000000000" pitchFamily="50" charset="-128"/>
                        </a:rPr>
                        <a:t>Ⅵ</a:t>
                      </a: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（保険給付</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の適正な実施）の「施術療養費の支給</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に係る共通基準の設定」に集約した</a:t>
                      </a:r>
                      <a:r>
                        <a:rPr lang="ja-JP" altLang="en-US" sz="800" strike="noStrike" dirty="0" err="1" smtClean="0">
                          <a:solidFill>
                            <a:schemeClr val="tx1"/>
                          </a:solidFill>
                          <a:latin typeface="HGSｺﾞｼｯｸM" panose="020B0600000000000000" pitchFamily="50" charset="-128"/>
                          <a:ea typeface="HGSｺﾞｼｯｸM" panose="020B0600000000000000" pitchFamily="50" charset="-128"/>
                        </a:rPr>
                        <a:t>こ</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　とから項目名を変更。</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2"/>
                  </a:ext>
                </a:extLst>
              </a:tr>
              <a:tr h="1015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当面は、国の例示項目が府による点検内容の対象</a:t>
                      </a:r>
                    </a:p>
                    <a:p>
                      <a:pPr algn="l"/>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具体的な点検内容については、国保総合システムのレセプト点検機能等を踏まえ、今後、検討を進め、可能なものから実施に努める。</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検討事項はなし</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endPar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・「大阪府給付点検調査に係る事務処理方針」（平成</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31</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年</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月策定）に基づき、令和元年度に引き続き実施。</a:t>
                      </a:r>
                      <a:endParaRPr kumimoji="1" lang="ja-JP" altLang="en-US"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■「大阪府給付点検調査に係る事務処理方針」（平成</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31</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年</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3</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月策定）に基づき運用。</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771840354"/>
                  </a:ext>
                </a:extLst>
              </a:tr>
              <a:tr h="825378">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algn="l"/>
                      <a:r>
                        <a:rPr kumimoji="1" lang="ja-JP" altLang="en-US" sz="800" dirty="0">
                          <a:solidFill>
                            <a:schemeClr val="tx1"/>
                          </a:solidFill>
                          <a:latin typeface="HGSｺﾞｼｯｸM" panose="020B0600000000000000" pitchFamily="50" charset="-128"/>
                          <a:ea typeface="HGSｺﾞｼｯｸM" panose="020B0600000000000000" pitchFamily="50" charset="-128"/>
                        </a:rPr>
                        <a:t>都道府県は、保険医療機関等による大規模な不正が発覚した場合、広域的又は医療に関する専門的な見地から、市町村の委託を受けて、不正請求等に係る費用返還を求める等の取組みを行うことが可能</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検討事項はなし</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endPar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・令和元年度は該当案件なし</a:t>
                      </a:r>
                    </a:p>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・令和２年度も案件の発生があれば委託契約に基づき実施。</a:t>
                      </a:r>
                      <a:endParaRPr lang="en-US" altLang="ja-JP" sz="800" b="0" strike="noStrike"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■「大阪府における国民健康保険診療報酬等の不正利得の回収に係る事務処理規約」（平成</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31</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4</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月施行）に基づき運用。</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472135670"/>
                  </a:ext>
                </a:extLst>
              </a:tr>
              <a:tr h="350520">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過誤調整の普及・促進に資する取組み（保険者間調整の徹底、過誤調整事務の円滑実施、過誤調整の好事例の横展開）</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過誤調整できなかった場合の速やかな債権回収の実施</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・保険者間調整の実情把握を行うとともに、過誤調整の好事例の横展開を図る。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■同左</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3"/>
                  </a:ext>
                </a:extLst>
              </a:tr>
            </a:tbl>
          </a:graphicData>
        </a:graphic>
      </p:graphicFrame>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2</a:t>
            </a:fld>
            <a:endParaRPr kumimoji="1" lang="ja-JP" altLang="en-US"/>
          </a:p>
        </p:txBody>
      </p:sp>
      <p:sp>
        <p:nvSpPr>
          <p:cNvPr id="5" name="大かっこ 4"/>
          <p:cNvSpPr/>
          <p:nvPr/>
        </p:nvSpPr>
        <p:spPr>
          <a:xfrm>
            <a:off x="7380312" y="874212"/>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591820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令和２年度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288308227"/>
              </p:ext>
            </p:extLst>
          </p:nvPr>
        </p:nvGraphicFramePr>
        <p:xfrm>
          <a:off x="324706" y="655735"/>
          <a:ext cx="8495767" cy="4457288"/>
        </p:xfrm>
        <a:graphic>
          <a:graphicData uri="http://schemas.openxmlformats.org/drawingml/2006/table">
            <a:tbl>
              <a:tblPr firstRow="1" bandRow="1">
                <a:tableStyleId>{5940675A-B579-460E-94D1-54222C63F5DA}</a:tableStyleId>
              </a:tblPr>
              <a:tblGrid>
                <a:gridCol w="662815">
                  <a:extLst>
                    <a:ext uri="{9D8B030D-6E8A-4147-A177-3AD203B41FA5}">
                      <a16:colId xmlns:a16="http://schemas.microsoft.com/office/drawing/2014/main" val="20000"/>
                    </a:ext>
                  </a:extLst>
                </a:gridCol>
                <a:gridCol w="662815">
                  <a:extLst>
                    <a:ext uri="{9D8B030D-6E8A-4147-A177-3AD203B41FA5}">
                      <a16:colId xmlns:a16="http://schemas.microsoft.com/office/drawing/2014/main" val="3837712147"/>
                    </a:ext>
                  </a:extLst>
                </a:gridCol>
                <a:gridCol w="730292">
                  <a:extLst>
                    <a:ext uri="{9D8B030D-6E8A-4147-A177-3AD203B41FA5}">
                      <a16:colId xmlns:a16="http://schemas.microsoft.com/office/drawing/2014/main" val="20001"/>
                    </a:ext>
                  </a:extLst>
                </a:gridCol>
                <a:gridCol w="2124485">
                  <a:extLst>
                    <a:ext uri="{9D8B030D-6E8A-4147-A177-3AD203B41FA5}">
                      <a16:colId xmlns:a16="http://schemas.microsoft.com/office/drawing/2014/main" val="20002"/>
                    </a:ext>
                  </a:extLst>
                </a:gridCol>
                <a:gridCol w="2124485">
                  <a:extLst>
                    <a:ext uri="{9D8B030D-6E8A-4147-A177-3AD203B41FA5}">
                      <a16:colId xmlns:a16="http://schemas.microsoft.com/office/drawing/2014/main" val="20003"/>
                    </a:ext>
                  </a:extLst>
                </a:gridCol>
                <a:gridCol w="2190875">
                  <a:extLst>
                    <a:ext uri="{9D8B030D-6E8A-4147-A177-3AD203B41FA5}">
                      <a16:colId xmlns:a16="http://schemas.microsoft.com/office/drawing/2014/main" val="2456565398"/>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令和２年度</a:t>
                      </a:r>
                      <a:r>
                        <a:rPr kumimoji="1" lang="ja-JP" altLang="en-US" sz="800" dirty="0">
                          <a:solidFill>
                            <a:schemeClr val="tx1"/>
                          </a:solidFill>
                          <a:latin typeface="HGPｺﾞｼｯｸE" panose="020B0900000000000000" pitchFamily="50" charset="-128"/>
                          <a:ea typeface="HGPｺﾞｼｯｸE" panose="020B0900000000000000" pitchFamily="50" charset="-128"/>
                        </a:rPr>
                        <a:t>に検討すべき</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主な</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288032">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397001">
                <a:tc>
                  <a:txBody>
                    <a:bodyPr/>
                    <a:lstStyle/>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あはき療養費受領委任制度導入検討</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smtClean="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・検討事項はなし（令和元年度に整理済み）</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■同左</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69836947"/>
                  </a:ext>
                </a:extLst>
              </a:tr>
              <a:tr h="397001">
                <a:tc>
                  <a:txBody>
                    <a:bodyPr/>
                    <a:lstStyle/>
                    <a:p>
                      <a:r>
                        <a:rPr kumimoji="1" lang="ja-JP" altLang="en-US" sz="800">
                          <a:solidFill>
                            <a:schemeClr val="tx1"/>
                          </a:solidFill>
                          <a:latin typeface="HGSｺﾞｼｯｸM" panose="020B0600000000000000" pitchFamily="50" charset="-128"/>
                          <a:ea typeface="HGSｺﾞｼｯｸM" panose="020B0600000000000000" pitchFamily="50" charset="-128"/>
                        </a:rPr>
                        <a:t>第三者</a:t>
                      </a:r>
                      <a:r>
                        <a:rPr kumimoji="1" lang="ja-JP" altLang="en-US" sz="800" smtClean="0">
                          <a:solidFill>
                            <a:schemeClr val="tx1"/>
                          </a:solidFill>
                          <a:latin typeface="HGSｺﾞｼｯｸM" panose="020B0600000000000000" pitchFamily="50" charset="-128"/>
                          <a:ea typeface="HGSｺﾞｼｯｸM" panose="020B0600000000000000" pitchFamily="50" charset="-128"/>
                        </a:rPr>
                        <a:t>行為求償</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indent="0" algn="l">
                        <a:buFont typeface="Wingdings" panose="05000000000000000000" pitchFamily="2" charset="2"/>
                        <a:buNone/>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府国保連合会が開催する研修会の継続実施</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第三者直接求償に係る事務の請負体制の整備</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smtClean="0">
                        <a:solidFill>
                          <a:schemeClr val="tx1"/>
                        </a:solidFill>
                      </a:endParaRPr>
                    </a:p>
                  </a:txBody>
                  <a:tcPr anchor="ctr">
                    <a:lnR w="38100" cap="flat" cmpd="sng" algn="ctr">
                      <a:solidFill>
                        <a:schemeClr val="tx1"/>
                      </a:solidFill>
                      <a:prstDash val="solid"/>
                      <a:round/>
                      <a:headEnd type="none" w="med" len="med"/>
                      <a:tailEnd type="none" w="med" len="med"/>
                    </a:lnR>
                  </a:tcPr>
                </a:tc>
                <a:tc>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・市町村における取組みに関する数値目標や取組計画の把握を行う</a:t>
                      </a:r>
                    </a:p>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・引き続き、国保連と府が開催する研修会を活用した能力向上と第三者求償事務アドバイザーの活用に向けた取組みを実施</a:t>
                      </a:r>
                      <a:endParaRPr kumimoji="1" lang="ja-JP" altLang="en-US"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■新たな取り組みとして、国保連による委　</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託解除後、国保連顧問弁護士、保険者、</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国保連の協議の場を設定し、法的解決の</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支援を行う。</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〇府と国保連共催で研修会の実施を調整中。　</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74951533"/>
                  </a:ext>
                </a:extLst>
              </a:tr>
              <a:tr h="397001">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被保険者証</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様式</a:t>
                      </a:r>
                    </a:p>
                  </a:txBody>
                  <a:tcPr anchor="ctr"/>
                </a:tc>
                <a:tc>
                  <a:txBody>
                    <a:bodyP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algn="l"/>
                      <a:r>
                        <a:rPr kumimoji="1" lang="ja-JP" altLang="en-US" sz="800" dirty="0">
                          <a:solidFill>
                            <a:schemeClr val="tx1"/>
                          </a:solidFill>
                          <a:latin typeface="HGSｺﾞｼｯｸM" panose="020B0600000000000000" pitchFamily="50" charset="-128"/>
                          <a:ea typeface="HGSｺﾞｼｯｸM" panose="020B0600000000000000" pitchFamily="50" charset="-128"/>
                        </a:rPr>
                        <a:t>運営方針「別に定める基準」に記載の様式に統一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2">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・引き続き、国保連において被保険者証発行業務の共同処理の実施に向けた調整</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r>
                        <a:rPr kumimoji="1" lang="ja-JP" altLang="en-US" sz="800" b="0" i="0" u="none" strike="noStrike" kern="1200" baseline="0" smtClean="0">
                          <a:solidFill>
                            <a:schemeClr val="tx1"/>
                          </a:solidFill>
                          <a:latin typeface="HGPｺﾞｼｯｸM" panose="020B0600000000000000" pitchFamily="50" charset="-128"/>
                          <a:ea typeface="HGPｺﾞｼｯｸM" panose="020B0600000000000000" pitchFamily="50" charset="-128"/>
                          <a:cs typeface="+mn-cs"/>
                        </a:rPr>
                        <a:t>・</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引き続き、高齢受給者証との一体化に向けた検討</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○国保連合会において、市町村の意向を踏まえつつ、被保険者証発行業務の共同処理の実施に向けて調整。</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（希望する市町村は先行実施済み）</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高齢受給者証との一体化に向け、引き続き、検討。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62123419"/>
                  </a:ext>
                </a:extLst>
              </a:tr>
              <a:tr h="360040">
                <a:tc vMerge="1">
                  <a:txBody>
                    <a:bodyPr/>
                    <a:lstStyle/>
                    <a:p>
                      <a:endParaRPr kumimoji="1" lang="ja-JP" altLang="en-US"/>
                    </a:p>
                  </a:txBody>
                  <a:tcPr/>
                </a:tc>
                <a:tc>
                  <a:txBody>
                    <a:bodyPr/>
                    <a:lstStyle/>
                    <a:p>
                      <a:r>
                        <a:rPr kumimoji="1" lang="zh-TW" altLang="en-US" sz="800" dirty="0">
                          <a:solidFill>
                            <a:schemeClr val="tx1"/>
                          </a:solidFill>
                          <a:latin typeface="HGSｺﾞｼｯｸM" panose="020B0600000000000000" pitchFamily="50" charset="-128"/>
                          <a:ea typeface="HGSｺﾞｼｯｸM" panose="020B0600000000000000" pitchFamily="50" charset="-128"/>
                        </a:rPr>
                        <a:t>更新時期</a:t>
                      </a:r>
                    </a:p>
                    <a:p>
                      <a:r>
                        <a:rPr kumimoji="1" lang="zh-TW" altLang="en-US" sz="800" dirty="0">
                          <a:solidFill>
                            <a:schemeClr val="tx1"/>
                          </a:solidFill>
                          <a:latin typeface="HGSｺﾞｼｯｸM" panose="020B0600000000000000" pitchFamily="50" charset="-128"/>
                          <a:ea typeface="HGSｺﾞｼｯｸM" panose="020B0600000000000000" pitchFamily="50" charset="-128"/>
                        </a:rPr>
                        <a:t>有効期間</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algn="l"/>
                      <a:r>
                        <a:rPr kumimoji="1" lang="ja-JP" altLang="en-US" sz="800" dirty="0">
                          <a:solidFill>
                            <a:schemeClr val="tx1"/>
                          </a:solidFill>
                          <a:latin typeface="HGSｺﾞｼｯｸM" panose="020B0600000000000000" pitchFamily="50" charset="-128"/>
                          <a:ea typeface="HGSｺﾞｼｯｸM" panose="020B0600000000000000" pitchFamily="50" charset="-128"/>
                        </a:rPr>
                        <a:t>「</a:t>
                      </a:r>
                      <a:r>
                        <a:rPr kumimoji="1" lang="en-US" altLang="ja-JP" sz="800" dirty="0">
                          <a:solidFill>
                            <a:schemeClr val="tx1"/>
                          </a:solidFill>
                          <a:latin typeface="HGSｺﾞｼｯｸM" panose="020B0600000000000000" pitchFamily="50" charset="-128"/>
                          <a:ea typeface="HGSｺﾞｼｯｸM" panose="020B0600000000000000" pitchFamily="50" charset="-128"/>
                        </a:rPr>
                        <a:t>11</a:t>
                      </a:r>
                      <a:r>
                        <a:rPr kumimoji="1" lang="ja-JP" altLang="en-US" sz="800" dirty="0">
                          <a:solidFill>
                            <a:schemeClr val="tx1"/>
                          </a:solidFill>
                          <a:latin typeface="HGSｺﾞｼｯｸM" panose="020B0600000000000000" pitchFamily="50" charset="-128"/>
                          <a:ea typeface="HGSｺﾞｼｯｸM" panose="020B0600000000000000" pitchFamily="50" charset="-128"/>
                        </a:rPr>
                        <a:t>月１日更新、有効期間は１年間」</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58018120"/>
                  </a:ext>
                </a:extLst>
              </a:tr>
              <a:tr h="288032">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HGSｺﾞｼｯｸM" panose="020B0600000000000000" pitchFamily="50" charset="-128"/>
                          <a:ea typeface="HGSｺﾞｼｯｸM" panose="020B0600000000000000" pitchFamily="50" charset="-128"/>
                        </a:rPr>
                        <a:t>交付方法</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38100" cap="flat" cmpd="sng" algn="ctr">
                      <a:solidFill>
                        <a:schemeClr val="tx1"/>
                      </a:solidFill>
                      <a:prstDash val="solid"/>
                      <a:round/>
                      <a:headEnd type="none" w="med" len="med"/>
                      <a:tailEnd type="none" w="med" len="med"/>
                    </a:lnR>
                  </a:tcPr>
                </a:tc>
                <a:tc>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・オンライン資格確認導入に向けた事務処理を円滑に各保険者で進めるための検討を行う。</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○国</a:t>
                      </a:r>
                      <a:r>
                        <a:rPr lang="ja-JP" altLang="en-US" sz="800" dirty="0">
                          <a:solidFill>
                            <a:schemeClr val="tx1"/>
                          </a:solidFill>
                          <a:latin typeface="HGSｺﾞｼｯｸM" panose="020B0600000000000000" pitchFamily="50" charset="-128"/>
                          <a:ea typeface="HGSｺﾞｼｯｸM" panose="020B0600000000000000" pitchFamily="50" charset="-128"/>
                        </a:rPr>
                        <a:t>のオンライン資格確認に係る議論を注視しつつ、引き続き、事務の標準化を</a:t>
                      </a:r>
                      <a:r>
                        <a:rPr lang="ja-JP" altLang="en-US" sz="800" dirty="0" smtClean="0">
                          <a:solidFill>
                            <a:schemeClr val="tx1"/>
                          </a:solidFill>
                          <a:latin typeface="HGSｺﾞｼｯｸM" panose="020B0600000000000000" pitchFamily="50" charset="-128"/>
                          <a:ea typeface="HGSｺﾞｼｯｸM" panose="020B0600000000000000" pitchFamily="50" charset="-128"/>
                        </a:rPr>
                        <a:t>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46647807"/>
                  </a:ext>
                </a:extLst>
              </a:tr>
              <a:tr h="3848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被保険者番号</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現行どおり、各市町村の付番ルールに基づいて付番</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29004735"/>
                  </a:ext>
                </a:extLst>
              </a:tr>
              <a:tr h="28803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世帯の継続性</a:t>
                      </a:r>
                    </a:p>
                  </a:txBody>
                  <a:tcPr anchor="ct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国が示す基準どおりに判定</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76627008"/>
                  </a:ext>
                </a:extLst>
              </a:tr>
              <a:tr h="64807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その他の証</a:t>
                      </a:r>
                    </a:p>
                  </a:txBody>
                  <a:tcPr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市町村事務処理標準システムから出力される様式を府内統一様式としたうえで、各市町村において、システム改修のタイミングで統一を検討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・各市町村の機器更新の時期を踏まえながら、証の様式統一に向けた検討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〇</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各市町村の機器更新の時期を踏まえながら、証の様式統一に向けて、引き続き、検討。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21682862"/>
                  </a:ext>
                </a:extLst>
              </a:tr>
            </a:tbl>
          </a:graphicData>
        </a:graphic>
      </p:graphicFrame>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3</a:t>
            </a:fld>
            <a:endParaRPr kumimoji="1" lang="ja-JP" altLang="en-US"/>
          </a:p>
        </p:txBody>
      </p:sp>
      <p:sp>
        <p:nvSpPr>
          <p:cNvPr id="5" name="大かっこ 4"/>
          <p:cNvSpPr/>
          <p:nvPr/>
        </p:nvSpPr>
        <p:spPr>
          <a:xfrm>
            <a:off x="7236296" y="908720"/>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751997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809425484"/>
              </p:ext>
            </p:extLst>
          </p:nvPr>
        </p:nvGraphicFramePr>
        <p:xfrm>
          <a:off x="457200" y="764704"/>
          <a:ext cx="8495766" cy="4886649"/>
        </p:xfrm>
        <a:graphic>
          <a:graphicData uri="http://schemas.openxmlformats.org/drawingml/2006/table">
            <a:tbl>
              <a:tblPr firstRow="1" bandRow="1">
                <a:tableStyleId>{5940675A-B579-460E-94D1-54222C63F5DA}</a:tableStyleId>
              </a:tblPr>
              <a:tblGrid>
                <a:gridCol w="718902">
                  <a:extLst>
                    <a:ext uri="{9D8B030D-6E8A-4147-A177-3AD203B41FA5}">
                      <a16:colId xmlns:a16="http://schemas.microsoft.com/office/drawing/2014/main" val="2964373169"/>
                    </a:ext>
                  </a:extLst>
                </a:gridCol>
                <a:gridCol w="792088">
                  <a:extLst>
                    <a:ext uri="{9D8B030D-6E8A-4147-A177-3AD203B41FA5}">
                      <a16:colId xmlns:a16="http://schemas.microsoft.com/office/drawing/2014/main" val="3143523431"/>
                    </a:ext>
                  </a:extLst>
                </a:gridCol>
                <a:gridCol w="2304256">
                  <a:extLst>
                    <a:ext uri="{9D8B030D-6E8A-4147-A177-3AD203B41FA5}">
                      <a16:colId xmlns:a16="http://schemas.microsoft.com/office/drawing/2014/main" val="1846586638"/>
                    </a:ext>
                  </a:extLst>
                </a:gridCol>
                <a:gridCol w="2304256">
                  <a:extLst>
                    <a:ext uri="{9D8B030D-6E8A-4147-A177-3AD203B41FA5}">
                      <a16:colId xmlns:a16="http://schemas.microsoft.com/office/drawing/2014/main" val="850145452"/>
                    </a:ext>
                  </a:extLst>
                </a:gridCol>
                <a:gridCol w="2376264">
                  <a:extLst>
                    <a:ext uri="{9D8B030D-6E8A-4147-A177-3AD203B41FA5}">
                      <a16:colId xmlns:a16="http://schemas.microsoft.com/office/drawing/2014/main" val="399145032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令和２年度</a:t>
                      </a:r>
                      <a:r>
                        <a:rPr kumimoji="1" lang="ja-JP" altLang="en-US" sz="800" dirty="0">
                          <a:solidFill>
                            <a:schemeClr val="tx1"/>
                          </a:solidFill>
                          <a:latin typeface="HGPｺﾞｼｯｸE" panose="020B0900000000000000" pitchFamily="50" charset="-128"/>
                          <a:ea typeface="HGPｺﾞｼｯｸE" panose="020B0900000000000000" pitchFamily="50" charset="-128"/>
                        </a:rPr>
                        <a:t>に検討すべき</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主な</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288032">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77723001"/>
                  </a:ext>
                </a:extLst>
              </a:tr>
              <a:tr h="630469">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短期証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4">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・公平性確保や、事務の効率化・広域化の観点から、将来的な統一について検討を進める。</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〇各市町村の状況を再確認し、基準の統一が可能なものについて検討。</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92139837"/>
                  </a:ext>
                </a:extLst>
              </a:tr>
              <a:tr h="630469">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資格証明書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1057349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収納対策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「収納担当者研修会」の実施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大阪府域地方税徴収機構への参加</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7101046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滞納処分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1081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インセンティブ（収納）</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目標収納率及び</a:t>
                      </a:r>
                      <a:r>
                        <a:rPr kumimoji="1" lang="zh-TW" altLang="en-US" sz="800" dirty="0">
                          <a:solidFill>
                            <a:schemeClr val="tx1"/>
                          </a:solidFill>
                          <a:latin typeface="HGPｺﾞｼｯｸM" panose="020B0600000000000000" pitchFamily="50" charset="-128"/>
                          <a:ea typeface="HGPｺﾞｼｯｸM" panose="020B0600000000000000" pitchFamily="50" charset="-128"/>
                        </a:rPr>
                        <a:t>規模別収納率上昇目標値</a:t>
                      </a:r>
                      <a:r>
                        <a:rPr kumimoji="1" lang="ja-JP" altLang="en-US" sz="800" dirty="0">
                          <a:solidFill>
                            <a:schemeClr val="tx1"/>
                          </a:solidFill>
                          <a:latin typeface="HGPｺﾞｼｯｸM" panose="020B0600000000000000" pitchFamily="50" charset="-128"/>
                          <a:ea typeface="HGPｺﾞｼｯｸM" panose="020B0600000000000000" pitchFamily="50" charset="-128"/>
                        </a:rPr>
                        <a:t>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収納率上昇目標の達成状況の評価と合わせ収納率向上が見込まれる取り組みを評価する適切な仕組みの構築に向けて検討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〇府内の収納率は依然として全国平均を大きく下回っており、まだまだ底上げが必要なため、引き続き実績（目標収納率）と併せ、取組（収納率上昇目標）両面からの評価として、現行どおり。</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77441112"/>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広報活動</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医療費適正化に関する啓発など、府と市町村による共同実施について検討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〇</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医療費適正化に関する啓発など、府と市町村による共同実施について、引き続き、検討。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213968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報奨金制度</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激変緩和措置期間に限り、実施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220917763"/>
                  </a:ext>
                </a:extLst>
              </a:tr>
            </a:tbl>
          </a:graphicData>
        </a:graphic>
      </p:graphicFrame>
      <p:sp>
        <p:nvSpPr>
          <p:cNvPr id="5" name="タイトル 1"/>
          <p:cNvSpPr>
            <a:spLocks noGrp="1"/>
          </p:cNvSpPr>
          <p:nvPr>
            <p:ph type="title"/>
          </p:nvPr>
        </p:nvSpPr>
        <p:spPr>
          <a:xfrm>
            <a:off x="457200" y="274638"/>
            <a:ext cx="8229600" cy="346050"/>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令和２年度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4</a:t>
            </a:fld>
            <a:endParaRPr kumimoji="1" lang="ja-JP" altLang="en-US"/>
          </a:p>
        </p:txBody>
      </p:sp>
      <p:sp>
        <p:nvSpPr>
          <p:cNvPr id="7" name="大かっこ 6"/>
          <p:cNvSpPr/>
          <p:nvPr/>
        </p:nvSpPr>
        <p:spPr>
          <a:xfrm>
            <a:off x="7308304" y="1018228"/>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714649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844222900"/>
              </p:ext>
            </p:extLst>
          </p:nvPr>
        </p:nvGraphicFramePr>
        <p:xfrm>
          <a:off x="457200" y="764704"/>
          <a:ext cx="8495766" cy="2974373"/>
        </p:xfrm>
        <a:graphic>
          <a:graphicData uri="http://schemas.openxmlformats.org/drawingml/2006/table">
            <a:tbl>
              <a:tblPr firstRow="1" bandRow="1">
                <a:tableStyleId>{5940675A-B579-460E-94D1-54222C63F5DA}</a:tableStyleId>
              </a:tblPr>
              <a:tblGrid>
                <a:gridCol w="718902">
                  <a:extLst>
                    <a:ext uri="{9D8B030D-6E8A-4147-A177-3AD203B41FA5}">
                      <a16:colId xmlns:a16="http://schemas.microsoft.com/office/drawing/2014/main" val="2964373169"/>
                    </a:ext>
                  </a:extLst>
                </a:gridCol>
                <a:gridCol w="792088">
                  <a:extLst>
                    <a:ext uri="{9D8B030D-6E8A-4147-A177-3AD203B41FA5}">
                      <a16:colId xmlns:a16="http://schemas.microsoft.com/office/drawing/2014/main" val="3143523431"/>
                    </a:ext>
                  </a:extLst>
                </a:gridCol>
                <a:gridCol w="2304256">
                  <a:extLst>
                    <a:ext uri="{9D8B030D-6E8A-4147-A177-3AD203B41FA5}">
                      <a16:colId xmlns:a16="http://schemas.microsoft.com/office/drawing/2014/main" val="1846586638"/>
                    </a:ext>
                  </a:extLst>
                </a:gridCol>
                <a:gridCol w="2304256">
                  <a:extLst>
                    <a:ext uri="{9D8B030D-6E8A-4147-A177-3AD203B41FA5}">
                      <a16:colId xmlns:a16="http://schemas.microsoft.com/office/drawing/2014/main" val="850145452"/>
                    </a:ext>
                  </a:extLst>
                </a:gridCol>
                <a:gridCol w="2376264">
                  <a:extLst>
                    <a:ext uri="{9D8B030D-6E8A-4147-A177-3AD203B41FA5}">
                      <a16:colId xmlns:a16="http://schemas.microsoft.com/office/drawing/2014/main" val="399145032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令和２年度</a:t>
                      </a:r>
                      <a:r>
                        <a:rPr kumimoji="1" lang="ja-JP" altLang="en-US" sz="800" dirty="0">
                          <a:solidFill>
                            <a:schemeClr val="tx1"/>
                          </a:solidFill>
                          <a:latin typeface="HGPｺﾞｼｯｸE" panose="020B0900000000000000" pitchFamily="50" charset="-128"/>
                          <a:ea typeface="HGPｺﾞｼｯｸE" panose="020B0900000000000000" pitchFamily="50" charset="-128"/>
                        </a:rPr>
                        <a:t>に検討すべき</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主な</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288032">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77723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精神・結核</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給付</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年度から３年間は継続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・被保険者の影響を見極めた上で、他制度との整合性や公平性確保の観点からその在り方を検討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■令和３年度以降の取扱いを検討したところ、各市町村に意見照会した結果、激変緩和措置期間中の令和５年度までは、現行制度を維持。</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〇令和６年度以降のあり方については、対象者の推移や他府県の状況、他制度との影響など情報収集・検証を行い、令和５年度までに方向性を検討。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462642917"/>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標準的な</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事務運用</a:t>
                      </a: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高額療養費の計算方法や申請勧奨事務に係る取組等について、府内共通基準を設定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高額療養費の申請手続きの簡素化等について、各市町村における機器更新の時期を踏まえながら検討</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〇各市町村の現状把握・意見照会したところ、現行の事務運用のとおり、各市町村の判断で実施運用しているため、現行どおり運用。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568169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円滑な制度運営に向けた調整</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新型コロナウイルス感染症の影響について、今後、客観的な指標等により運営に重大な影響が認められる場合は、状況の把握・分析・検証のうえ、調整会議等の意見を聴きながら、運営方針に沿った対応措置を設ける。</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⇒次期運営方針に柔軟な対応を検討する旨の項目を記載</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3263086"/>
                  </a:ext>
                </a:extLst>
              </a:tr>
            </a:tbl>
          </a:graphicData>
        </a:graphic>
      </p:graphicFrame>
      <p:sp>
        <p:nvSpPr>
          <p:cNvPr id="5" name="タイトル 1"/>
          <p:cNvSpPr>
            <a:spLocks noGrp="1"/>
          </p:cNvSpPr>
          <p:nvPr>
            <p:ph type="title"/>
          </p:nvPr>
        </p:nvSpPr>
        <p:spPr>
          <a:xfrm>
            <a:off x="457200" y="274638"/>
            <a:ext cx="8229600" cy="346050"/>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令和２年度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5</a:t>
            </a:fld>
            <a:endParaRPr kumimoji="1" lang="ja-JP" altLang="en-US"/>
          </a:p>
        </p:txBody>
      </p:sp>
      <p:sp>
        <p:nvSpPr>
          <p:cNvPr id="7" name="大かっこ 6"/>
          <p:cNvSpPr/>
          <p:nvPr/>
        </p:nvSpPr>
        <p:spPr>
          <a:xfrm>
            <a:off x="7308304" y="1018228"/>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627246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3554</TotalTime>
  <Words>2271</Words>
  <Application>Microsoft Office PowerPoint</Application>
  <PresentationFormat>画面に合わせる (4:3)</PresentationFormat>
  <Paragraphs>240</Paragraphs>
  <Slides>5</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5</vt:i4>
      </vt:variant>
    </vt:vector>
  </HeadingPairs>
  <TitlesOfParts>
    <vt:vector size="16" baseType="lpstr">
      <vt:lpstr>HGPｺﾞｼｯｸE</vt:lpstr>
      <vt:lpstr>HGPｺﾞｼｯｸM</vt:lpstr>
      <vt:lpstr>HGSｺﾞｼｯｸE</vt:lpstr>
      <vt:lpstr>HGSｺﾞｼｯｸM</vt:lpstr>
      <vt:lpstr>HGS創英角ｺﾞｼｯｸUB</vt:lpstr>
      <vt:lpstr>ＭＳ Ｐゴシック</vt:lpstr>
      <vt:lpstr>游ゴシック</vt:lpstr>
      <vt:lpstr>Arial</vt:lpstr>
      <vt:lpstr>Calibri</vt:lpstr>
      <vt:lpstr>Wingdings</vt:lpstr>
      <vt:lpstr>Office ​​テーマ</vt:lpstr>
      <vt:lpstr>令和２年度の事業運営検討Ｗ・Ｇの検討事項</vt:lpstr>
      <vt:lpstr>令和２年度の事業運営検討Ｗ・Ｇの検討事項</vt:lpstr>
      <vt:lpstr>令和２年度の事業運営検討Ｗ・Ｇの検討事項</vt:lpstr>
      <vt:lpstr>令和２年度の事業運営検討Ｗ・Ｇの検討事項</vt:lpstr>
      <vt:lpstr>令和２年度の事業運営検討Ｗ・Ｇの検討事項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山中　里紗</cp:lastModifiedBy>
  <cp:revision>237</cp:revision>
  <cp:lastPrinted>2020-12-17T02:08:38Z</cp:lastPrinted>
  <dcterms:created xsi:type="dcterms:W3CDTF">2016-01-05T01:34:32Z</dcterms:created>
  <dcterms:modified xsi:type="dcterms:W3CDTF">2020-12-22T08:51:27Z</dcterms:modified>
</cp:coreProperties>
</file>