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handoutMasterIdLst>
    <p:handoutMasterId r:id="rId5"/>
  </p:handoutMasterIdLst>
  <p:sldIdLst>
    <p:sldId id="298" r:id="rId2"/>
    <p:sldId id="297" r:id="rId3"/>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ldId id="298"/>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880101" cy="488793"/>
          </a:xfrm>
          <a:prstGeom prst="rect">
            <a:avLst/>
          </a:prstGeom>
        </p:spPr>
        <p:txBody>
          <a:bodyPr vert="horz" lIns="89660" tIns="44832" rIns="89660" bIns="4483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5" y="0"/>
            <a:ext cx="2880101" cy="488793"/>
          </a:xfrm>
          <a:prstGeom prst="rect">
            <a:avLst/>
          </a:prstGeom>
        </p:spPr>
        <p:txBody>
          <a:bodyPr vert="horz" lIns="89660" tIns="44832" rIns="89660" bIns="44832" rtlCol="0"/>
          <a:lstStyle>
            <a:lvl1pPr algn="r">
              <a:defRPr sz="1200"/>
            </a:lvl1pPr>
          </a:lstStyle>
          <a:p>
            <a:fld id="{7DAF4AE6-CAB6-453C-A8A1-BAB70DB220F0}" type="datetimeFigureOut">
              <a:rPr kumimoji="1" lang="ja-JP" altLang="en-US" smtClean="0"/>
              <a:t>2021/12/14</a:t>
            </a:fld>
            <a:endParaRPr kumimoji="1" lang="ja-JP" altLang="en-US"/>
          </a:p>
        </p:txBody>
      </p:sp>
      <p:sp>
        <p:nvSpPr>
          <p:cNvPr id="4" name="フッター プレースホルダー 3"/>
          <p:cNvSpPr>
            <a:spLocks noGrp="1"/>
          </p:cNvSpPr>
          <p:nvPr>
            <p:ph type="ftr" sz="quarter" idx="2"/>
          </p:nvPr>
        </p:nvSpPr>
        <p:spPr>
          <a:xfrm>
            <a:off x="2" y="9287059"/>
            <a:ext cx="2880101" cy="488792"/>
          </a:xfrm>
          <a:prstGeom prst="rect">
            <a:avLst/>
          </a:prstGeom>
        </p:spPr>
        <p:txBody>
          <a:bodyPr vert="horz" lIns="89660" tIns="44832" rIns="89660" bIns="4483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5" y="9287059"/>
            <a:ext cx="2880101" cy="488792"/>
          </a:xfrm>
          <a:prstGeom prst="rect">
            <a:avLst/>
          </a:prstGeom>
        </p:spPr>
        <p:txBody>
          <a:bodyPr vert="horz" lIns="89660" tIns="44832" rIns="89660" bIns="44832"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880308" cy="488871"/>
          </a:xfrm>
          <a:prstGeom prst="rect">
            <a:avLst/>
          </a:prstGeom>
        </p:spPr>
        <p:txBody>
          <a:bodyPr vert="horz" lIns="89660" tIns="44832" rIns="89660" bIns="448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0" y="2"/>
            <a:ext cx="2880308" cy="488871"/>
          </a:xfrm>
          <a:prstGeom prst="rect">
            <a:avLst/>
          </a:prstGeom>
        </p:spPr>
        <p:txBody>
          <a:bodyPr vert="horz" lIns="89660" tIns="44832" rIns="89660" bIns="44832" rtlCol="0"/>
          <a:lstStyle>
            <a:lvl1pPr algn="r">
              <a:defRPr sz="1200"/>
            </a:lvl1pPr>
          </a:lstStyle>
          <a:p>
            <a:fld id="{74D20167-DAF4-49D4-BD3E-EFFE4028B923}" type="datetimeFigureOut">
              <a:rPr kumimoji="1" lang="ja-JP" altLang="en-US" smtClean="0"/>
              <a:t>2021/12/14</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60" tIns="44832" rIns="89660" bIns="44832"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60" tIns="44832" rIns="89660" bIns="4483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48"/>
            <a:ext cx="2880308" cy="488871"/>
          </a:xfrm>
          <a:prstGeom prst="rect">
            <a:avLst/>
          </a:prstGeom>
        </p:spPr>
        <p:txBody>
          <a:bodyPr vert="horz" lIns="89660" tIns="44832" rIns="89660" bIns="448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0" y="9286848"/>
            <a:ext cx="2880308" cy="488871"/>
          </a:xfrm>
          <a:prstGeom prst="rect">
            <a:avLst/>
          </a:prstGeom>
        </p:spPr>
        <p:txBody>
          <a:bodyPr vert="horz" lIns="89660" tIns="44832" rIns="89660" bIns="44832"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0</a:t>
            </a:fld>
            <a:endParaRPr kumimoji="1" lang="ja-JP" altLang="en-US"/>
          </a:p>
        </p:txBody>
      </p:sp>
    </p:spTree>
    <p:extLst>
      <p:ext uri="{BB962C8B-B14F-4D97-AF65-F5344CB8AC3E}">
        <p14:creationId xmlns:p14="http://schemas.microsoft.com/office/powerpoint/2010/main" val="69901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896611"/>
            <a:fld id="{E1C3A760-C582-4B5A-926D-7020B726389C}" type="slidenum">
              <a:rPr lang="ja-JP" altLang="en-US">
                <a:solidFill>
                  <a:prstClr val="black"/>
                </a:solidFill>
                <a:latin typeface="Calibri"/>
                <a:ea typeface="ＭＳ Ｐゴシック" panose="020B0600070205080204" pitchFamily="50" charset="-128"/>
              </a:rPr>
              <a:pPr defTabSz="896611"/>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279627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16E781C-DB5F-48F0-9DF1-7BD14953C1B3}" type="datetime1">
              <a:rPr kumimoji="1" lang="ja-JP" altLang="en-US" smtClean="0"/>
              <a:t>2021/12/14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92ED91-00CB-47EE-AD1E-F334B3350841}" type="datetime1">
              <a:rPr kumimoji="1" lang="ja-JP" altLang="en-US" smtClean="0"/>
              <a:t>2021/12/14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973F68-E002-4098-AD5C-A21D7B842DB2}" type="datetime1">
              <a:rPr kumimoji="1" lang="ja-JP" altLang="en-US" smtClean="0"/>
              <a:t>2021/12/14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F3E702-E795-41D2-B8DD-D59004AA7B08}" type="datetime1">
              <a:rPr kumimoji="1" lang="ja-JP" altLang="en-US" smtClean="0"/>
              <a:t>2021/12/14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3777F6E-0D1A-4CF5-8CD8-051E8EDBC010}" type="datetime1">
              <a:rPr kumimoji="1" lang="ja-JP" altLang="en-US" smtClean="0"/>
              <a:t>2021/12/14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F2E764A-28F2-43CA-9997-9CC589D60ECC}" type="datetime1">
              <a:rPr kumimoji="1" lang="ja-JP" altLang="en-US" smtClean="0"/>
              <a:t>2021/12/14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0FA7CA-A630-45A7-B51E-11A6905928B8}" type="datetime1">
              <a:rPr kumimoji="1" lang="ja-JP" altLang="en-US" smtClean="0"/>
              <a:t>2021/12/14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9DFE9C5-683E-4979-84E1-543111F0B703}" type="datetime1">
              <a:rPr kumimoji="1" lang="ja-JP" altLang="en-US" smtClean="0"/>
              <a:t>2021/12/14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57B7E08-9FEB-45B7-B606-E05DF0CD2AB7}" type="datetime1">
              <a:rPr kumimoji="1" lang="ja-JP" altLang="en-US" smtClean="0"/>
              <a:t>2021/12/14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9A222C2-CEA3-47CA-B84D-1A668BC974C1}" type="datetime1">
              <a:rPr kumimoji="1" lang="ja-JP" altLang="en-US" smtClean="0"/>
              <a:t>2021/12/14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F66FD8-9A39-4E9C-9A4D-A27F079E197C}" type="datetime1">
              <a:rPr kumimoji="1" lang="ja-JP" altLang="en-US" smtClean="0"/>
              <a:t>2021/12/14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249D6-4CBE-483A-B269-F821A525C152}" type="datetime1">
              <a:rPr kumimoji="1" lang="ja-JP" altLang="en-US" smtClean="0"/>
              <a:t>2021/12/14</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14288" y="250382"/>
            <a:ext cx="9144000" cy="468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大阪府国民健康保険財政</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安定化基金条例の改正に</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ついて</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8041032" y="248758"/>
            <a:ext cx="1080120" cy="3414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latin typeface="HGPｺﾞｼｯｸE" panose="020B0900000000000000" pitchFamily="50" charset="-128"/>
                <a:ea typeface="HGPｺﾞｼｯｸE" panose="020B0900000000000000" pitchFamily="50" charset="-128"/>
              </a:rPr>
              <a:t>資料４</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18" name="正方形/長方形 17"/>
          <p:cNvSpPr/>
          <p:nvPr/>
        </p:nvSpPr>
        <p:spPr>
          <a:xfrm>
            <a:off x="47802" y="728202"/>
            <a:ext cx="9081909" cy="610122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200" dirty="0">
              <a:solidFill>
                <a:schemeClr val="tx1"/>
              </a:solidFill>
            </a:endParaRPr>
          </a:p>
        </p:txBody>
      </p:sp>
      <p:sp>
        <p:nvSpPr>
          <p:cNvPr id="23" name="テキスト ボックス 22"/>
          <p:cNvSpPr txBox="1"/>
          <p:nvPr/>
        </p:nvSpPr>
        <p:spPr>
          <a:xfrm>
            <a:off x="0" y="728202"/>
            <a:ext cx="1178520"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＜改正の理由＞</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23020" y="889159"/>
            <a:ext cx="8855755" cy="477054"/>
          </a:xfrm>
          <a:prstGeom prst="rect">
            <a:avLst/>
          </a:prstGeom>
        </p:spPr>
        <p:txBody>
          <a:bodyPr wrap="square">
            <a:spAutoFit/>
          </a:bodyPr>
          <a:lstStyle/>
          <a:p>
            <a:pPr>
              <a:lnSpc>
                <a:spcPts val="1500"/>
              </a:lnSpc>
            </a:pPr>
            <a:r>
              <a:rPr lang="ja-JP" altLang="en-US" sz="1050" dirty="0">
                <a:latin typeface="Meiryo UI" panose="020B0604030504040204" pitchFamily="50" charset="-128"/>
                <a:ea typeface="Meiryo UI" panose="020B0604030504040204" pitchFamily="50" charset="-128"/>
              </a:rPr>
              <a:t>　全世代対応型の社会保障制度を構築するための健康保険法等の一部を改正する法律（令和３年法律第</a:t>
            </a:r>
            <a:r>
              <a:rPr lang="en-US" altLang="ja-JP" sz="1050" dirty="0">
                <a:latin typeface="Meiryo UI" panose="020B0604030504040204" pitchFamily="50" charset="-128"/>
                <a:ea typeface="Meiryo UI" panose="020B0604030504040204" pitchFamily="50" charset="-128"/>
              </a:rPr>
              <a:t>66</a:t>
            </a:r>
            <a:r>
              <a:rPr lang="ja-JP" altLang="en-US" sz="1050" dirty="0">
                <a:latin typeface="Meiryo UI" panose="020B0604030504040204" pitchFamily="50" charset="-128"/>
                <a:ea typeface="Meiryo UI" panose="020B0604030504040204" pitchFamily="50" charset="-128"/>
              </a:rPr>
              <a:t>号。以下「改正法」という。）により国民健康保険法（昭和</a:t>
            </a:r>
            <a:r>
              <a:rPr lang="en-US" altLang="ja-JP" sz="1050" dirty="0">
                <a:latin typeface="Meiryo UI" panose="020B0604030504040204" pitchFamily="50" charset="-128"/>
                <a:ea typeface="Meiryo UI" panose="020B0604030504040204" pitchFamily="50" charset="-128"/>
              </a:rPr>
              <a:t>33</a:t>
            </a:r>
            <a:r>
              <a:rPr lang="ja-JP" altLang="en-US" sz="1050" dirty="0">
                <a:latin typeface="Meiryo UI" panose="020B0604030504040204" pitchFamily="50" charset="-128"/>
                <a:ea typeface="Meiryo UI" panose="020B0604030504040204" pitchFamily="50" charset="-128"/>
              </a:rPr>
              <a:t>年法律第</a:t>
            </a:r>
            <a:r>
              <a:rPr lang="en-US" altLang="ja-JP" sz="1050" dirty="0">
                <a:latin typeface="Meiryo UI" panose="020B0604030504040204" pitchFamily="50" charset="-128"/>
                <a:ea typeface="Meiryo UI" panose="020B0604030504040204" pitchFamily="50" charset="-128"/>
              </a:rPr>
              <a:t>192</a:t>
            </a:r>
            <a:r>
              <a:rPr lang="ja-JP" altLang="en-US" sz="1050" dirty="0">
                <a:latin typeface="Meiryo UI" panose="020B0604030504040204" pitchFamily="50" charset="-128"/>
                <a:ea typeface="Meiryo UI" panose="020B0604030504040204" pitchFamily="50" charset="-128"/>
              </a:rPr>
              <a:t>号）が改正されたことに伴い、財政安定化基金に年度間の財政調整機能が付与されることを踏まえ、所要の改正を行うもの。</a:t>
            </a:r>
          </a:p>
        </p:txBody>
      </p:sp>
      <p:sp>
        <p:nvSpPr>
          <p:cNvPr id="17" name="テキスト ボックス 16"/>
          <p:cNvSpPr txBox="1"/>
          <p:nvPr/>
        </p:nvSpPr>
        <p:spPr>
          <a:xfrm>
            <a:off x="7235728" y="1275093"/>
            <a:ext cx="1861129"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施行期日：令和</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29029" y="1507099"/>
            <a:ext cx="4459053" cy="253916"/>
          </a:xfrm>
          <a:prstGeom prst="rect">
            <a:avLst/>
          </a:prstGeom>
          <a:noFill/>
          <a:ln w="19050">
            <a:solidFill>
              <a:schemeClr val="tx1"/>
            </a:solidFill>
          </a:ln>
        </p:spPr>
        <p:txBody>
          <a:bodyPr wrap="square" rtlCol="0">
            <a:spAutoFit/>
          </a:bodyPr>
          <a:lstStyle/>
          <a:p>
            <a:pPr algn="ctr"/>
            <a:r>
              <a:rPr kumimoji="1" lang="ja-JP" altLang="en-US" sz="1050" dirty="0" smtClean="0"/>
              <a:t>改正後</a:t>
            </a:r>
            <a:endParaRPr kumimoji="1" lang="ja-JP" altLang="en-US" sz="1050" dirty="0"/>
          </a:p>
        </p:txBody>
      </p:sp>
      <p:sp>
        <p:nvSpPr>
          <p:cNvPr id="25" name="テキスト ボックス 24"/>
          <p:cNvSpPr txBox="1"/>
          <p:nvPr/>
        </p:nvSpPr>
        <p:spPr>
          <a:xfrm>
            <a:off x="4586288" y="1507099"/>
            <a:ext cx="4486931" cy="253916"/>
          </a:xfrm>
          <a:prstGeom prst="rect">
            <a:avLst/>
          </a:prstGeom>
          <a:noFill/>
          <a:ln w="19050">
            <a:solidFill>
              <a:schemeClr val="tx1"/>
            </a:solidFill>
          </a:ln>
        </p:spPr>
        <p:txBody>
          <a:bodyPr wrap="square" rtlCol="0">
            <a:spAutoFit/>
          </a:bodyPr>
          <a:lstStyle/>
          <a:p>
            <a:pPr algn="ctr"/>
            <a:r>
              <a:rPr kumimoji="1" lang="ja-JP" altLang="en-US" sz="1050" dirty="0" smtClean="0"/>
              <a:t>改正前</a:t>
            </a:r>
            <a:endParaRPr kumimoji="1" lang="ja-JP" altLang="en-US" sz="1050" dirty="0"/>
          </a:p>
        </p:txBody>
      </p:sp>
      <p:sp>
        <p:nvSpPr>
          <p:cNvPr id="26" name="テキスト ボックス 25"/>
          <p:cNvSpPr txBox="1"/>
          <p:nvPr/>
        </p:nvSpPr>
        <p:spPr>
          <a:xfrm>
            <a:off x="127235" y="1762688"/>
            <a:ext cx="4459053" cy="5016758"/>
          </a:xfrm>
          <a:prstGeom prst="rect">
            <a:avLst/>
          </a:prstGeom>
          <a:noFill/>
          <a:ln w="19050">
            <a:solidFill>
              <a:schemeClr val="tx1"/>
            </a:solidFill>
          </a:ln>
        </p:spPr>
        <p:txBody>
          <a:bodyPr wrap="square" rtlCol="0">
            <a:spAutoFit/>
          </a:bodyPr>
          <a:lstStyle/>
          <a:p>
            <a:r>
              <a:rPr lang="ja-JP" altLang="en-US" sz="1000" dirty="0"/>
              <a:t>（積立て）</a:t>
            </a:r>
          </a:p>
          <a:p>
            <a:r>
              <a:rPr lang="ja-JP" altLang="en-US" sz="1000" dirty="0"/>
              <a:t>第二条　（略）</a:t>
            </a:r>
          </a:p>
          <a:p>
            <a:r>
              <a:rPr lang="ja-JP" altLang="en-US" sz="1000" dirty="0"/>
              <a:t>２　国民健康保険の国庫負担金等の算定に関する政令（昭和三十四年政令</a:t>
            </a:r>
            <a:r>
              <a:rPr lang="ja-JP" altLang="en-US" sz="1000" dirty="0" smtClean="0"/>
              <a:t>第四</a:t>
            </a:r>
            <a:endParaRPr lang="en-US" altLang="ja-JP" sz="1000" dirty="0" smtClean="0"/>
          </a:p>
          <a:p>
            <a:r>
              <a:rPr lang="ja-JP" altLang="en-US" sz="1000" dirty="0" smtClean="0"/>
              <a:t>　十一号</a:t>
            </a:r>
            <a:r>
              <a:rPr lang="ja-JP" altLang="en-US" sz="1000" dirty="0"/>
              <a:t>。以下「令」という。）第二十二条第三項に規定する繰入れは、</a:t>
            </a:r>
            <a:r>
              <a:rPr lang="ja-JP" altLang="en-US" sz="1000" dirty="0" smtClean="0"/>
              <a:t>第十一条</a:t>
            </a:r>
            <a:endParaRPr lang="en-US" altLang="ja-JP" sz="1000" dirty="0" smtClean="0"/>
          </a:p>
          <a:p>
            <a:r>
              <a:rPr lang="ja-JP" altLang="en-US" sz="1000" dirty="0"/>
              <a:t>　</a:t>
            </a:r>
            <a:r>
              <a:rPr lang="ja-JP" altLang="en-US" sz="1000" dirty="0" smtClean="0"/>
              <a:t>本文</a:t>
            </a:r>
            <a:r>
              <a:rPr lang="ja-JP" altLang="en-US" sz="1000" dirty="0"/>
              <a:t>の規定により市町村から法第八十一条の二</a:t>
            </a:r>
            <a:r>
              <a:rPr lang="ja-JP" altLang="en-US" sz="1000" u="sng" dirty="0"/>
              <a:t>第五項</a:t>
            </a:r>
            <a:r>
              <a:rPr lang="ja-JP" altLang="en-US" sz="1000" dirty="0"/>
              <a:t>に規定する財政</a:t>
            </a:r>
            <a:r>
              <a:rPr lang="ja-JP" altLang="en-US" sz="1000" dirty="0" smtClean="0"/>
              <a:t>安定　</a:t>
            </a:r>
            <a:endParaRPr lang="en-US" altLang="ja-JP" sz="1000" dirty="0" smtClean="0"/>
          </a:p>
          <a:p>
            <a:r>
              <a:rPr lang="ja-JP" altLang="en-US" sz="1000" dirty="0"/>
              <a:t>　</a:t>
            </a:r>
            <a:r>
              <a:rPr lang="ja-JP" altLang="en-US" sz="1000" dirty="0" smtClean="0"/>
              <a:t>化</a:t>
            </a:r>
            <a:r>
              <a:rPr lang="ja-JP" altLang="en-US" sz="1000" dirty="0"/>
              <a:t>基金拠出金（以下「拠出金」という。）が納付された後速やかに行う。</a:t>
            </a:r>
          </a:p>
          <a:p>
            <a:r>
              <a:rPr lang="ja-JP" altLang="en-US" sz="1000" u="sng" dirty="0"/>
              <a:t>３</a:t>
            </a:r>
            <a:r>
              <a:rPr lang="ja-JP" altLang="en-US" sz="1000" dirty="0"/>
              <a:t>　</a:t>
            </a:r>
            <a:r>
              <a:rPr lang="ja-JP" altLang="en-US" sz="1000" u="sng" dirty="0"/>
              <a:t>前項に規定するもののほか、基金には大阪府国民健康保険特別会計の</a:t>
            </a:r>
            <a:r>
              <a:rPr lang="ja-JP" altLang="en-US" sz="1000" u="sng" dirty="0" smtClean="0"/>
              <a:t>各年</a:t>
            </a:r>
            <a:endParaRPr lang="en-US" altLang="ja-JP" sz="1000" u="sng" dirty="0" smtClean="0"/>
          </a:p>
          <a:p>
            <a:r>
              <a:rPr lang="ja-JP" altLang="en-US" sz="1000" dirty="0"/>
              <a:t>　</a:t>
            </a:r>
            <a:r>
              <a:rPr lang="ja-JP" altLang="en-US" sz="1000" u="sng" dirty="0" smtClean="0"/>
              <a:t>度</a:t>
            </a:r>
            <a:r>
              <a:rPr lang="ja-JP" altLang="en-US" sz="1000" u="sng" dirty="0"/>
              <a:t>の歳入歳出の決算上生じた剰余金の全部又は一部を積み立てることが</a:t>
            </a:r>
            <a:r>
              <a:rPr lang="ja-JP" altLang="en-US" sz="1000" u="sng" dirty="0" smtClean="0"/>
              <a:t>でき</a:t>
            </a:r>
            <a:endParaRPr lang="en-US" altLang="ja-JP" sz="1000" u="sng" dirty="0" smtClean="0"/>
          </a:p>
          <a:p>
            <a:r>
              <a:rPr lang="ja-JP" altLang="en-US" sz="1000" dirty="0"/>
              <a:t>　</a:t>
            </a:r>
            <a:r>
              <a:rPr lang="ja-JP" altLang="en-US" sz="1000" u="sng" dirty="0" smtClean="0"/>
              <a:t>る</a:t>
            </a:r>
            <a:r>
              <a:rPr lang="ja-JP" altLang="en-US" sz="1000" u="sng" dirty="0"/>
              <a:t>。</a:t>
            </a:r>
          </a:p>
          <a:p>
            <a:pPr>
              <a:lnSpc>
                <a:spcPts val="600"/>
              </a:lnSpc>
            </a:pPr>
            <a:r>
              <a:rPr lang="ja-JP" altLang="en-US" sz="1000" dirty="0" smtClean="0"/>
              <a:t>　</a:t>
            </a:r>
            <a:endParaRPr lang="ja-JP" altLang="en-US" sz="1000" dirty="0"/>
          </a:p>
          <a:p>
            <a:r>
              <a:rPr lang="ja-JP" altLang="en-US" sz="1000" dirty="0"/>
              <a:t>（処分）</a:t>
            </a:r>
          </a:p>
          <a:p>
            <a:r>
              <a:rPr lang="ja-JP" altLang="en-US" sz="1000" dirty="0"/>
              <a:t>第六条　基金は、法第八十一条の二第一項第一号に掲げる事業に係る</a:t>
            </a:r>
            <a:r>
              <a:rPr lang="ja-JP" altLang="en-US" sz="1000" dirty="0" smtClean="0"/>
              <a:t>貸付金</a:t>
            </a:r>
            <a:endParaRPr lang="en-US" altLang="ja-JP" sz="1000" dirty="0" smtClean="0"/>
          </a:p>
          <a:p>
            <a:r>
              <a:rPr lang="ja-JP" altLang="en-US" sz="1000" dirty="0" smtClean="0"/>
              <a:t>　（</a:t>
            </a:r>
            <a:r>
              <a:rPr lang="ja-JP" altLang="en-US" sz="1000" dirty="0"/>
              <a:t>以下「貸付金」という。）を貸し付ける場合及び同項第二号に掲げる事業に</a:t>
            </a:r>
            <a:r>
              <a:rPr lang="ja-JP" altLang="en-US" sz="1000" dirty="0" smtClean="0"/>
              <a:t>係</a:t>
            </a:r>
            <a:endParaRPr lang="en-US" altLang="ja-JP" sz="1000" dirty="0" smtClean="0"/>
          </a:p>
          <a:p>
            <a:r>
              <a:rPr lang="ja-JP" altLang="en-US" sz="1000" dirty="0"/>
              <a:t>　</a:t>
            </a:r>
            <a:r>
              <a:rPr lang="ja-JP" altLang="en-US" sz="1000" dirty="0" err="1" smtClean="0"/>
              <a:t>る</a:t>
            </a:r>
            <a:r>
              <a:rPr lang="ja-JP" altLang="en-US" sz="1000" dirty="0"/>
              <a:t>交付金（以下「交付金」という。）を交付する場合並びに同条第二項</a:t>
            </a:r>
            <a:r>
              <a:rPr lang="ja-JP" altLang="en-US" sz="1000" u="sng" dirty="0"/>
              <a:t>及び</a:t>
            </a:r>
            <a:r>
              <a:rPr lang="ja-JP" altLang="en-US" sz="1000" u="sng" dirty="0" smtClean="0"/>
              <a:t>第四</a:t>
            </a:r>
            <a:endParaRPr lang="en-US" altLang="ja-JP" sz="1000" u="sng" dirty="0" smtClean="0"/>
          </a:p>
          <a:p>
            <a:r>
              <a:rPr lang="ja-JP" altLang="en-US" sz="1000" dirty="0"/>
              <a:t>　</a:t>
            </a:r>
            <a:r>
              <a:rPr lang="ja-JP" altLang="en-US" sz="1000" u="sng" dirty="0" smtClean="0"/>
              <a:t>項</a:t>
            </a:r>
            <a:r>
              <a:rPr lang="ja-JP" altLang="en-US" sz="1000" dirty="0"/>
              <a:t>の規定による取崩しを行う場合に限り、その全部又は一部を処分すること</a:t>
            </a:r>
            <a:r>
              <a:rPr lang="ja-JP" altLang="en-US" sz="1000" dirty="0" smtClean="0"/>
              <a:t>が</a:t>
            </a:r>
            <a:endParaRPr lang="en-US" altLang="ja-JP" sz="1000" dirty="0" smtClean="0"/>
          </a:p>
          <a:p>
            <a:r>
              <a:rPr lang="ja-JP" altLang="en-US" sz="1000" dirty="0"/>
              <a:t>　</a:t>
            </a:r>
            <a:r>
              <a:rPr lang="ja-JP" altLang="en-US" sz="1000" dirty="0" smtClean="0"/>
              <a:t>できる</a:t>
            </a:r>
            <a:r>
              <a:rPr lang="ja-JP" altLang="en-US" sz="1000" dirty="0"/>
              <a:t>。</a:t>
            </a:r>
          </a:p>
          <a:p>
            <a:pPr>
              <a:lnSpc>
                <a:spcPts val="600"/>
              </a:lnSpc>
            </a:pPr>
            <a:r>
              <a:rPr lang="en-US" altLang="ja-JP" sz="1000" dirty="0" smtClean="0"/>
              <a:t> </a:t>
            </a:r>
            <a:endParaRPr lang="ja-JP" altLang="en-US" sz="1000" dirty="0"/>
          </a:p>
          <a:p>
            <a:r>
              <a:rPr lang="ja-JP" altLang="en-US" sz="1000" u="sng" dirty="0" smtClean="0"/>
              <a:t>（</a:t>
            </a:r>
            <a:r>
              <a:rPr lang="ja-JP" altLang="en-US" sz="1000" u="sng" dirty="0"/>
              <a:t>取崩しの要件及び額）</a:t>
            </a:r>
          </a:p>
          <a:p>
            <a:r>
              <a:rPr lang="ja-JP" altLang="en-US" sz="1000" u="sng" dirty="0"/>
              <a:t>第十二条　知事は、法第八十一条の二第四項に該当する場合、算定政令</a:t>
            </a:r>
            <a:r>
              <a:rPr lang="ja-JP" altLang="en-US" sz="1000" u="sng" dirty="0" smtClean="0"/>
              <a:t>第二</a:t>
            </a:r>
            <a:endParaRPr lang="en-US" altLang="ja-JP" sz="1000" u="sng" dirty="0" smtClean="0"/>
          </a:p>
          <a:p>
            <a:r>
              <a:rPr lang="ja-JP" altLang="en-US" sz="1000" dirty="0"/>
              <a:t>　</a:t>
            </a:r>
            <a:r>
              <a:rPr lang="ja-JP" altLang="en-US" sz="1000" u="sng" dirty="0" smtClean="0"/>
              <a:t>十一条</a:t>
            </a:r>
            <a:r>
              <a:rPr lang="ja-JP" altLang="en-US" sz="1000" u="sng" dirty="0"/>
              <a:t>の二第三項の規定により算定した額を限度として、その範囲内の額を</a:t>
            </a:r>
            <a:r>
              <a:rPr lang="ja-JP" altLang="en-US" sz="1000" u="sng" dirty="0" smtClean="0"/>
              <a:t>取</a:t>
            </a:r>
            <a:endParaRPr lang="en-US" altLang="ja-JP" sz="1000" u="sng" dirty="0" smtClean="0"/>
          </a:p>
          <a:p>
            <a:r>
              <a:rPr lang="ja-JP" altLang="en-US" sz="1000" dirty="0"/>
              <a:t>　</a:t>
            </a:r>
            <a:r>
              <a:rPr lang="ja-JP" altLang="en-US" sz="1000" u="sng" dirty="0" err="1" smtClean="0"/>
              <a:t>り</a:t>
            </a:r>
            <a:r>
              <a:rPr lang="ja-JP" altLang="en-US" sz="1000" u="sng" dirty="0"/>
              <a:t>崩すことができる。</a:t>
            </a:r>
          </a:p>
          <a:p>
            <a:pPr>
              <a:lnSpc>
                <a:spcPts val="600"/>
              </a:lnSpc>
            </a:pPr>
            <a:r>
              <a:rPr lang="en-US" altLang="ja-JP" sz="1000" dirty="0" smtClean="0"/>
              <a:t> </a:t>
            </a:r>
            <a:endParaRPr lang="ja-JP" altLang="en-US" sz="1000" dirty="0"/>
          </a:p>
          <a:p>
            <a:r>
              <a:rPr lang="ja-JP" altLang="en-US" sz="1000" dirty="0"/>
              <a:t>（委任）</a:t>
            </a:r>
          </a:p>
          <a:p>
            <a:r>
              <a:rPr lang="ja-JP" altLang="en-US" sz="1000" u="sng" dirty="0"/>
              <a:t>第十三条　</a:t>
            </a:r>
            <a:r>
              <a:rPr lang="ja-JP" altLang="en-US" sz="1000" dirty="0"/>
              <a:t>（略）</a:t>
            </a:r>
          </a:p>
          <a:p>
            <a:pPr>
              <a:lnSpc>
                <a:spcPts val="600"/>
              </a:lnSpc>
            </a:pPr>
            <a:r>
              <a:rPr lang="en-US" altLang="ja-JP" sz="1000" dirty="0" smtClean="0"/>
              <a:t> </a:t>
            </a:r>
            <a:endParaRPr lang="ja-JP" altLang="en-US" sz="1000" dirty="0"/>
          </a:p>
          <a:p>
            <a:r>
              <a:rPr lang="ja-JP" altLang="en-US" sz="1000" dirty="0"/>
              <a:t>附　則</a:t>
            </a:r>
          </a:p>
          <a:p>
            <a:pPr>
              <a:lnSpc>
                <a:spcPts val="600"/>
              </a:lnSpc>
            </a:pPr>
            <a:r>
              <a:rPr lang="en-US" altLang="ja-JP" sz="1000" dirty="0" smtClean="0"/>
              <a:t> </a:t>
            </a:r>
            <a:endParaRPr lang="ja-JP" altLang="en-US" sz="1000" dirty="0" smtClean="0"/>
          </a:p>
          <a:p>
            <a:r>
              <a:rPr lang="en-US" altLang="ja-JP" sz="1000" dirty="0" smtClean="0"/>
              <a:t>(</a:t>
            </a:r>
            <a:r>
              <a:rPr lang="ja-JP" altLang="en-US" sz="1000" dirty="0" smtClean="0"/>
              <a:t>処分の特例</a:t>
            </a:r>
            <a:r>
              <a:rPr lang="en-US" altLang="ja-JP" sz="1000" dirty="0" smtClean="0"/>
              <a:t>)</a:t>
            </a:r>
          </a:p>
          <a:p>
            <a:r>
              <a:rPr lang="ja-JP" altLang="en-US" sz="1000" dirty="0" smtClean="0"/>
              <a:t>２</a:t>
            </a:r>
            <a:r>
              <a:rPr lang="ja-JP" altLang="en-US" sz="1000" dirty="0"/>
              <a:t>　基金は、平成三十年四月一日から</a:t>
            </a:r>
            <a:r>
              <a:rPr lang="ja-JP" altLang="en-US" sz="1000" u="sng" dirty="0"/>
              <a:t>令和六年</a:t>
            </a:r>
            <a:r>
              <a:rPr lang="ja-JP" altLang="en-US" sz="1000" dirty="0"/>
              <a:t>三月三十一日までの間、</a:t>
            </a:r>
            <a:r>
              <a:rPr lang="ja-JP" altLang="en-US" sz="1000" dirty="0" smtClean="0"/>
              <a:t>第六条</a:t>
            </a:r>
            <a:endParaRPr lang="en-US" altLang="ja-JP" sz="1000" dirty="0" smtClean="0"/>
          </a:p>
          <a:p>
            <a:r>
              <a:rPr lang="ja-JP" altLang="en-US" sz="1000" dirty="0"/>
              <a:t>　</a:t>
            </a:r>
            <a:r>
              <a:rPr lang="ja-JP" altLang="en-US" sz="1000" dirty="0" smtClean="0"/>
              <a:t>の</a:t>
            </a:r>
            <a:r>
              <a:rPr lang="ja-JP" altLang="en-US" sz="1000" dirty="0"/>
              <a:t>規定にかかわらず、市町村に対し、令附則第二十一条に規定する特例</a:t>
            </a:r>
            <a:r>
              <a:rPr lang="ja-JP" altLang="en-US" sz="1000" dirty="0" smtClean="0"/>
              <a:t>事業</a:t>
            </a:r>
            <a:endParaRPr lang="en-US" altLang="ja-JP" sz="1000" dirty="0" smtClean="0"/>
          </a:p>
          <a:p>
            <a:r>
              <a:rPr lang="ja-JP" altLang="en-US" sz="1000" dirty="0"/>
              <a:t>　</a:t>
            </a:r>
            <a:r>
              <a:rPr lang="ja-JP" altLang="en-US" sz="1000" dirty="0" smtClean="0"/>
              <a:t>に</a:t>
            </a:r>
            <a:r>
              <a:rPr lang="ja-JP" altLang="en-US" sz="1000" dirty="0"/>
              <a:t>必要な費用に充てるために処分することができる。</a:t>
            </a:r>
          </a:p>
          <a:p>
            <a:pPr>
              <a:lnSpc>
                <a:spcPts val="600"/>
              </a:lnSpc>
            </a:pPr>
            <a:r>
              <a:rPr lang="en-US" altLang="ja-JP" sz="1000" dirty="0" smtClean="0"/>
              <a:t> </a:t>
            </a:r>
            <a:endParaRPr lang="ja-JP" altLang="en-US" sz="1000" dirty="0"/>
          </a:p>
          <a:p>
            <a:r>
              <a:rPr lang="ja-JP" altLang="en-US" sz="1000" u="sng" dirty="0"/>
              <a:t>附　則</a:t>
            </a:r>
          </a:p>
          <a:p>
            <a:r>
              <a:rPr lang="ja-JP" altLang="en-US" sz="1000" u="sng" dirty="0"/>
              <a:t>１　この条例は、令和四年四月一日から施行する。</a:t>
            </a:r>
          </a:p>
          <a:p>
            <a:r>
              <a:rPr lang="ja-JP" altLang="en-US" sz="1000" u="sng" dirty="0"/>
              <a:t>２　この条例の施行に関し必要な行為は、施行日前においても行うことができる。</a:t>
            </a:r>
          </a:p>
        </p:txBody>
      </p:sp>
      <p:sp>
        <p:nvSpPr>
          <p:cNvPr id="27" name="テキスト ボックス 26"/>
          <p:cNvSpPr txBox="1"/>
          <p:nvPr/>
        </p:nvSpPr>
        <p:spPr>
          <a:xfrm>
            <a:off x="4586288" y="1753904"/>
            <a:ext cx="4486931" cy="5029582"/>
          </a:xfrm>
          <a:prstGeom prst="rect">
            <a:avLst/>
          </a:prstGeom>
          <a:noFill/>
          <a:ln w="19050">
            <a:solidFill>
              <a:schemeClr val="tx1"/>
            </a:solidFill>
          </a:ln>
        </p:spPr>
        <p:txBody>
          <a:bodyPr wrap="square" rtlCol="0">
            <a:spAutoFit/>
          </a:bodyPr>
          <a:lstStyle/>
          <a:p>
            <a:r>
              <a:rPr lang="ja-JP" altLang="en-US" sz="1000" dirty="0"/>
              <a:t>（積立て）</a:t>
            </a:r>
          </a:p>
          <a:p>
            <a:r>
              <a:rPr lang="ja-JP" altLang="en-US" sz="1000" dirty="0"/>
              <a:t>第二条　（略）</a:t>
            </a:r>
          </a:p>
          <a:p>
            <a:r>
              <a:rPr lang="ja-JP" altLang="en-US" sz="1000" dirty="0"/>
              <a:t>２　国民健康保険の国庫負担金等の算定に関する政令（昭和三十四年</a:t>
            </a:r>
            <a:r>
              <a:rPr lang="ja-JP" altLang="en-US" sz="1000" dirty="0" smtClean="0"/>
              <a:t>政令第四</a:t>
            </a:r>
            <a:endParaRPr lang="en-US" altLang="ja-JP" sz="1000" dirty="0" smtClean="0"/>
          </a:p>
          <a:p>
            <a:r>
              <a:rPr lang="ja-JP" altLang="en-US" sz="1000" dirty="0"/>
              <a:t>　</a:t>
            </a:r>
            <a:r>
              <a:rPr lang="ja-JP" altLang="en-US" sz="1000" dirty="0" smtClean="0"/>
              <a:t>十一号</a:t>
            </a:r>
            <a:r>
              <a:rPr lang="ja-JP" altLang="en-US" sz="1000" dirty="0"/>
              <a:t>。以下「令」という。）第二十二条第三項に規定する</a:t>
            </a:r>
            <a:r>
              <a:rPr lang="ja-JP" altLang="en-US" sz="1000" dirty="0" smtClean="0"/>
              <a:t>繰入れは</a:t>
            </a:r>
            <a:r>
              <a:rPr lang="ja-JP" altLang="en-US" sz="1000" dirty="0"/>
              <a:t>、</a:t>
            </a:r>
            <a:r>
              <a:rPr lang="ja-JP" altLang="en-US" sz="1000" dirty="0" smtClean="0"/>
              <a:t>第十一条</a:t>
            </a:r>
            <a:endParaRPr lang="en-US" altLang="ja-JP" sz="1000" dirty="0" smtClean="0"/>
          </a:p>
          <a:p>
            <a:r>
              <a:rPr lang="ja-JP" altLang="en-US" sz="1000" dirty="0"/>
              <a:t>　</a:t>
            </a:r>
            <a:r>
              <a:rPr lang="ja-JP" altLang="en-US" sz="1000" dirty="0" smtClean="0"/>
              <a:t>本文</a:t>
            </a:r>
            <a:r>
              <a:rPr lang="ja-JP" altLang="en-US" sz="1000" dirty="0"/>
              <a:t>の規定により市町村から法第八十一条の二</a:t>
            </a:r>
            <a:r>
              <a:rPr lang="ja-JP" altLang="en-US" sz="1000" u="sng" dirty="0"/>
              <a:t>第四項</a:t>
            </a:r>
            <a:r>
              <a:rPr lang="ja-JP" altLang="en-US" sz="1000" dirty="0" smtClean="0"/>
              <a:t>に規定</a:t>
            </a:r>
            <a:r>
              <a:rPr lang="ja-JP" altLang="en-US" sz="1000" dirty="0"/>
              <a:t>する財政</a:t>
            </a:r>
            <a:r>
              <a:rPr lang="ja-JP" altLang="en-US" sz="1000" dirty="0" smtClean="0"/>
              <a:t>安定</a:t>
            </a:r>
            <a:endParaRPr lang="en-US" altLang="ja-JP" sz="1000" dirty="0" smtClean="0"/>
          </a:p>
          <a:p>
            <a:r>
              <a:rPr lang="ja-JP" altLang="en-US" sz="1000" dirty="0" smtClean="0"/>
              <a:t>　化基金</a:t>
            </a:r>
            <a:r>
              <a:rPr lang="ja-JP" altLang="en-US" sz="1000" dirty="0"/>
              <a:t>拠出金（以下「拠出金」という。）が　納付</a:t>
            </a:r>
            <a:r>
              <a:rPr lang="ja-JP" altLang="en-US" sz="1000" dirty="0" smtClean="0"/>
              <a:t>された後</a:t>
            </a:r>
            <a:r>
              <a:rPr lang="ja-JP" altLang="en-US" sz="1000" dirty="0"/>
              <a:t>速やかに行う。</a:t>
            </a:r>
          </a:p>
          <a:p>
            <a:endParaRPr lang="ja-JP" altLang="en-US" sz="1000" dirty="0" smtClean="0"/>
          </a:p>
          <a:p>
            <a:endParaRPr lang="ja-JP" altLang="en-US" sz="1000" dirty="0"/>
          </a:p>
          <a:p>
            <a:endParaRPr lang="en-US" altLang="ja-JP" sz="1000" dirty="0" smtClean="0"/>
          </a:p>
          <a:p>
            <a:pPr>
              <a:lnSpc>
                <a:spcPts val="600"/>
              </a:lnSpc>
            </a:pPr>
            <a:r>
              <a:rPr lang="ja-JP" altLang="en-US" sz="1000" dirty="0" smtClean="0"/>
              <a:t>　</a:t>
            </a:r>
            <a:endParaRPr lang="ja-JP" altLang="en-US" sz="1000" dirty="0"/>
          </a:p>
          <a:p>
            <a:r>
              <a:rPr lang="ja-JP" altLang="en-US" sz="1000" dirty="0"/>
              <a:t>（処分）</a:t>
            </a:r>
          </a:p>
          <a:p>
            <a:r>
              <a:rPr lang="ja-JP" altLang="en-US" sz="1000" dirty="0"/>
              <a:t>第六条　基金は、法第八十一条の二第一項第一号に掲げる事業に係る</a:t>
            </a:r>
            <a:r>
              <a:rPr lang="ja-JP" altLang="en-US" sz="1000" dirty="0" smtClean="0"/>
              <a:t>貸付金</a:t>
            </a:r>
            <a:endParaRPr lang="en-US" altLang="ja-JP" sz="1000" dirty="0" smtClean="0"/>
          </a:p>
          <a:p>
            <a:r>
              <a:rPr lang="ja-JP" altLang="en-US" sz="1000" dirty="0" smtClean="0"/>
              <a:t>　（</a:t>
            </a:r>
            <a:r>
              <a:rPr lang="ja-JP" altLang="en-US" sz="1000" dirty="0"/>
              <a:t>以下「貸付金」という。）を貸し付ける場合及び同項第二号に</a:t>
            </a:r>
            <a:r>
              <a:rPr lang="ja-JP" altLang="en-US" sz="1000" dirty="0" smtClean="0"/>
              <a:t>掲げる事業</a:t>
            </a:r>
            <a:r>
              <a:rPr lang="ja-JP" altLang="en-US" sz="1000" dirty="0"/>
              <a:t>に</a:t>
            </a:r>
            <a:r>
              <a:rPr lang="ja-JP" altLang="en-US" sz="1000" dirty="0" smtClean="0"/>
              <a:t>係</a:t>
            </a:r>
            <a:endParaRPr lang="en-US" altLang="ja-JP" sz="1000" dirty="0" smtClean="0"/>
          </a:p>
          <a:p>
            <a:r>
              <a:rPr lang="ja-JP" altLang="en-US" sz="1000" dirty="0" smtClean="0"/>
              <a:t>　</a:t>
            </a:r>
            <a:r>
              <a:rPr lang="ja-JP" altLang="en-US" sz="1000" dirty="0" err="1" smtClean="0"/>
              <a:t>る</a:t>
            </a:r>
            <a:r>
              <a:rPr lang="ja-JP" altLang="en-US" sz="1000" dirty="0" smtClean="0"/>
              <a:t>交付</a:t>
            </a:r>
            <a:r>
              <a:rPr lang="ja-JP" altLang="en-US" sz="1000" dirty="0"/>
              <a:t>金（以下「交付金」という。）を交付する場合並びに</a:t>
            </a:r>
            <a:r>
              <a:rPr lang="ja-JP" altLang="en-US" sz="1000" dirty="0" smtClean="0"/>
              <a:t>同条第二項</a:t>
            </a:r>
            <a:r>
              <a:rPr lang="ja-JP" altLang="en-US" sz="1000" dirty="0"/>
              <a:t>の規定</a:t>
            </a:r>
            <a:r>
              <a:rPr lang="ja-JP" altLang="en-US" sz="1000" dirty="0" smtClean="0"/>
              <a:t>に</a:t>
            </a:r>
            <a:endParaRPr lang="en-US" altLang="ja-JP" sz="1000" dirty="0" smtClean="0"/>
          </a:p>
          <a:p>
            <a:r>
              <a:rPr lang="ja-JP" altLang="en-US" sz="1000" dirty="0"/>
              <a:t>　</a:t>
            </a:r>
            <a:r>
              <a:rPr lang="ja-JP" altLang="en-US" sz="1000" dirty="0" smtClean="0"/>
              <a:t>よる</a:t>
            </a:r>
            <a:r>
              <a:rPr lang="ja-JP" altLang="en-US" sz="1000" dirty="0"/>
              <a:t>取崩しを行う場合に限り、その全部又は一部を処分</a:t>
            </a:r>
            <a:r>
              <a:rPr lang="ja-JP" altLang="en-US" sz="1000" dirty="0" smtClean="0"/>
              <a:t>する</a:t>
            </a:r>
            <a:r>
              <a:rPr lang="ja-JP" altLang="en-US" sz="1000" dirty="0"/>
              <a:t>ことができる。</a:t>
            </a:r>
          </a:p>
          <a:p>
            <a:endParaRPr lang="ja-JP" altLang="en-US" sz="1000" dirty="0"/>
          </a:p>
          <a:p>
            <a:pPr>
              <a:lnSpc>
                <a:spcPts val="700"/>
              </a:lnSpc>
            </a:pPr>
            <a:r>
              <a:rPr lang="en-US" altLang="ja-JP" sz="1000" dirty="0" smtClean="0"/>
              <a:t> </a:t>
            </a:r>
            <a:endParaRPr lang="ja-JP" altLang="en-US" sz="1000" dirty="0"/>
          </a:p>
          <a:p>
            <a:endParaRPr lang="ja-JP" altLang="en-US" sz="1000" dirty="0"/>
          </a:p>
          <a:p>
            <a:endParaRPr lang="ja-JP" altLang="en-US" sz="1000" dirty="0"/>
          </a:p>
          <a:p>
            <a:endParaRPr lang="en-US" altLang="ja-JP" sz="1000" dirty="0" smtClean="0"/>
          </a:p>
          <a:p>
            <a:endParaRPr lang="ja-JP" altLang="en-US" sz="1000" dirty="0"/>
          </a:p>
          <a:p>
            <a:r>
              <a:rPr lang="ja-JP" altLang="en-US" sz="1000" dirty="0" smtClean="0"/>
              <a:t>（</a:t>
            </a:r>
            <a:r>
              <a:rPr lang="ja-JP" altLang="en-US" sz="1000" dirty="0"/>
              <a:t>委任）</a:t>
            </a:r>
          </a:p>
          <a:p>
            <a:r>
              <a:rPr lang="ja-JP" altLang="en-US" sz="1000" u="sng" dirty="0"/>
              <a:t>第十二条</a:t>
            </a:r>
            <a:r>
              <a:rPr lang="ja-JP" altLang="en-US" sz="1000" dirty="0"/>
              <a:t>　（略）</a:t>
            </a:r>
          </a:p>
          <a:p>
            <a:pPr>
              <a:lnSpc>
                <a:spcPts val="600"/>
              </a:lnSpc>
            </a:pPr>
            <a:r>
              <a:rPr lang="en-US" altLang="ja-JP" sz="1000" dirty="0" smtClean="0"/>
              <a:t> </a:t>
            </a:r>
            <a:endParaRPr lang="ja-JP" altLang="en-US" sz="1000" dirty="0"/>
          </a:p>
          <a:p>
            <a:r>
              <a:rPr lang="ja-JP" altLang="en-US" sz="1000" dirty="0"/>
              <a:t>附　則</a:t>
            </a:r>
          </a:p>
          <a:p>
            <a:pPr>
              <a:lnSpc>
                <a:spcPts val="600"/>
              </a:lnSpc>
            </a:pPr>
            <a:r>
              <a:rPr lang="ja-JP" altLang="en-US" sz="1000" dirty="0" smtClean="0"/>
              <a:t>　</a:t>
            </a:r>
            <a:endParaRPr lang="ja-JP" altLang="en-US" sz="1000" dirty="0"/>
          </a:p>
          <a:p>
            <a:r>
              <a:rPr lang="en-US" altLang="ja-JP" sz="1000" dirty="0"/>
              <a:t>(</a:t>
            </a:r>
            <a:r>
              <a:rPr lang="ja-JP" altLang="en-US" sz="1000" dirty="0"/>
              <a:t>処分の特例</a:t>
            </a:r>
            <a:r>
              <a:rPr lang="en-US" altLang="ja-JP" sz="1000" dirty="0"/>
              <a:t>)</a:t>
            </a:r>
          </a:p>
          <a:p>
            <a:r>
              <a:rPr lang="ja-JP" altLang="en-US" sz="1000" dirty="0"/>
              <a:t>２　基金は、平成三十年四月一日から</a:t>
            </a:r>
            <a:r>
              <a:rPr lang="ja-JP" altLang="en-US" sz="1000" u="sng" dirty="0"/>
              <a:t>平成三十六年</a:t>
            </a:r>
            <a:r>
              <a:rPr lang="ja-JP" altLang="en-US" sz="1000" dirty="0"/>
              <a:t>三月三十一日までの間、</a:t>
            </a:r>
            <a:r>
              <a:rPr lang="ja-JP" altLang="en-US" sz="1000" dirty="0" smtClean="0"/>
              <a:t>第</a:t>
            </a:r>
            <a:endParaRPr lang="en-US" altLang="ja-JP" sz="1000" dirty="0" smtClean="0"/>
          </a:p>
          <a:p>
            <a:r>
              <a:rPr lang="ja-JP" altLang="en-US" sz="1000" dirty="0"/>
              <a:t>　</a:t>
            </a:r>
            <a:r>
              <a:rPr lang="ja-JP" altLang="en-US" sz="1000" dirty="0" smtClean="0"/>
              <a:t>六条</a:t>
            </a:r>
            <a:r>
              <a:rPr lang="ja-JP" altLang="en-US" sz="1000" dirty="0"/>
              <a:t>の規定にかかわらず、市町村に対し、令附則第二十一条に規定する</a:t>
            </a:r>
            <a:r>
              <a:rPr lang="ja-JP" altLang="en-US" sz="1000" dirty="0" smtClean="0"/>
              <a:t>特例</a:t>
            </a:r>
            <a:endParaRPr lang="en-US" altLang="ja-JP" sz="1000" dirty="0" smtClean="0"/>
          </a:p>
          <a:p>
            <a:r>
              <a:rPr lang="ja-JP" altLang="en-US" sz="1000" dirty="0"/>
              <a:t>　</a:t>
            </a:r>
            <a:r>
              <a:rPr lang="ja-JP" altLang="en-US" sz="1000" dirty="0" smtClean="0"/>
              <a:t>事業</a:t>
            </a:r>
            <a:r>
              <a:rPr lang="ja-JP" altLang="en-US" sz="1000" dirty="0"/>
              <a:t>に必要な費用に充てるために処分することができる</a:t>
            </a:r>
            <a:r>
              <a:rPr lang="ja-JP" altLang="en-US" sz="1000" dirty="0" smtClean="0"/>
              <a:t>。</a:t>
            </a:r>
            <a:endParaRPr lang="en-US" altLang="ja-JP" sz="1000" dirty="0" smtClean="0"/>
          </a:p>
          <a:p>
            <a:endParaRPr lang="en-US" altLang="ja-JP" sz="1000" dirty="0" smtClean="0"/>
          </a:p>
          <a:p>
            <a:endParaRPr lang="en-US" altLang="ja-JP" sz="1000" dirty="0" smtClean="0"/>
          </a:p>
          <a:p>
            <a:pPr>
              <a:lnSpc>
                <a:spcPts val="600"/>
              </a:lnSpc>
            </a:pPr>
            <a:r>
              <a:rPr lang="en-US" altLang="ja-JP" sz="1000" dirty="0" smtClean="0"/>
              <a:t>  </a:t>
            </a:r>
          </a:p>
          <a:p>
            <a:pPr>
              <a:lnSpc>
                <a:spcPts val="600"/>
              </a:lnSpc>
            </a:pPr>
            <a:endParaRPr lang="en-US" altLang="ja-JP" sz="1000" dirty="0"/>
          </a:p>
          <a:p>
            <a:pPr>
              <a:lnSpc>
                <a:spcPts val="600"/>
              </a:lnSpc>
            </a:pPr>
            <a:endParaRPr lang="en-US" altLang="ja-JP" sz="1000" dirty="0" smtClean="0"/>
          </a:p>
          <a:p>
            <a:pPr>
              <a:lnSpc>
                <a:spcPts val="600"/>
              </a:lnSpc>
            </a:pPr>
            <a:endParaRPr lang="ja-JP" altLang="en-US" sz="1000" dirty="0"/>
          </a:p>
        </p:txBody>
      </p:sp>
    </p:spTree>
    <p:extLst>
      <p:ext uri="{BB962C8B-B14F-4D97-AF65-F5344CB8AC3E}">
        <p14:creationId xmlns:p14="http://schemas.microsoft.com/office/powerpoint/2010/main" val="3869606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28570" y="404664"/>
            <a:ext cx="8864493" cy="63367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正方形/長方形 7"/>
          <p:cNvSpPr/>
          <p:nvPr/>
        </p:nvSpPr>
        <p:spPr>
          <a:xfrm>
            <a:off x="150919" y="352441"/>
            <a:ext cx="8756401" cy="6568465"/>
          </a:xfrm>
          <a:prstGeom prst="rect">
            <a:avLst/>
          </a:prstGeom>
        </p:spPr>
        <p:txBody>
          <a:bodyPr wrap="square">
            <a:spAutoFit/>
          </a:bodyPr>
          <a:lstStyle/>
          <a:p>
            <a:pPr>
              <a:lnSpc>
                <a:spcPts val="1000"/>
              </a:lnSpc>
              <a:defRPr/>
            </a:pPr>
            <a:endParaRPr lang="en-US" altLang="ja-JP" sz="1000" b="1" dirty="0" smtClean="0">
              <a:solidFill>
                <a:prstClr val="black"/>
              </a:solidFill>
              <a:latin typeface="+mn-ea"/>
              <a:cs typeface="Meiryo UI" panose="020B0604030504040204" pitchFamily="50" charset="-128"/>
            </a:endParaRPr>
          </a:p>
          <a:p>
            <a:pPr>
              <a:lnSpc>
                <a:spcPts val="1100"/>
              </a:lnSpc>
              <a:defRPr/>
            </a:pPr>
            <a:r>
              <a:rPr lang="en-US" altLang="ja-JP" sz="1000" b="1" dirty="0" smtClean="0">
                <a:solidFill>
                  <a:prstClr val="black"/>
                </a:solidFill>
                <a:latin typeface="+mn-ea"/>
                <a:cs typeface="Meiryo UI" panose="020B0604030504040204" pitchFamily="50" charset="-128"/>
              </a:rPr>
              <a:t>【</a:t>
            </a:r>
            <a:r>
              <a:rPr lang="ja-JP" altLang="en-US" sz="1000" b="1" dirty="0">
                <a:solidFill>
                  <a:prstClr val="black"/>
                </a:solidFill>
                <a:latin typeface="+mn-ea"/>
                <a:cs typeface="Meiryo UI" panose="020B0604030504040204" pitchFamily="50" charset="-128"/>
              </a:rPr>
              <a:t>国民健康保険法</a:t>
            </a:r>
            <a:r>
              <a:rPr lang="en-US" altLang="ja-JP" sz="1000" b="1" dirty="0" smtClean="0">
                <a:solidFill>
                  <a:prstClr val="black"/>
                </a:solidFill>
                <a:latin typeface="+mn-ea"/>
                <a:cs typeface="Meiryo UI" panose="020B0604030504040204" pitchFamily="50" charset="-128"/>
              </a:rPr>
              <a:t>】</a:t>
            </a:r>
            <a:r>
              <a:rPr lang="ja-JP" altLang="en-US" sz="1000" b="1" dirty="0" smtClean="0">
                <a:solidFill>
                  <a:prstClr val="black"/>
                </a:solidFill>
                <a:latin typeface="+mn-ea"/>
                <a:cs typeface="Meiryo UI" panose="020B0604030504040204" pitchFamily="50" charset="-128"/>
              </a:rPr>
              <a:t>　（令和４年４月１日改正後）</a:t>
            </a:r>
            <a:endParaRPr lang="ja-JP" altLang="en-US" sz="1000" b="1" dirty="0">
              <a:solidFill>
                <a:prstClr val="black"/>
              </a:solidFill>
              <a:latin typeface="+mn-ea"/>
              <a:cs typeface="Meiryo UI" panose="020B0604030504040204" pitchFamily="50" charset="-128"/>
            </a:endParaRPr>
          </a:p>
          <a:p>
            <a:pPr lvl="0">
              <a:lnSpc>
                <a:spcPts val="1100"/>
              </a:lnSpc>
              <a:defRPr/>
            </a:pPr>
            <a:r>
              <a:rPr lang="ja-JP" altLang="en-US" sz="1000" dirty="0">
                <a:solidFill>
                  <a:prstClr val="black"/>
                </a:solidFill>
                <a:latin typeface="+mn-ea"/>
              </a:rPr>
              <a:t>（財政安定化基金）</a:t>
            </a:r>
          </a:p>
          <a:p>
            <a:pPr lvl="0">
              <a:lnSpc>
                <a:spcPts val="1100"/>
              </a:lnSpc>
              <a:defRPr/>
            </a:pPr>
            <a:r>
              <a:rPr lang="ja-JP" altLang="en-US" sz="1000" dirty="0">
                <a:solidFill>
                  <a:prstClr val="black"/>
                </a:solidFill>
                <a:latin typeface="+mn-ea"/>
              </a:rPr>
              <a:t>第８１条の２　都道府県は、国民健康保険の財政の安定化を図るため財政安定化基金を設け、次に掲げる事業に必要な費用に充てるものとする。</a:t>
            </a:r>
          </a:p>
          <a:p>
            <a:pPr lvl="0">
              <a:lnSpc>
                <a:spcPts val="1100"/>
              </a:lnSpc>
              <a:defRPr/>
            </a:pPr>
            <a:r>
              <a:rPr lang="ja-JP" altLang="en-US" sz="1000" dirty="0">
                <a:solidFill>
                  <a:prstClr val="black"/>
                </a:solidFill>
                <a:latin typeface="+mn-ea"/>
              </a:rPr>
              <a:t>　一　当該都道府県内の収納不足市町村に対し、政令で定めるところにより、基金事業対象保険料収納額が基金事業対象保険料必要額に不</a:t>
            </a:r>
            <a:r>
              <a:rPr lang="ja-JP" altLang="en-US" sz="1000" dirty="0" smtClean="0">
                <a:solidFill>
                  <a:prstClr val="black"/>
                </a:solidFill>
                <a:latin typeface="+mn-ea"/>
              </a:rPr>
              <a:t>足する</a:t>
            </a:r>
            <a:r>
              <a:rPr lang="ja-JP" altLang="en-US" sz="1000" dirty="0">
                <a:solidFill>
                  <a:prstClr val="black"/>
                </a:solidFill>
                <a:latin typeface="+mn-ea"/>
              </a:rPr>
              <a:t>額を基礎と</a:t>
            </a:r>
            <a:r>
              <a:rPr lang="ja-JP" altLang="en-US" sz="1000" dirty="0" smtClean="0">
                <a:solidFill>
                  <a:prstClr val="black"/>
                </a:solidFill>
                <a:latin typeface="+mn-ea"/>
              </a:rPr>
              <a:t>し</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　て</a:t>
            </a:r>
            <a:r>
              <a:rPr lang="ja-JP" altLang="en-US" sz="1000" dirty="0">
                <a:solidFill>
                  <a:prstClr val="black"/>
                </a:solidFill>
                <a:latin typeface="+mn-ea"/>
              </a:rPr>
              <a:t>、当該都道府県内の市町村における保険料の収納状況等を</a:t>
            </a:r>
            <a:r>
              <a:rPr lang="ja-JP" altLang="en-US" sz="1000" dirty="0" smtClean="0">
                <a:solidFill>
                  <a:prstClr val="black"/>
                </a:solidFill>
                <a:latin typeface="+mn-ea"/>
              </a:rPr>
              <a:t>勘案して</a:t>
            </a:r>
            <a:r>
              <a:rPr lang="ja-JP" altLang="en-US" sz="1000" dirty="0">
                <a:solidFill>
                  <a:prstClr val="black"/>
                </a:solidFill>
                <a:latin typeface="+mn-ea"/>
              </a:rPr>
              <a:t>政令で定めるところにより算定した額の範囲内の額の</a:t>
            </a:r>
            <a:r>
              <a:rPr lang="ja-JP" altLang="en-US" sz="1000" dirty="0" smtClean="0">
                <a:solidFill>
                  <a:prstClr val="black"/>
                </a:solidFill>
                <a:latin typeface="+mn-ea"/>
              </a:rPr>
              <a:t>資金を</a:t>
            </a:r>
            <a:r>
              <a:rPr lang="ja-JP" altLang="en-US" sz="1000" dirty="0">
                <a:solidFill>
                  <a:prstClr val="black"/>
                </a:solidFill>
                <a:latin typeface="+mn-ea"/>
              </a:rPr>
              <a:t>貸し付ける事業</a:t>
            </a:r>
          </a:p>
          <a:p>
            <a:pPr lvl="0">
              <a:lnSpc>
                <a:spcPts val="1100"/>
              </a:lnSpc>
              <a:defRPr/>
            </a:pPr>
            <a:r>
              <a:rPr lang="ja-JP" altLang="en-US" sz="1000" dirty="0">
                <a:solidFill>
                  <a:prstClr val="black"/>
                </a:solidFill>
                <a:latin typeface="+mn-ea"/>
              </a:rPr>
              <a:t>　二　基金事業対象保険料収納額が基金事業対象保険料必要額に不足することにつき特別の事情があると認められる当該都道府県内の収納</a:t>
            </a:r>
            <a:r>
              <a:rPr lang="ja-JP" altLang="en-US" sz="1000" dirty="0" smtClean="0">
                <a:solidFill>
                  <a:prstClr val="black"/>
                </a:solidFill>
                <a:latin typeface="+mn-ea"/>
              </a:rPr>
              <a:t>不足</a:t>
            </a:r>
            <a:r>
              <a:rPr lang="ja-JP" altLang="en-US" sz="1000" dirty="0">
                <a:solidFill>
                  <a:prstClr val="black"/>
                </a:solidFill>
                <a:latin typeface="+mn-ea"/>
              </a:rPr>
              <a:t>市町村に対し</a:t>
            </a:r>
            <a:r>
              <a:rPr lang="ja-JP" altLang="en-US" sz="1000" dirty="0" smtClean="0">
                <a:solidFill>
                  <a:prstClr val="black"/>
                </a:solidFill>
                <a:latin typeface="+mn-ea"/>
              </a:rPr>
              <a:t>、</a:t>
            </a:r>
            <a:endParaRPr lang="en-US" altLang="ja-JP" sz="1000" dirty="0" smtClean="0">
              <a:solidFill>
                <a:prstClr val="black"/>
              </a:solidFill>
              <a:latin typeface="+mn-ea"/>
            </a:endParaRPr>
          </a:p>
          <a:p>
            <a:pPr lvl="0">
              <a:lnSpc>
                <a:spcPts val="1100"/>
              </a:lnSpc>
              <a:defRPr/>
            </a:pPr>
            <a:r>
              <a:rPr lang="ja-JP" altLang="en-US" sz="1000" dirty="0" smtClean="0">
                <a:solidFill>
                  <a:prstClr val="black"/>
                </a:solidFill>
                <a:latin typeface="+mn-ea"/>
              </a:rPr>
              <a:t>　</a:t>
            </a:r>
            <a:r>
              <a:rPr lang="ja-JP" altLang="en-US" sz="1000" dirty="0">
                <a:solidFill>
                  <a:prstClr val="black"/>
                </a:solidFill>
                <a:latin typeface="+mn-ea"/>
              </a:rPr>
              <a:t>　</a:t>
            </a:r>
            <a:r>
              <a:rPr lang="ja-JP" altLang="en-US" sz="1000" dirty="0" smtClean="0">
                <a:solidFill>
                  <a:prstClr val="black"/>
                </a:solidFill>
                <a:latin typeface="+mn-ea"/>
              </a:rPr>
              <a:t>政令</a:t>
            </a:r>
            <a:r>
              <a:rPr lang="ja-JP" altLang="en-US" sz="1000" dirty="0">
                <a:solidFill>
                  <a:prstClr val="black"/>
                </a:solidFill>
                <a:latin typeface="+mn-ea"/>
              </a:rPr>
              <a:t>で定めるところにより、基金事業対象保険料収納額が基金事業対象保険料必要額に不足する額を基礎として、当該</a:t>
            </a:r>
            <a:r>
              <a:rPr lang="ja-JP" altLang="en-US" sz="1000" dirty="0" smtClean="0">
                <a:solidFill>
                  <a:prstClr val="black"/>
                </a:solidFill>
                <a:latin typeface="+mn-ea"/>
              </a:rPr>
              <a:t>都道府県内</a:t>
            </a:r>
            <a:r>
              <a:rPr lang="ja-JP" altLang="en-US" sz="1000" dirty="0">
                <a:solidFill>
                  <a:prstClr val="black"/>
                </a:solidFill>
                <a:latin typeface="+mn-ea"/>
              </a:rPr>
              <a:t>の市町村における</a:t>
            </a:r>
            <a:r>
              <a:rPr lang="ja-JP" altLang="en-US" sz="1000" dirty="0" smtClean="0">
                <a:solidFill>
                  <a:prstClr val="black"/>
                </a:solidFill>
                <a:latin typeface="+mn-ea"/>
              </a:rPr>
              <a:t>保険料</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　の</a:t>
            </a:r>
            <a:r>
              <a:rPr lang="ja-JP" altLang="en-US" sz="1000" dirty="0">
                <a:solidFill>
                  <a:prstClr val="black"/>
                </a:solidFill>
                <a:latin typeface="+mn-ea"/>
              </a:rPr>
              <a:t>収納状況等を</a:t>
            </a:r>
            <a:r>
              <a:rPr lang="ja-JP" altLang="en-US" sz="1000" dirty="0" smtClean="0">
                <a:solidFill>
                  <a:prstClr val="black"/>
                </a:solidFill>
                <a:latin typeface="+mn-ea"/>
              </a:rPr>
              <a:t>勘案して</a:t>
            </a:r>
            <a:r>
              <a:rPr lang="ja-JP" altLang="en-US" sz="1000" dirty="0">
                <a:solidFill>
                  <a:prstClr val="black"/>
                </a:solidFill>
                <a:latin typeface="+mn-ea"/>
              </a:rPr>
              <a:t>政令で定めるところにより算定した額の２分の１以内の額の資金を交付する事業</a:t>
            </a:r>
          </a:p>
          <a:p>
            <a:pPr lvl="0">
              <a:lnSpc>
                <a:spcPts val="1100"/>
              </a:lnSpc>
              <a:defRPr/>
            </a:pPr>
            <a:r>
              <a:rPr lang="ja-JP" altLang="en-US" sz="1000" dirty="0" smtClean="0">
                <a:solidFill>
                  <a:prstClr val="black"/>
                </a:solidFill>
                <a:latin typeface="+mn-ea"/>
              </a:rPr>
              <a:t>２</a:t>
            </a:r>
            <a:r>
              <a:rPr lang="ja-JP" altLang="en-US" sz="1000" dirty="0">
                <a:solidFill>
                  <a:prstClr val="black"/>
                </a:solidFill>
                <a:latin typeface="+mn-ea"/>
              </a:rPr>
              <a:t>　都道府県は、基金事業対象収入額が基金事業対象費用額に不足する場合に、政令で定めるところにより、当該不足額を基礎として、当該</a:t>
            </a:r>
            <a:r>
              <a:rPr lang="ja-JP" altLang="en-US" sz="1000" dirty="0" smtClean="0">
                <a:solidFill>
                  <a:prstClr val="black"/>
                </a:solidFill>
                <a:latin typeface="+mn-ea"/>
              </a:rPr>
              <a:t>都道府県内</a:t>
            </a:r>
            <a:r>
              <a:rPr lang="ja-JP" altLang="en-US" sz="1000" dirty="0">
                <a:solidFill>
                  <a:prstClr val="black"/>
                </a:solidFill>
                <a:latin typeface="+mn-ea"/>
              </a:rPr>
              <a:t>の</a:t>
            </a:r>
            <a:r>
              <a:rPr lang="ja-JP" altLang="en-US" sz="1000" dirty="0" smtClean="0">
                <a:solidFill>
                  <a:prstClr val="black"/>
                </a:solidFill>
                <a:latin typeface="+mn-ea"/>
              </a:rPr>
              <a:t>市町</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村</a:t>
            </a:r>
            <a:r>
              <a:rPr lang="ja-JP" altLang="en-US" sz="1000" dirty="0">
                <a:solidFill>
                  <a:prstClr val="black"/>
                </a:solidFill>
                <a:latin typeface="+mn-ea"/>
              </a:rPr>
              <a:t>による保険給付の状況等を</a:t>
            </a:r>
            <a:r>
              <a:rPr lang="ja-JP" altLang="en-US" sz="1000" dirty="0" smtClean="0">
                <a:solidFill>
                  <a:prstClr val="black"/>
                </a:solidFill>
                <a:latin typeface="+mn-ea"/>
              </a:rPr>
              <a:t>勘案して</a:t>
            </a:r>
            <a:r>
              <a:rPr lang="ja-JP" altLang="en-US" sz="1000" dirty="0">
                <a:solidFill>
                  <a:prstClr val="black"/>
                </a:solidFill>
                <a:latin typeface="+mn-ea"/>
              </a:rPr>
              <a:t>政令で定めるところにより算定した額の範囲内で財政安定化基金を取り崩し、当該不足額</a:t>
            </a:r>
            <a:r>
              <a:rPr lang="ja-JP" altLang="en-US" sz="1000" dirty="0" smtClean="0">
                <a:solidFill>
                  <a:prstClr val="black"/>
                </a:solidFill>
                <a:latin typeface="+mn-ea"/>
              </a:rPr>
              <a:t>に相当</a:t>
            </a:r>
            <a:r>
              <a:rPr lang="ja-JP" altLang="en-US" sz="1000" dirty="0">
                <a:solidFill>
                  <a:prstClr val="black"/>
                </a:solidFill>
                <a:latin typeface="+mn-ea"/>
              </a:rPr>
              <a:t>する額を当該</a:t>
            </a:r>
            <a:r>
              <a:rPr lang="ja-JP" altLang="en-US" sz="1000" dirty="0" smtClean="0">
                <a:solidFill>
                  <a:prstClr val="black"/>
                </a:solidFill>
                <a:latin typeface="+mn-ea"/>
              </a:rPr>
              <a:t>都道府県</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の</a:t>
            </a:r>
            <a:r>
              <a:rPr lang="ja-JP" altLang="en-US" sz="1000" dirty="0">
                <a:solidFill>
                  <a:prstClr val="black"/>
                </a:solidFill>
                <a:latin typeface="+mn-ea"/>
              </a:rPr>
              <a:t>国民健康保険に関する特別会計に繰り入れるものとする</a:t>
            </a:r>
            <a:r>
              <a:rPr lang="ja-JP" altLang="en-US" sz="1000" dirty="0" smtClean="0">
                <a:solidFill>
                  <a:prstClr val="black"/>
                </a:solidFill>
                <a:latin typeface="+mn-ea"/>
              </a:rPr>
              <a:t>。</a:t>
            </a:r>
            <a:endParaRPr lang="en-US" altLang="ja-JP" sz="1000" dirty="0" smtClean="0">
              <a:solidFill>
                <a:prstClr val="black"/>
              </a:solidFill>
              <a:latin typeface="+mn-ea"/>
            </a:endParaRPr>
          </a:p>
          <a:p>
            <a:pPr lvl="0">
              <a:lnSpc>
                <a:spcPts val="1100"/>
              </a:lnSpc>
              <a:defRPr/>
            </a:pPr>
            <a:r>
              <a:rPr lang="ja-JP" altLang="en-US" sz="1000" dirty="0" smtClean="0">
                <a:solidFill>
                  <a:prstClr val="black"/>
                </a:solidFill>
                <a:latin typeface="+mn-ea"/>
              </a:rPr>
              <a:t>３</a:t>
            </a:r>
            <a:r>
              <a:rPr lang="ja-JP" altLang="en-US" sz="1000" dirty="0">
                <a:solidFill>
                  <a:prstClr val="black"/>
                </a:solidFill>
                <a:latin typeface="+mn-ea"/>
              </a:rPr>
              <a:t>　都道府県は、前項の規定により財政安定化基金を取り崩したときは、政令で定めるところにより、その取り崩した額に相当する額を財政安定化基金に</a:t>
            </a:r>
            <a:r>
              <a:rPr lang="ja-JP" altLang="en-US" sz="1000" dirty="0" smtClean="0">
                <a:solidFill>
                  <a:prstClr val="black"/>
                </a:solidFill>
                <a:latin typeface="+mn-ea"/>
              </a:rPr>
              <a:t>繰り入れ</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なければ</a:t>
            </a:r>
            <a:r>
              <a:rPr lang="ja-JP" altLang="en-US" sz="1000" dirty="0">
                <a:solidFill>
                  <a:prstClr val="black"/>
                </a:solidFill>
                <a:latin typeface="+mn-ea"/>
              </a:rPr>
              <a:t>ならない</a:t>
            </a:r>
            <a:r>
              <a:rPr lang="ja-JP" altLang="en-US" sz="1000" dirty="0" smtClean="0">
                <a:solidFill>
                  <a:prstClr val="black"/>
                </a:solidFill>
                <a:latin typeface="+mn-ea"/>
              </a:rPr>
              <a:t>。</a:t>
            </a:r>
            <a:endParaRPr lang="en-US" altLang="ja-JP" sz="1000" dirty="0" smtClean="0">
              <a:solidFill>
                <a:prstClr val="black"/>
              </a:solidFill>
              <a:latin typeface="+mn-ea"/>
            </a:endParaRPr>
          </a:p>
          <a:p>
            <a:pPr lvl="0">
              <a:lnSpc>
                <a:spcPts val="1100"/>
              </a:lnSpc>
              <a:defRPr/>
            </a:pPr>
            <a:r>
              <a:rPr lang="ja-JP" altLang="en-US" sz="1000" u="sng" dirty="0" smtClean="0">
                <a:solidFill>
                  <a:srgbClr val="FF0000"/>
                </a:solidFill>
                <a:latin typeface="+mn-ea"/>
              </a:rPr>
              <a:t>４</a:t>
            </a:r>
            <a:r>
              <a:rPr lang="ja-JP" altLang="en-US" sz="1000" u="sng" dirty="0">
                <a:solidFill>
                  <a:srgbClr val="FF0000"/>
                </a:solidFill>
                <a:latin typeface="+mn-ea"/>
              </a:rPr>
              <a:t>　都道府県は、第二項に規定する場合のほか、国民健康保険の医療に要する費用及び財政の見通しを勘案して国民健康保険事業費納付金の著しい上昇の</a:t>
            </a:r>
            <a:r>
              <a:rPr lang="ja-JP" altLang="en-US" sz="1000" u="sng" dirty="0" smtClean="0">
                <a:solidFill>
                  <a:srgbClr val="FF0000"/>
                </a:solidFill>
                <a:latin typeface="+mn-ea"/>
              </a:rPr>
              <a:t>抑</a:t>
            </a:r>
            <a:endParaRPr lang="en-US" altLang="ja-JP" sz="1000" u="sng" dirty="0" smtClean="0">
              <a:solidFill>
                <a:srgbClr val="FF0000"/>
              </a:solidFill>
              <a:latin typeface="+mn-ea"/>
            </a:endParaRPr>
          </a:p>
          <a:p>
            <a:pPr lvl="0">
              <a:lnSpc>
                <a:spcPts val="1100"/>
              </a:lnSpc>
              <a:defRPr/>
            </a:pPr>
            <a:r>
              <a:rPr lang="ja-JP" altLang="en-US" sz="1000" dirty="0">
                <a:solidFill>
                  <a:srgbClr val="FF0000"/>
                </a:solidFill>
                <a:latin typeface="+mn-ea"/>
              </a:rPr>
              <a:t>　</a:t>
            </a:r>
            <a:r>
              <a:rPr lang="ja-JP" altLang="en-US" sz="1000" u="sng" dirty="0" smtClean="0">
                <a:solidFill>
                  <a:srgbClr val="FF0000"/>
                </a:solidFill>
                <a:latin typeface="+mn-ea"/>
              </a:rPr>
              <a:t>制</a:t>
            </a:r>
            <a:r>
              <a:rPr lang="ja-JP" altLang="en-US" sz="1000" u="sng" dirty="0">
                <a:solidFill>
                  <a:srgbClr val="FF0000"/>
                </a:solidFill>
                <a:latin typeface="+mn-ea"/>
              </a:rPr>
              <a:t>その他の都道府県等が行う国民健康保険の安定的な財政運営の確保のために必要があると認められる場合に、政令で定めるところにより、これに要する</a:t>
            </a:r>
            <a:r>
              <a:rPr lang="ja-JP" altLang="en-US" sz="1000" u="sng" dirty="0" smtClean="0">
                <a:solidFill>
                  <a:srgbClr val="FF0000"/>
                </a:solidFill>
                <a:latin typeface="+mn-ea"/>
              </a:rPr>
              <a:t>額</a:t>
            </a:r>
            <a:endParaRPr lang="en-US" altLang="ja-JP" sz="1000" u="sng" dirty="0" smtClean="0">
              <a:solidFill>
                <a:srgbClr val="FF0000"/>
              </a:solidFill>
              <a:latin typeface="+mn-ea"/>
            </a:endParaRPr>
          </a:p>
          <a:p>
            <a:pPr lvl="0">
              <a:lnSpc>
                <a:spcPts val="1100"/>
              </a:lnSpc>
              <a:defRPr/>
            </a:pPr>
            <a:r>
              <a:rPr lang="ja-JP" altLang="en-US" sz="1000" dirty="0">
                <a:solidFill>
                  <a:srgbClr val="FF0000"/>
                </a:solidFill>
                <a:latin typeface="+mn-ea"/>
              </a:rPr>
              <a:t>　</a:t>
            </a:r>
            <a:r>
              <a:rPr lang="ja-JP" altLang="en-US" sz="1000" u="sng" dirty="0" smtClean="0">
                <a:solidFill>
                  <a:srgbClr val="FF0000"/>
                </a:solidFill>
                <a:latin typeface="+mn-ea"/>
              </a:rPr>
              <a:t>と</a:t>
            </a:r>
            <a:r>
              <a:rPr lang="ja-JP" altLang="en-US" sz="1000" u="sng" dirty="0">
                <a:solidFill>
                  <a:srgbClr val="FF0000"/>
                </a:solidFill>
                <a:latin typeface="+mn-ea"/>
              </a:rPr>
              <a:t>して政令で定めるところにより算定した額の範囲内で財政安定化基金を取り崩し、当該都道府県の国民健康保険に関する特別会計に繰り入れることができる。 </a:t>
            </a:r>
            <a:endParaRPr lang="en-US" altLang="ja-JP" sz="1000" u="sng" dirty="0" smtClean="0">
              <a:solidFill>
                <a:srgbClr val="FF0000"/>
              </a:solidFill>
              <a:latin typeface="+mn-ea"/>
            </a:endParaRPr>
          </a:p>
          <a:p>
            <a:pPr lvl="0">
              <a:lnSpc>
                <a:spcPts val="1100"/>
              </a:lnSpc>
              <a:defRPr/>
            </a:pPr>
            <a:r>
              <a:rPr lang="ja-JP" altLang="en-US" sz="1000" dirty="0" smtClean="0">
                <a:solidFill>
                  <a:prstClr val="black"/>
                </a:solidFill>
                <a:latin typeface="+mn-ea"/>
              </a:rPr>
              <a:t>５</a:t>
            </a:r>
            <a:r>
              <a:rPr lang="ja-JP" altLang="en-US" sz="1000" dirty="0">
                <a:solidFill>
                  <a:prstClr val="black"/>
                </a:solidFill>
                <a:latin typeface="+mn-ea"/>
              </a:rPr>
              <a:t>　都道府県は、財政安定化基金に充てるため、政令で定めるところにより、当該都道府県内の市町村から財政安定化基金拠出金を徴収するものとする</a:t>
            </a:r>
            <a:r>
              <a:rPr lang="ja-JP" altLang="en-US" sz="1000" dirty="0" smtClean="0">
                <a:solidFill>
                  <a:prstClr val="black"/>
                </a:solidFill>
                <a:latin typeface="+mn-ea"/>
              </a:rPr>
              <a:t>。</a:t>
            </a:r>
            <a:endParaRPr lang="ja-JP" altLang="en-US" sz="1000" dirty="0">
              <a:solidFill>
                <a:prstClr val="black"/>
              </a:solidFill>
              <a:latin typeface="+mn-ea"/>
            </a:endParaRPr>
          </a:p>
          <a:p>
            <a:pPr lvl="0">
              <a:lnSpc>
                <a:spcPts val="1100"/>
              </a:lnSpc>
              <a:defRPr/>
            </a:pPr>
            <a:r>
              <a:rPr lang="ja-JP" altLang="en-US" sz="1000" dirty="0" smtClean="0">
                <a:solidFill>
                  <a:prstClr val="black"/>
                </a:solidFill>
                <a:latin typeface="+mn-ea"/>
              </a:rPr>
              <a:t>６</a:t>
            </a:r>
            <a:r>
              <a:rPr lang="ja-JP" altLang="en-US" sz="1000" dirty="0">
                <a:solidFill>
                  <a:prstClr val="black"/>
                </a:solidFill>
                <a:latin typeface="+mn-ea"/>
              </a:rPr>
              <a:t>　市町村は、前項の規定による財政安定化基金拠出金を納付しなければならない。</a:t>
            </a:r>
          </a:p>
          <a:p>
            <a:pPr lvl="0">
              <a:lnSpc>
                <a:spcPts val="1100"/>
              </a:lnSpc>
              <a:defRPr/>
            </a:pPr>
            <a:r>
              <a:rPr lang="ja-JP" altLang="en-US" sz="1000" dirty="0" smtClean="0">
                <a:solidFill>
                  <a:prstClr val="black"/>
                </a:solidFill>
                <a:latin typeface="+mn-ea"/>
              </a:rPr>
              <a:t>７</a:t>
            </a:r>
            <a:r>
              <a:rPr lang="ja-JP" altLang="en-US" sz="1000" dirty="0">
                <a:solidFill>
                  <a:prstClr val="black"/>
                </a:solidFill>
                <a:latin typeface="+mn-ea"/>
              </a:rPr>
              <a:t>　都道府県は、政令で定めるところにより、第四項の規定により当該都道府県内の市町村から徴収した財政安定化基金拠出金の総額の三倍に相当する額を</a:t>
            </a:r>
            <a:r>
              <a:rPr lang="ja-JP" altLang="en-US" sz="1000" dirty="0" smtClean="0">
                <a:solidFill>
                  <a:prstClr val="black"/>
                </a:solidFill>
                <a:latin typeface="+mn-ea"/>
              </a:rPr>
              <a:t>財</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政</a:t>
            </a:r>
            <a:r>
              <a:rPr lang="ja-JP" altLang="en-US" sz="1000" dirty="0">
                <a:solidFill>
                  <a:prstClr val="black"/>
                </a:solidFill>
                <a:latin typeface="+mn-ea"/>
              </a:rPr>
              <a:t>安定化基金に繰り入れなければならない。</a:t>
            </a:r>
          </a:p>
          <a:p>
            <a:pPr>
              <a:lnSpc>
                <a:spcPts val="1100"/>
              </a:lnSpc>
              <a:defRPr/>
            </a:pPr>
            <a:endParaRPr lang="en-US" altLang="ja-JP" sz="1000" b="1" dirty="0">
              <a:solidFill>
                <a:prstClr val="black"/>
              </a:solidFill>
              <a:latin typeface="+mn-ea"/>
              <a:cs typeface="Meiryo UI" panose="020B0604030504040204" pitchFamily="50" charset="-128"/>
            </a:endParaRPr>
          </a:p>
          <a:p>
            <a:pPr>
              <a:lnSpc>
                <a:spcPts val="1100"/>
              </a:lnSpc>
              <a:defRPr/>
            </a:pPr>
            <a:r>
              <a:rPr lang="en-US" altLang="ja-JP" sz="1000" b="1" dirty="0" smtClean="0">
                <a:solidFill>
                  <a:prstClr val="black"/>
                </a:solidFill>
                <a:latin typeface="+mn-ea"/>
                <a:cs typeface="Meiryo UI" panose="020B0604030504040204" pitchFamily="50" charset="-128"/>
              </a:rPr>
              <a:t>【</a:t>
            </a:r>
            <a:r>
              <a:rPr lang="ja-JP" altLang="en-US" sz="1000" b="1" dirty="0">
                <a:solidFill>
                  <a:prstClr val="black"/>
                </a:solidFill>
                <a:latin typeface="+mn-ea"/>
                <a:cs typeface="Meiryo UI" panose="020B0604030504040204" pitchFamily="50" charset="-128"/>
              </a:rPr>
              <a:t>国民健康保険の国庫負担金等の算定に関する政令</a:t>
            </a:r>
            <a:r>
              <a:rPr lang="en-US" altLang="ja-JP" sz="1000" b="1" dirty="0" smtClean="0">
                <a:solidFill>
                  <a:prstClr val="black"/>
                </a:solidFill>
                <a:latin typeface="+mn-ea"/>
                <a:cs typeface="Meiryo UI" panose="020B0604030504040204" pitchFamily="50" charset="-128"/>
              </a:rPr>
              <a:t>】</a:t>
            </a:r>
            <a:r>
              <a:rPr lang="ja-JP" altLang="en-US" sz="1000" b="1" dirty="0" smtClean="0">
                <a:solidFill>
                  <a:prstClr val="black"/>
                </a:solidFill>
                <a:latin typeface="+mn-ea"/>
                <a:cs typeface="Meiryo UI" panose="020B0604030504040204" pitchFamily="50" charset="-128"/>
              </a:rPr>
              <a:t>　（</a:t>
            </a:r>
            <a:r>
              <a:rPr lang="ja-JP" altLang="en-US" sz="1000" b="1" dirty="0">
                <a:solidFill>
                  <a:prstClr val="black"/>
                </a:solidFill>
                <a:latin typeface="+mn-ea"/>
                <a:cs typeface="Meiryo UI" panose="020B0604030504040204" pitchFamily="50" charset="-128"/>
              </a:rPr>
              <a:t>令和４年４月１日改正後</a:t>
            </a:r>
            <a:r>
              <a:rPr lang="ja-JP" altLang="en-US" sz="1000" b="1" dirty="0" smtClean="0">
                <a:solidFill>
                  <a:prstClr val="black"/>
                </a:solidFill>
                <a:latin typeface="+mn-ea"/>
                <a:cs typeface="Meiryo UI" panose="020B0604030504040204" pitchFamily="50" charset="-128"/>
              </a:rPr>
              <a:t>）</a:t>
            </a:r>
            <a:endParaRPr lang="ja-JP" altLang="en-US" sz="1000" b="1" dirty="0">
              <a:solidFill>
                <a:prstClr val="black"/>
              </a:solidFill>
              <a:latin typeface="+mn-ea"/>
              <a:cs typeface="Meiryo UI" panose="020B0604030504040204" pitchFamily="50" charset="-128"/>
            </a:endParaRPr>
          </a:p>
          <a:p>
            <a:pPr lvl="0">
              <a:lnSpc>
                <a:spcPts val="1100"/>
              </a:lnSpc>
              <a:defRPr/>
            </a:pPr>
            <a:r>
              <a:rPr lang="ja-JP" altLang="en-US" sz="1000" dirty="0">
                <a:solidFill>
                  <a:prstClr val="black"/>
                </a:solidFill>
                <a:latin typeface="+mn-ea"/>
              </a:rPr>
              <a:t>（法第八十一条の二第四項の規定による財政安定化基金の取崩し等） </a:t>
            </a:r>
          </a:p>
          <a:p>
            <a:pPr lvl="0">
              <a:lnSpc>
                <a:spcPts val="1100"/>
              </a:lnSpc>
              <a:defRPr/>
            </a:pPr>
            <a:r>
              <a:rPr lang="ja-JP" altLang="en-US" sz="1000" dirty="0">
                <a:solidFill>
                  <a:srgbClr val="FF0000"/>
                </a:solidFill>
                <a:latin typeface="+mn-ea"/>
              </a:rPr>
              <a:t> </a:t>
            </a:r>
            <a:r>
              <a:rPr lang="ja-JP" altLang="en-US" sz="1000" u="sng" dirty="0" smtClean="0">
                <a:solidFill>
                  <a:srgbClr val="FF0000"/>
                </a:solidFill>
                <a:latin typeface="+mn-ea"/>
              </a:rPr>
              <a:t>第</a:t>
            </a:r>
            <a:r>
              <a:rPr lang="ja-JP" altLang="en-US" sz="1000" u="sng" dirty="0">
                <a:solidFill>
                  <a:srgbClr val="FF0000"/>
                </a:solidFill>
                <a:latin typeface="+mn-ea"/>
              </a:rPr>
              <a:t>２１</a:t>
            </a:r>
            <a:r>
              <a:rPr lang="ja-JP" altLang="en-US" sz="1000" u="sng" dirty="0" smtClean="0">
                <a:solidFill>
                  <a:srgbClr val="FF0000"/>
                </a:solidFill>
                <a:latin typeface="+mn-ea"/>
              </a:rPr>
              <a:t>条の２</a:t>
            </a:r>
            <a:r>
              <a:rPr lang="ja-JP" altLang="en-US" sz="1000" u="sng" dirty="0">
                <a:solidFill>
                  <a:srgbClr val="FF0000"/>
                </a:solidFill>
                <a:latin typeface="+mn-ea"/>
              </a:rPr>
              <a:t>　法第八十一条の二第四項の規定による財政安定化基金の取崩し及び当該都道府県の国民健康保険に関する特別会計への繰入れは、毎年度、</a:t>
            </a:r>
            <a:r>
              <a:rPr lang="ja-JP" altLang="en-US" sz="1000" u="sng" dirty="0" smtClean="0">
                <a:solidFill>
                  <a:srgbClr val="FF0000"/>
                </a:solidFill>
                <a:latin typeface="+mn-ea"/>
              </a:rPr>
              <a:t>次　</a:t>
            </a:r>
            <a:endParaRPr lang="en-US" altLang="ja-JP" sz="1000" u="sng" dirty="0" smtClean="0">
              <a:solidFill>
                <a:srgbClr val="FF0000"/>
              </a:solidFill>
              <a:latin typeface="+mn-ea"/>
            </a:endParaRP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に</a:t>
            </a:r>
            <a:r>
              <a:rPr lang="ja-JP" altLang="en-US" sz="1000" u="sng" dirty="0">
                <a:solidFill>
                  <a:srgbClr val="FF0000"/>
                </a:solidFill>
                <a:latin typeface="+mn-ea"/>
              </a:rPr>
              <a:t>掲げる場合に限り行うことができるものとする。 </a:t>
            </a: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一</a:t>
            </a:r>
            <a:r>
              <a:rPr lang="ja-JP" altLang="en-US" sz="1000" u="sng" dirty="0">
                <a:solidFill>
                  <a:srgbClr val="FF0000"/>
                </a:solidFill>
                <a:latin typeface="+mn-ea"/>
              </a:rPr>
              <a:t>　当該繰入れを行わないものとしたならば、当該年度の当該都道府県の被保険者一人当たりの国民健康保険事業費納付金の額が当該年度の前年度の</a:t>
            </a:r>
            <a:r>
              <a:rPr lang="ja-JP" altLang="en-US" sz="1000" u="sng" dirty="0" smtClean="0">
                <a:solidFill>
                  <a:srgbClr val="FF0000"/>
                </a:solidFill>
                <a:latin typeface="+mn-ea"/>
              </a:rPr>
              <a:t>当</a:t>
            </a:r>
            <a:endParaRPr lang="en-US" altLang="ja-JP" sz="1000" u="sng" dirty="0" smtClean="0">
              <a:solidFill>
                <a:srgbClr val="FF0000"/>
              </a:solidFill>
              <a:latin typeface="+mn-ea"/>
            </a:endParaRP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該額</a:t>
            </a:r>
            <a:r>
              <a:rPr lang="ja-JP" altLang="en-US" sz="1000" u="sng" dirty="0">
                <a:solidFill>
                  <a:srgbClr val="FF0000"/>
                </a:solidFill>
                <a:latin typeface="+mn-ea"/>
              </a:rPr>
              <a:t>を上回ることが見込まれる場合 </a:t>
            </a: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二</a:t>
            </a:r>
            <a:r>
              <a:rPr lang="ja-JP" altLang="en-US" sz="1000" u="sng" dirty="0">
                <a:solidFill>
                  <a:srgbClr val="FF0000"/>
                </a:solidFill>
                <a:latin typeface="+mn-ea"/>
              </a:rPr>
              <a:t>　前号に掲げる場合のほか、都道府県が当該都道府県内の市町村とともに行う国民健康保険（次項において「都道府県等が行う国民健康保険」という。）</a:t>
            </a:r>
            <a:r>
              <a:rPr lang="ja-JP" altLang="en-US" sz="1000" u="sng" dirty="0" smtClean="0">
                <a:solidFill>
                  <a:srgbClr val="FF0000"/>
                </a:solidFill>
                <a:latin typeface="+mn-ea"/>
              </a:rPr>
              <a:t>の</a:t>
            </a:r>
            <a:endParaRPr lang="en-US" altLang="ja-JP" sz="1000" u="sng" dirty="0" smtClean="0">
              <a:solidFill>
                <a:srgbClr val="FF0000"/>
              </a:solidFill>
              <a:latin typeface="+mn-ea"/>
            </a:endParaRP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医療</a:t>
            </a:r>
            <a:r>
              <a:rPr lang="ja-JP" altLang="en-US" sz="1000" u="sng" dirty="0">
                <a:solidFill>
                  <a:srgbClr val="FF0000"/>
                </a:solidFill>
                <a:latin typeface="+mn-ea"/>
              </a:rPr>
              <a:t>に要する費用、財政の状況等からみて当該繰入れが必要な場合として厚生労働省令で定める場合 </a:t>
            </a:r>
            <a:r>
              <a:rPr lang="ja-JP" altLang="en-US" sz="1000" u="sng" dirty="0" smtClean="0">
                <a:solidFill>
                  <a:srgbClr val="FF0000"/>
                </a:solidFill>
                <a:latin typeface="+mn-ea"/>
              </a:rPr>
              <a:t> </a:t>
            </a:r>
            <a:endParaRPr lang="ja-JP" altLang="en-US" sz="1000" u="sng" dirty="0">
              <a:solidFill>
                <a:srgbClr val="FF0000"/>
              </a:solidFill>
              <a:latin typeface="+mn-ea"/>
            </a:endParaRPr>
          </a:p>
          <a:p>
            <a:pPr lvl="0">
              <a:lnSpc>
                <a:spcPts val="1100"/>
              </a:lnSpc>
              <a:defRPr/>
            </a:pPr>
            <a:r>
              <a:rPr lang="ja-JP" altLang="en-US" sz="1000" u="sng" dirty="0">
                <a:solidFill>
                  <a:srgbClr val="FF0000"/>
                </a:solidFill>
                <a:latin typeface="+mn-ea"/>
              </a:rPr>
              <a:t> ２　都道府県は、財政調整事業（都道府県等が行う国民健康保険の安定的な財政運営の確保を図るため、当該都道府県の国民健康保険に関する特別会計に</a:t>
            </a:r>
            <a:r>
              <a:rPr lang="ja-JP" altLang="en-US" sz="1000" u="sng" dirty="0" err="1" smtClean="0">
                <a:solidFill>
                  <a:srgbClr val="FF0000"/>
                </a:solidFill>
                <a:latin typeface="+mn-ea"/>
              </a:rPr>
              <a:t>お</a:t>
            </a:r>
            <a:r>
              <a:rPr lang="ja-JP" altLang="en-US" sz="1000" u="sng" dirty="0" smtClean="0">
                <a:solidFill>
                  <a:srgbClr val="FF0000"/>
                </a:solidFill>
                <a:latin typeface="+mn-ea"/>
              </a:rPr>
              <a:t>　</a:t>
            </a:r>
            <a:endParaRPr lang="en-US" altLang="ja-JP" sz="1000" u="sng" dirty="0" smtClean="0">
              <a:solidFill>
                <a:srgbClr val="FF0000"/>
              </a:solidFill>
              <a:latin typeface="+mn-ea"/>
            </a:endParaRPr>
          </a:p>
          <a:p>
            <a:pPr lvl="0">
              <a:lnSpc>
                <a:spcPts val="1100"/>
              </a:lnSpc>
              <a:defRPr/>
            </a:pPr>
            <a:r>
              <a:rPr lang="ja-JP" altLang="en-US" sz="1000" dirty="0">
                <a:solidFill>
                  <a:srgbClr val="FF0000"/>
                </a:solidFill>
                <a:latin typeface="+mn-ea"/>
              </a:rPr>
              <a:t>　</a:t>
            </a:r>
            <a:r>
              <a:rPr lang="ja-JP" altLang="en-US" sz="1000" u="sng" dirty="0" smtClean="0">
                <a:solidFill>
                  <a:srgbClr val="FF0000"/>
                </a:solidFill>
                <a:latin typeface="+mn-ea"/>
              </a:rPr>
              <a:t>ける</a:t>
            </a:r>
            <a:r>
              <a:rPr lang="ja-JP" altLang="en-US" sz="1000" u="sng" dirty="0">
                <a:solidFill>
                  <a:srgbClr val="FF0000"/>
                </a:solidFill>
                <a:latin typeface="+mn-ea"/>
              </a:rPr>
              <a:t>毎年度の歳入歳出の決算上生じた剰余金を財政安定化基金に積み立て、前項各号に掲げる場合に取り崩し当該都道府県の国民健康保険に関する</a:t>
            </a:r>
            <a:r>
              <a:rPr lang="ja-JP" altLang="en-US" sz="1000" u="sng" dirty="0" smtClean="0">
                <a:solidFill>
                  <a:srgbClr val="FF0000"/>
                </a:solidFill>
                <a:latin typeface="+mn-ea"/>
              </a:rPr>
              <a:t>特別会</a:t>
            </a:r>
            <a:endParaRPr lang="en-US" altLang="ja-JP" sz="1000" u="sng" dirty="0" smtClean="0">
              <a:solidFill>
                <a:srgbClr val="FF0000"/>
              </a:solidFill>
              <a:latin typeface="+mn-ea"/>
            </a:endParaRPr>
          </a:p>
          <a:p>
            <a:pPr lvl="0">
              <a:lnSpc>
                <a:spcPts val="1100"/>
              </a:lnSpc>
              <a:defRPr/>
            </a:pPr>
            <a:r>
              <a:rPr lang="ja-JP" altLang="en-US" sz="1000" u="sng" dirty="0">
                <a:solidFill>
                  <a:srgbClr val="FF0000"/>
                </a:solidFill>
                <a:latin typeface="+mn-ea"/>
              </a:rPr>
              <a:t>　</a:t>
            </a:r>
            <a:r>
              <a:rPr lang="ja-JP" altLang="en-US" sz="1000" u="sng" dirty="0" smtClean="0">
                <a:solidFill>
                  <a:srgbClr val="FF0000"/>
                </a:solidFill>
                <a:latin typeface="+mn-ea"/>
              </a:rPr>
              <a:t>計</a:t>
            </a:r>
            <a:r>
              <a:rPr lang="ja-JP" altLang="en-US" sz="1000" u="sng" dirty="0">
                <a:solidFill>
                  <a:srgbClr val="FF0000"/>
                </a:solidFill>
                <a:latin typeface="+mn-ea"/>
              </a:rPr>
              <a:t>に繰り入れる事業をいう。次項において同じ。）に係る会計を法第八十一条の二第一項各号に掲げる事業に係る会計と区分して経理しなければならない。 </a:t>
            </a:r>
            <a:r>
              <a:rPr lang="ja-JP" altLang="en-US" sz="1000" u="sng" dirty="0" smtClean="0">
                <a:solidFill>
                  <a:srgbClr val="FF0000"/>
                </a:solidFill>
                <a:latin typeface="+mn-ea"/>
              </a:rPr>
              <a:t>  </a:t>
            </a:r>
            <a:endParaRPr lang="ja-JP" altLang="en-US" sz="1000" u="sng" dirty="0">
              <a:solidFill>
                <a:srgbClr val="FF0000"/>
              </a:solidFill>
              <a:latin typeface="+mn-ea"/>
            </a:endParaRPr>
          </a:p>
          <a:p>
            <a:pPr lvl="0">
              <a:lnSpc>
                <a:spcPts val="1100"/>
              </a:lnSpc>
              <a:defRPr/>
            </a:pPr>
            <a:r>
              <a:rPr lang="ja-JP" altLang="en-US" sz="1000" u="sng" dirty="0">
                <a:solidFill>
                  <a:srgbClr val="FF0000"/>
                </a:solidFill>
                <a:latin typeface="+mn-ea"/>
              </a:rPr>
              <a:t> ３　法第八十一条の二第四項の規定により都道府県が取り崩すことができる額は、当該年度における次に掲げる額の合算額の範囲内の額とする。 </a:t>
            </a: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一</a:t>
            </a:r>
            <a:r>
              <a:rPr lang="ja-JP" altLang="en-US" sz="1000" u="sng" dirty="0">
                <a:solidFill>
                  <a:srgbClr val="FF0000"/>
                </a:solidFill>
                <a:latin typeface="+mn-ea"/>
              </a:rPr>
              <a:t>　当該年度の前年度の末日における当該都道府県の財政調整事業に係る財政安定化基金の残高の額 </a:t>
            </a: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二</a:t>
            </a:r>
            <a:r>
              <a:rPr lang="ja-JP" altLang="en-US" sz="1000" u="sng" dirty="0">
                <a:solidFill>
                  <a:srgbClr val="FF0000"/>
                </a:solidFill>
                <a:latin typeface="+mn-ea"/>
              </a:rPr>
              <a:t>　当該都道府県の国民健康保険に関する特別会計において当該年度の前年度の歳入歳出の決算上生じた剰余金のうち、当該都道府県が財政調整事業</a:t>
            </a:r>
            <a:r>
              <a:rPr lang="ja-JP" altLang="en-US" sz="1000" u="sng" dirty="0" smtClean="0">
                <a:solidFill>
                  <a:srgbClr val="FF0000"/>
                </a:solidFill>
                <a:latin typeface="+mn-ea"/>
              </a:rPr>
              <a:t>に</a:t>
            </a:r>
            <a:endParaRPr lang="en-US" altLang="ja-JP" sz="1000" u="sng" dirty="0" smtClean="0">
              <a:solidFill>
                <a:srgbClr val="FF0000"/>
              </a:solidFill>
              <a:latin typeface="+mn-ea"/>
            </a:endParaRPr>
          </a:p>
          <a:p>
            <a:pPr lvl="0">
              <a:lnSpc>
                <a:spcPts val="1100"/>
              </a:lnSpc>
              <a:defRPr/>
            </a:pPr>
            <a:r>
              <a:rPr lang="ja-JP" altLang="en-US" sz="1000" dirty="0">
                <a:solidFill>
                  <a:srgbClr val="FF0000"/>
                </a:solidFill>
                <a:latin typeface="+mn-ea"/>
              </a:rPr>
              <a:t>　</a:t>
            </a:r>
            <a:r>
              <a:rPr lang="ja-JP" altLang="en-US" sz="1000" dirty="0" smtClean="0">
                <a:solidFill>
                  <a:srgbClr val="FF0000"/>
                </a:solidFill>
                <a:latin typeface="+mn-ea"/>
              </a:rPr>
              <a:t>　　</a:t>
            </a:r>
            <a:r>
              <a:rPr lang="ja-JP" altLang="en-US" sz="1000" u="sng" dirty="0" smtClean="0">
                <a:solidFill>
                  <a:srgbClr val="FF0000"/>
                </a:solidFill>
                <a:latin typeface="+mn-ea"/>
              </a:rPr>
              <a:t>要する</a:t>
            </a:r>
            <a:r>
              <a:rPr lang="ja-JP" altLang="en-US" sz="1000" u="sng" dirty="0">
                <a:solidFill>
                  <a:srgbClr val="FF0000"/>
                </a:solidFill>
                <a:latin typeface="+mn-ea"/>
              </a:rPr>
              <a:t>費用に充てるものとして財政安定化基金に繰り入れる額（法第八十一条の二第七項及び前条の規定による繰入金の額を除く。） </a:t>
            </a:r>
          </a:p>
          <a:p>
            <a:pPr lvl="0">
              <a:lnSpc>
                <a:spcPts val="1100"/>
              </a:lnSpc>
              <a:defRPr/>
            </a:pPr>
            <a:r>
              <a:rPr lang="ja-JP" altLang="en-US" sz="1000" dirty="0" smtClean="0">
                <a:solidFill>
                  <a:prstClr val="black"/>
                </a:solidFill>
                <a:latin typeface="+mn-ea"/>
              </a:rPr>
              <a:t>（</a:t>
            </a:r>
            <a:r>
              <a:rPr lang="ja-JP" altLang="en-US" sz="1000" dirty="0">
                <a:solidFill>
                  <a:prstClr val="black"/>
                </a:solidFill>
                <a:latin typeface="+mn-ea"/>
              </a:rPr>
              <a:t>財政安定化基金拠出金）</a:t>
            </a:r>
          </a:p>
          <a:p>
            <a:pPr lvl="0">
              <a:lnSpc>
                <a:spcPts val="1100"/>
              </a:lnSpc>
              <a:defRPr/>
            </a:pPr>
            <a:r>
              <a:rPr lang="ja-JP" altLang="en-US" sz="1000" dirty="0" smtClean="0">
                <a:solidFill>
                  <a:prstClr val="black"/>
                </a:solidFill>
                <a:latin typeface="+mn-ea"/>
              </a:rPr>
              <a:t>第２２条</a:t>
            </a:r>
            <a:r>
              <a:rPr lang="ja-JP" altLang="en-US" sz="1000" dirty="0">
                <a:solidFill>
                  <a:prstClr val="black"/>
                </a:solidFill>
                <a:latin typeface="+mn-ea"/>
              </a:rPr>
              <a:t>　都道府県は、条例で定めるところにより、基金事業交付金の交付</a:t>
            </a:r>
            <a:r>
              <a:rPr lang="ja-JP" altLang="en-US" sz="1000" dirty="0" smtClean="0">
                <a:solidFill>
                  <a:prstClr val="black"/>
                </a:solidFill>
                <a:latin typeface="+mn-ea"/>
              </a:rPr>
              <a:t>を行った年度</a:t>
            </a:r>
            <a:r>
              <a:rPr lang="ja-JP" altLang="en-US" sz="1000" dirty="0">
                <a:solidFill>
                  <a:prstClr val="black"/>
                </a:solidFill>
                <a:latin typeface="+mn-ea"/>
              </a:rPr>
              <a:t>（次項において「交付年度」という。）の翌々年度において当該</a:t>
            </a:r>
            <a:r>
              <a:rPr lang="ja-JP" altLang="en-US" sz="1000" dirty="0" smtClean="0">
                <a:solidFill>
                  <a:prstClr val="black"/>
                </a:solidFill>
                <a:latin typeface="+mn-ea"/>
              </a:rPr>
              <a:t>都道府県内</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の</a:t>
            </a:r>
            <a:r>
              <a:rPr lang="ja-JP" altLang="en-US" sz="1000" dirty="0">
                <a:solidFill>
                  <a:prstClr val="black"/>
                </a:solidFill>
                <a:latin typeface="+mn-ea"/>
              </a:rPr>
              <a:t>市町村から財政安定化基金拠出金を徴収するものとする。ただし、同年度において当該市町村から徴収することが困難であると認められる場合に</a:t>
            </a:r>
            <a:r>
              <a:rPr lang="ja-JP" altLang="en-US" sz="1000" dirty="0" smtClean="0">
                <a:solidFill>
                  <a:prstClr val="black"/>
                </a:solidFill>
                <a:latin typeface="+mn-ea"/>
              </a:rPr>
              <a:t>あっては、</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この</a:t>
            </a:r>
            <a:r>
              <a:rPr lang="ja-JP" altLang="en-US" sz="1000" dirty="0">
                <a:solidFill>
                  <a:prstClr val="black"/>
                </a:solidFill>
                <a:latin typeface="+mn-ea"/>
              </a:rPr>
              <a:t>限りでない。   </a:t>
            </a:r>
          </a:p>
          <a:p>
            <a:pPr lvl="0">
              <a:lnSpc>
                <a:spcPts val="1100"/>
              </a:lnSpc>
              <a:defRPr/>
            </a:pPr>
            <a:r>
              <a:rPr lang="ja-JP" altLang="en-US" sz="1000" dirty="0" smtClean="0">
                <a:solidFill>
                  <a:prstClr val="black"/>
                </a:solidFill>
                <a:latin typeface="+mn-ea"/>
              </a:rPr>
              <a:t>２</a:t>
            </a:r>
            <a:r>
              <a:rPr lang="ja-JP" altLang="en-US" sz="1000" dirty="0">
                <a:solidFill>
                  <a:prstClr val="black"/>
                </a:solidFill>
                <a:latin typeface="+mn-ea"/>
              </a:rPr>
              <a:t>　前項本文の規定により徴収する財政安定化基金拠出金の額の総額は、当該交付年度において当該都道府県内の市町村に対して交付した基金事業交付金</a:t>
            </a:r>
            <a:r>
              <a:rPr lang="ja-JP" altLang="en-US" sz="1000" dirty="0" smtClean="0">
                <a:solidFill>
                  <a:prstClr val="black"/>
                </a:solidFill>
                <a:latin typeface="+mn-ea"/>
              </a:rPr>
              <a:t>の</a:t>
            </a:r>
            <a:endParaRPr lang="en-US" altLang="ja-JP" sz="1000" dirty="0" smtClean="0">
              <a:solidFill>
                <a:prstClr val="black"/>
              </a:solidFill>
              <a:latin typeface="+mn-ea"/>
            </a:endParaRPr>
          </a:p>
          <a:p>
            <a:pPr lvl="0">
              <a:lnSpc>
                <a:spcPts val="1100"/>
              </a:lnSpc>
              <a:defRPr/>
            </a:pPr>
            <a:r>
              <a:rPr lang="ja-JP" altLang="en-US" sz="1000" dirty="0">
                <a:solidFill>
                  <a:prstClr val="black"/>
                </a:solidFill>
                <a:latin typeface="+mn-ea"/>
              </a:rPr>
              <a:t>　</a:t>
            </a:r>
            <a:r>
              <a:rPr lang="ja-JP" altLang="en-US" sz="1000" dirty="0" smtClean="0">
                <a:solidFill>
                  <a:prstClr val="black"/>
                </a:solidFill>
                <a:latin typeface="+mn-ea"/>
              </a:rPr>
              <a:t>額</a:t>
            </a:r>
            <a:r>
              <a:rPr lang="ja-JP" altLang="en-US" sz="1000" dirty="0">
                <a:solidFill>
                  <a:prstClr val="black"/>
                </a:solidFill>
                <a:latin typeface="+mn-ea"/>
              </a:rPr>
              <a:t>の総額の三分の一に相当する額を標準として当該都道府県の知事が定める額とする。   </a:t>
            </a:r>
          </a:p>
          <a:p>
            <a:pPr lvl="0">
              <a:lnSpc>
                <a:spcPts val="1100"/>
              </a:lnSpc>
              <a:defRPr/>
            </a:pPr>
            <a:r>
              <a:rPr lang="ja-JP" altLang="en-US" sz="1000" dirty="0" smtClean="0">
                <a:solidFill>
                  <a:prstClr val="black"/>
                </a:solidFill>
                <a:latin typeface="+mn-ea"/>
              </a:rPr>
              <a:t>３</a:t>
            </a:r>
            <a:r>
              <a:rPr lang="ja-JP" altLang="en-US" sz="1000" dirty="0">
                <a:solidFill>
                  <a:prstClr val="black"/>
                </a:solidFill>
                <a:latin typeface="+mn-ea"/>
              </a:rPr>
              <a:t>　法第</a:t>
            </a:r>
            <a:r>
              <a:rPr lang="ja-JP" altLang="en-US" sz="1000" u="sng" dirty="0">
                <a:solidFill>
                  <a:srgbClr val="FF0000"/>
                </a:solidFill>
                <a:latin typeface="+mn-ea"/>
              </a:rPr>
              <a:t>八十一条の二第七項</a:t>
            </a:r>
            <a:r>
              <a:rPr lang="ja-JP" altLang="en-US" sz="1000" dirty="0">
                <a:solidFill>
                  <a:prstClr val="black"/>
                </a:solidFill>
                <a:latin typeface="+mn-ea"/>
              </a:rPr>
              <a:t>の規定による繰入れは、第一項本文の規定による徴収が行われた年度において行うものとする。   </a:t>
            </a:r>
          </a:p>
          <a:p>
            <a:pPr lvl="0">
              <a:lnSpc>
                <a:spcPts val="1100"/>
              </a:lnSpc>
              <a:defRPr/>
            </a:pPr>
            <a:r>
              <a:rPr lang="ja-JP" altLang="en-US" sz="1000" dirty="0" smtClean="0">
                <a:solidFill>
                  <a:prstClr val="black"/>
                </a:solidFill>
                <a:latin typeface="+mn-ea"/>
              </a:rPr>
              <a:t>４</a:t>
            </a:r>
            <a:r>
              <a:rPr lang="ja-JP" altLang="en-US" sz="1000" dirty="0">
                <a:solidFill>
                  <a:prstClr val="black"/>
                </a:solidFill>
                <a:latin typeface="+mn-ea"/>
              </a:rPr>
              <a:t>　法第</a:t>
            </a:r>
            <a:r>
              <a:rPr lang="ja-JP" altLang="en-US" sz="1000" u="sng" dirty="0">
                <a:solidFill>
                  <a:srgbClr val="FF0000"/>
                </a:solidFill>
                <a:latin typeface="+mn-ea"/>
              </a:rPr>
              <a:t>八十一条の二第八項</a:t>
            </a:r>
            <a:r>
              <a:rPr lang="ja-JP" altLang="en-US" sz="1000" dirty="0">
                <a:solidFill>
                  <a:prstClr val="black"/>
                </a:solidFill>
                <a:latin typeface="+mn-ea"/>
              </a:rPr>
              <a:t>の規定による負担は、</a:t>
            </a:r>
            <a:r>
              <a:rPr lang="ja-JP" altLang="en-US" sz="1000" u="sng" dirty="0">
                <a:solidFill>
                  <a:srgbClr val="FF0000"/>
                </a:solidFill>
                <a:latin typeface="+mn-ea"/>
              </a:rPr>
              <a:t>同条第七項</a:t>
            </a:r>
            <a:r>
              <a:rPr lang="ja-JP" altLang="en-US" sz="1000" dirty="0">
                <a:solidFill>
                  <a:prstClr val="black"/>
                </a:solidFill>
                <a:latin typeface="+mn-ea"/>
              </a:rPr>
              <a:t>の規定による繰入れが行われた年度において行うものとする</a:t>
            </a:r>
            <a:r>
              <a:rPr lang="ja-JP" altLang="en-US" sz="1000" dirty="0" smtClean="0">
                <a:solidFill>
                  <a:prstClr val="black"/>
                </a:solidFill>
                <a:latin typeface="+mn-ea"/>
              </a:rPr>
              <a:t>。</a:t>
            </a:r>
            <a:endParaRPr kumimoji="1" lang="ja-JP" altLang="en-US" sz="1000" b="0" i="0" u="none" strike="noStrike" kern="1200" cap="none" spc="0" normalizeH="0" baseline="0" noProof="0" dirty="0">
              <a:ln>
                <a:noFill/>
              </a:ln>
              <a:solidFill>
                <a:prstClr val="black"/>
              </a:solidFill>
              <a:effectLst/>
              <a:uLnTx/>
              <a:uFillTx/>
              <a:latin typeface="+mn-ea"/>
            </a:endParaRPr>
          </a:p>
        </p:txBody>
      </p:sp>
    </p:spTree>
    <p:extLst>
      <p:ext uri="{BB962C8B-B14F-4D97-AF65-F5344CB8AC3E}">
        <p14:creationId xmlns:p14="http://schemas.microsoft.com/office/powerpoint/2010/main" val="2555730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4601</TotalTime>
  <Words>2034</Words>
  <Application>Microsoft Office PowerPoint</Application>
  <PresentationFormat>画面に合わせる (4:3)</PresentationFormat>
  <Paragraphs>123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HGPｺﾞｼｯｸE</vt:lpstr>
      <vt:lpstr>Meiryo UI</vt:lpstr>
      <vt:lpstr>ＭＳ Ｐゴシック</vt:lpstr>
      <vt:lpstr>Arial</vt:lpstr>
      <vt:lpstr>Calibri</vt:lpstr>
      <vt:lpstr>Office ​​テーマ</vt:lpstr>
      <vt:lpstr>大阪府国民健康保険財政安定化基金条例の改正について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原　慎太郎</cp:lastModifiedBy>
  <cp:revision>311</cp:revision>
  <cp:lastPrinted>2021-11-15T02:09:00Z</cp:lastPrinted>
  <dcterms:created xsi:type="dcterms:W3CDTF">2017-09-18T04:43:12Z</dcterms:created>
  <dcterms:modified xsi:type="dcterms:W3CDTF">2021-12-14T01:35:45Z</dcterms:modified>
</cp:coreProperties>
</file>