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5FD0F851-EC5A-4D38-B0AD-8093EC10F338}" styleName="淡色スタイル 1 - アクセント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5A111915-BE36-4E01-A7E5-04B1672EAD32}" styleName="淡色スタイル 2 - アクセント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35758FB7-9AC5-4552-8A53-C91805E547FA}" styleName="テーマ スタイル 1 - アクセント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221" autoAdjust="0"/>
    <p:restoredTop sz="94700" autoAdjust="0"/>
  </p:normalViewPr>
  <p:slideViewPr>
    <p:cSldViewPr>
      <p:cViewPr varScale="1">
        <p:scale>
          <a:sx n="70" d="100"/>
          <a:sy n="70" d="100"/>
        </p:scale>
        <p:origin x="1398" y="7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7C787C0F-74BD-4AF3-BD7C-BD9F70D2C250}" type="datetimeFigureOut">
              <a:rPr kumimoji="1" lang="ja-JP" altLang="en-US" smtClean="0"/>
              <a:t>2021/6/4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31648738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7C787C0F-74BD-4AF3-BD7C-BD9F70D2C250}" type="datetimeFigureOut">
              <a:rPr kumimoji="1" lang="ja-JP" altLang="en-US" smtClean="0"/>
              <a:t>2021/6/4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14301383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7C787C0F-74BD-4AF3-BD7C-BD9F70D2C250}" type="datetimeFigureOut">
              <a:rPr kumimoji="1" lang="ja-JP" altLang="en-US" smtClean="0"/>
              <a:t>2021/6/4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6000334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7C787C0F-74BD-4AF3-BD7C-BD9F70D2C250}" type="datetimeFigureOut">
              <a:rPr kumimoji="1" lang="ja-JP" altLang="en-US" smtClean="0"/>
              <a:t>2021/6/4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22469436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7C787C0F-74BD-4AF3-BD7C-BD9F70D2C250}" type="datetimeFigureOut">
              <a:rPr kumimoji="1" lang="ja-JP" altLang="en-US" smtClean="0"/>
              <a:t>2021/6/4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16118613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7C787C0F-74BD-4AF3-BD7C-BD9F70D2C250}" type="datetimeFigureOut">
              <a:rPr kumimoji="1" lang="ja-JP" altLang="en-US" smtClean="0"/>
              <a:t>2021/6/4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25070578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7C787C0F-74BD-4AF3-BD7C-BD9F70D2C250}" type="datetimeFigureOut">
              <a:rPr kumimoji="1" lang="ja-JP" altLang="en-US" smtClean="0"/>
              <a:t>2021/6/4</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18550901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7C787C0F-74BD-4AF3-BD7C-BD9F70D2C250}" type="datetimeFigureOut">
              <a:rPr kumimoji="1" lang="ja-JP" altLang="en-US" smtClean="0"/>
              <a:t>2021/6/4</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15496900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7C787C0F-74BD-4AF3-BD7C-BD9F70D2C250}" type="datetimeFigureOut">
              <a:rPr kumimoji="1" lang="ja-JP" altLang="en-US" smtClean="0"/>
              <a:t>2021/6/4</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38085997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7C787C0F-74BD-4AF3-BD7C-BD9F70D2C250}" type="datetimeFigureOut">
              <a:rPr kumimoji="1" lang="ja-JP" altLang="en-US" smtClean="0"/>
              <a:t>2021/6/4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3333086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7C787C0F-74BD-4AF3-BD7C-BD9F70D2C250}" type="datetimeFigureOut">
              <a:rPr kumimoji="1" lang="ja-JP" altLang="en-US" smtClean="0"/>
              <a:t>2021/6/4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14054668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C787C0F-74BD-4AF3-BD7C-BD9F70D2C250}" type="datetimeFigureOut">
              <a:rPr kumimoji="1" lang="ja-JP" altLang="en-US" smtClean="0"/>
              <a:t>2021/6/4</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50387424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52635" y="5949280"/>
            <a:ext cx="9055869" cy="727556"/>
          </a:xfrm>
        </p:spPr>
        <p:txBody>
          <a:bodyPr>
            <a:noAutofit/>
          </a:bodyPr>
          <a:lstStyle/>
          <a:p>
            <a:pPr marL="85725" indent="-85725" algn="l">
              <a:spcBef>
                <a:spcPts val="0"/>
              </a:spcBef>
              <a:defRPr/>
            </a:pPr>
            <a:r>
              <a:rPr lang="en-US" altLang="ja-JP" sz="1000" dirty="0" smtClean="0">
                <a:latin typeface="HGPｺﾞｼｯｸM" panose="020B0600000000000000" pitchFamily="50" charset="-128"/>
                <a:ea typeface="HGPｺﾞｼｯｸM" panose="020B0600000000000000" pitchFamily="50" charset="-128"/>
              </a:rPr>
              <a:t>【</a:t>
            </a:r>
            <a:r>
              <a:rPr lang="ja-JP" altLang="en-US" sz="1000" dirty="0" smtClean="0">
                <a:latin typeface="HGPｺﾞｼｯｸM" panose="020B0600000000000000" pitchFamily="50" charset="-128"/>
                <a:ea typeface="HGPｺﾞｼｯｸM" panose="020B0600000000000000" pitchFamily="50" charset="-128"/>
              </a:rPr>
              <a:t>追加検討項目：コロナ減免について</a:t>
            </a:r>
            <a:r>
              <a:rPr lang="en-US" altLang="ja-JP" sz="1000" dirty="0" smtClean="0">
                <a:latin typeface="HGPｺﾞｼｯｸM" panose="020B0600000000000000" pitchFamily="50" charset="-128"/>
                <a:ea typeface="HGPｺﾞｼｯｸM" panose="020B0600000000000000" pitchFamily="50" charset="-128"/>
              </a:rPr>
              <a:t>】</a:t>
            </a:r>
            <a:br>
              <a:rPr lang="en-US" altLang="ja-JP" sz="1000" dirty="0" smtClean="0">
                <a:latin typeface="HGPｺﾞｼｯｸM" panose="020B0600000000000000" pitchFamily="50" charset="-128"/>
                <a:ea typeface="HGPｺﾞｼｯｸM" panose="020B0600000000000000" pitchFamily="50" charset="-128"/>
              </a:rPr>
            </a:br>
            <a:r>
              <a:rPr lang="ja-JP" altLang="en-US" sz="1000" dirty="0" smtClean="0">
                <a:latin typeface="HGPｺﾞｼｯｸM" panose="020B0600000000000000" pitchFamily="50" charset="-128"/>
                <a:ea typeface="HGPｺﾞｼｯｸM" panose="020B0600000000000000" pitchFamily="50" charset="-128"/>
              </a:rPr>
              <a:t>● 令和</a:t>
            </a:r>
            <a:r>
              <a:rPr lang="en-US" altLang="ja-JP" sz="1000" dirty="0">
                <a:latin typeface="HGPｺﾞｼｯｸM" panose="020B0600000000000000" pitchFamily="50" charset="-128"/>
                <a:ea typeface="HGPｺﾞｼｯｸM" panose="020B0600000000000000" pitchFamily="50" charset="-128"/>
              </a:rPr>
              <a:t>3</a:t>
            </a:r>
            <a:r>
              <a:rPr lang="ja-JP" altLang="en-US" sz="1000" dirty="0">
                <a:latin typeface="HGPｺﾞｼｯｸM" panose="020B0600000000000000" pitchFamily="50" charset="-128"/>
                <a:ea typeface="HGPｺﾞｼｯｸM" panose="020B0600000000000000" pitchFamily="50" charset="-128"/>
              </a:rPr>
              <a:t>年</a:t>
            </a:r>
            <a:r>
              <a:rPr lang="en-US" altLang="ja-JP" sz="1000" dirty="0">
                <a:latin typeface="HGPｺﾞｼｯｸM" panose="020B0600000000000000" pitchFamily="50" charset="-128"/>
                <a:ea typeface="HGPｺﾞｼｯｸM" panose="020B0600000000000000" pitchFamily="50" charset="-128"/>
              </a:rPr>
              <a:t>3</a:t>
            </a:r>
            <a:r>
              <a:rPr lang="ja-JP" altLang="en-US" sz="1000" dirty="0">
                <a:latin typeface="HGPｺﾞｼｯｸM" panose="020B0600000000000000" pitchFamily="50" charset="-128"/>
                <a:ea typeface="HGPｺﾞｼｯｸM" panose="020B0600000000000000" pitchFamily="50" charset="-128"/>
              </a:rPr>
              <a:t>月</a:t>
            </a:r>
            <a:r>
              <a:rPr lang="en-US" altLang="ja-JP" sz="1000" dirty="0">
                <a:latin typeface="HGPｺﾞｼｯｸM" panose="020B0600000000000000" pitchFamily="50" charset="-128"/>
                <a:ea typeface="HGPｺﾞｼｯｸM" panose="020B0600000000000000" pitchFamily="50" charset="-128"/>
              </a:rPr>
              <a:t>12</a:t>
            </a:r>
            <a:r>
              <a:rPr lang="ja-JP" altLang="en-US" sz="1000" dirty="0">
                <a:latin typeface="HGPｺﾞｼｯｸM" panose="020B0600000000000000" pitchFamily="50" charset="-128"/>
                <a:ea typeface="HGPｺﾞｼｯｸM" panose="020B0600000000000000" pitchFamily="50" charset="-128"/>
              </a:rPr>
              <a:t>日付け厚生労働省事務連絡により、令和</a:t>
            </a:r>
            <a:r>
              <a:rPr lang="en-US" altLang="ja-JP" sz="1000" dirty="0">
                <a:latin typeface="HGPｺﾞｼｯｸM" panose="020B0600000000000000" pitchFamily="50" charset="-128"/>
                <a:ea typeface="HGPｺﾞｼｯｸM" panose="020B0600000000000000" pitchFamily="50" charset="-128"/>
              </a:rPr>
              <a:t>3</a:t>
            </a:r>
            <a:r>
              <a:rPr lang="ja-JP" altLang="en-US" sz="1000" dirty="0" smtClean="0">
                <a:latin typeface="HGPｺﾞｼｯｸM" panose="020B0600000000000000" pitchFamily="50" charset="-128"/>
                <a:ea typeface="HGPｺﾞｼｯｸM" panose="020B0600000000000000" pitchFamily="50" charset="-128"/>
              </a:rPr>
              <a:t>年度</a:t>
            </a:r>
            <a:r>
              <a:rPr lang="ja-JP" altLang="en-US" sz="1000" dirty="0">
                <a:latin typeface="HGPｺﾞｼｯｸM" panose="020B0600000000000000" pitchFamily="50" charset="-128"/>
                <a:ea typeface="HGPｺﾞｼｯｸM" panose="020B0600000000000000" pitchFamily="50" charset="-128"/>
              </a:rPr>
              <a:t>の</a:t>
            </a:r>
            <a:r>
              <a:rPr lang="ja-JP" altLang="en-US" sz="1000" dirty="0" smtClean="0">
                <a:latin typeface="HGPｺﾞｼｯｸM" panose="020B0600000000000000" pitchFamily="50" charset="-128"/>
                <a:ea typeface="HGPｺﾞｼｯｸM" panose="020B0600000000000000" pitchFamily="50" charset="-128"/>
              </a:rPr>
              <a:t>コロナ</a:t>
            </a:r>
            <a:r>
              <a:rPr lang="ja-JP" altLang="en-US" sz="1000" dirty="0">
                <a:latin typeface="HGPｺﾞｼｯｸM" panose="020B0600000000000000" pitchFamily="50" charset="-128"/>
                <a:ea typeface="HGPｺﾞｼｯｸM" panose="020B0600000000000000" pitchFamily="50" charset="-128"/>
              </a:rPr>
              <a:t>減免に係る特別調整交付金による財政支援（一部支援）の実施について通知</a:t>
            </a:r>
            <a:r>
              <a:rPr lang="en-US" altLang="ja-JP" sz="1000" dirty="0">
                <a:latin typeface="HGPｺﾞｼｯｸM" panose="020B0600000000000000" pitchFamily="50" charset="-128"/>
                <a:ea typeface="HGPｺﾞｼｯｸM" panose="020B0600000000000000" pitchFamily="50" charset="-128"/>
              </a:rPr>
              <a:t/>
            </a:r>
            <a:br>
              <a:rPr lang="en-US" altLang="ja-JP" sz="1000" dirty="0">
                <a:latin typeface="HGPｺﾞｼｯｸM" panose="020B0600000000000000" pitchFamily="50" charset="-128"/>
                <a:ea typeface="HGPｺﾞｼｯｸM" panose="020B0600000000000000" pitchFamily="50" charset="-128"/>
              </a:rPr>
            </a:br>
            <a:r>
              <a:rPr lang="ja-JP" altLang="en-US" sz="1000" dirty="0" smtClean="0">
                <a:latin typeface="HGPｺﾞｼｯｸM" panose="020B0600000000000000" pitchFamily="50" charset="-128"/>
                <a:ea typeface="HGPｺﾞｼｯｸM" panose="020B0600000000000000" pitchFamily="50" charset="-128"/>
              </a:rPr>
              <a:t>● 令和</a:t>
            </a:r>
            <a:r>
              <a:rPr lang="en-US" altLang="ja-JP" sz="1000" dirty="0">
                <a:latin typeface="HGPｺﾞｼｯｸM" panose="020B0600000000000000" pitchFamily="50" charset="-128"/>
                <a:ea typeface="HGPｺﾞｼｯｸM" panose="020B0600000000000000" pitchFamily="50" charset="-128"/>
              </a:rPr>
              <a:t>2</a:t>
            </a:r>
            <a:r>
              <a:rPr lang="ja-JP" altLang="en-US" sz="1000" dirty="0">
                <a:latin typeface="HGPｺﾞｼｯｸM" panose="020B0600000000000000" pitchFamily="50" charset="-128"/>
                <a:ea typeface="HGPｺﾞｼｯｸM" panose="020B0600000000000000" pitchFamily="50" charset="-128"/>
              </a:rPr>
              <a:t>年度の全額支援から一部支援への変更に伴い、令和</a:t>
            </a:r>
            <a:r>
              <a:rPr lang="en-US" altLang="ja-JP" sz="1000" dirty="0">
                <a:latin typeface="HGPｺﾞｼｯｸM" panose="020B0600000000000000" pitchFamily="50" charset="-128"/>
                <a:ea typeface="HGPｺﾞｼｯｸM" panose="020B0600000000000000" pitchFamily="50" charset="-128"/>
              </a:rPr>
              <a:t>3</a:t>
            </a:r>
            <a:r>
              <a:rPr lang="ja-JP" altLang="en-US" sz="1000" dirty="0">
                <a:latin typeface="HGPｺﾞｼｯｸM" panose="020B0600000000000000" pitchFamily="50" charset="-128"/>
                <a:ea typeface="HGPｺﾞｼｯｸM" panose="020B0600000000000000" pitchFamily="50" charset="-128"/>
              </a:rPr>
              <a:t>年度は費用負担が発生する</a:t>
            </a:r>
            <a:r>
              <a:rPr lang="ja-JP" altLang="en-US" sz="1000" dirty="0" smtClean="0">
                <a:latin typeface="HGPｺﾞｼｯｸM" panose="020B0600000000000000" pitchFamily="50" charset="-128"/>
                <a:ea typeface="HGPｺﾞｼｯｸM" panose="020B0600000000000000" pitchFamily="50" charset="-128"/>
              </a:rPr>
              <a:t>状況</a:t>
            </a:r>
            <a:r>
              <a:rPr lang="en-US" altLang="ja-JP" sz="1000" dirty="0" smtClean="0">
                <a:latin typeface="HGPｺﾞｼｯｸM" panose="020B0600000000000000" pitchFamily="50" charset="-128"/>
                <a:ea typeface="HGPｺﾞｼｯｸM" panose="020B0600000000000000" pitchFamily="50" charset="-128"/>
              </a:rPr>
              <a:t/>
            </a:r>
            <a:br>
              <a:rPr lang="en-US" altLang="ja-JP" sz="1000" dirty="0" smtClean="0">
                <a:latin typeface="HGPｺﾞｼｯｸM" panose="020B0600000000000000" pitchFamily="50" charset="-128"/>
                <a:ea typeface="HGPｺﾞｼｯｸM" panose="020B0600000000000000" pitchFamily="50" charset="-128"/>
              </a:rPr>
            </a:br>
            <a:r>
              <a:rPr lang="ja-JP" altLang="en-US" sz="1000" dirty="0" smtClean="0">
                <a:latin typeface="HGPｺﾞｼｯｸM" panose="020B0600000000000000" pitchFamily="50" charset="-128"/>
                <a:ea typeface="HGPｺﾞｼｯｸM" panose="020B0600000000000000" pitchFamily="50" charset="-128"/>
              </a:rPr>
              <a:t>● 減免</a:t>
            </a:r>
            <a:r>
              <a:rPr lang="ja-JP" altLang="en-US" sz="1000" dirty="0">
                <a:latin typeface="HGPｺﾞｼｯｸM" panose="020B0600000000000000" pitchFamily="50" charset="-128"/>
                <a:ea typeface="HGPｺﾞｼｯｸM" panose="020B0600000000000000" pitchFamily="50" charset="-128"/>
              </a:rPr>
              <a:t>実施に係る費用負担に対する府の財政支援については、令和</a:t>
            </a:r>
            <a:r>
              <a:rPr lang="en-US" altLang="ja-JP" sz="1000" dirty="0">
                <a:latin typeface="HGPｺﾞｼｯｸM" panose="020B0600000000000000" pitchFamily="50" charset="-128"/>
                <a:ea typeface="HGPｺﾞｼｯｸM" panose="020B0600000000000000" pitchFamily="50" charset="-128"/>
              </a:rPr>
              <a:t>3</a:t>
            </a:r>
            <a:r>
              <a:rPr lang="ja-JP" altLang="en-US" sz="1000" dirty="0">
                <a:latin typeface="HGPｺﾞｼｯｸM" panose="020B0600000000000000" pitchFamily="50" charset="-128"/>
                <a:ea typeface="HGPｺﾞｼｯｸM" panose="020B0600000000000000" pitchFamily="50" charset="-128"/>
              </a:rPr>
              <a:t>年度の減免額（規模）及び府の国庫返還金額に基づく府国保特会</a:t>
            </a:r>
            <a:r>
              <a:rPr lang="ja-JP" altLang="en-US" sz="1000" dirty="0" smtClean="0">
                <a:latin typeface="HGPｺﾞｼｯｸM" panose="020B0600000000000000" pitchFamily="50" charset="-128"/>
                <a:ea typeface="HGPｺﾞｼｯｸM" panose="020B0600000000000000" pitchFamily="50" charset="-128"/>
              </a:rPr>
              <a:t>の財政状況</a:t>
            </a:r>
            <a:r>
              <a:rPr lang="ja-JP" altLang="en-US" sz="1000" dirty="0">
                <a:latin typeface="HGPｺﾞｼｯｸM" panose="020B0600000000000000" pitchFamily="50" charset="-128"/>
                <a:ea typeface="HGPｺﾞｼｯｸM" panose="020B0600000000000000" pitchFamily="50" charset="-128"/>
              </a:rPr>
              <a:t>を踏まえ</a:t>
            </a:r>
            <a:r>
              <a:rPr lang="ja-JP" altLang="en-US" sz="1000" dirty="0" smtClean="0">
                <a:latin typeface="HGPｺﾞｼｯｸM" panose="020B0600000000000000" pitchFamily="50" charset="-128"/>
                <a:ea typeface="HGPｺﾞｼｯｸM" panose="020B0600000000000000" pitchFamily="50" charset="-128"/>
              </a:rPr>
              <a:t>検討</a:t>
            </a:r>
            <a:endParaRPr kumimoji="1" lang="ja-JP" altLang="en-US" sz="1000" dirty="0">
              <a:latin typeface="HGPｺﾞｼｯｸM" panose="020B0600000000000000" pitchFamily="50" charset="-128"/>
              <a:ea typeface="HGPｺﾞｼｯｸM" panose="020B0600000000000000" pitchFamily="50" charset="-128"/>
            </a:endParaRPr>
          </a:p>
        </p:txBody>
      </p:sp>
      <p:graphicFrame>
        <p:nvGraphicFramePr>
          <p:cNvPr id="11" name="表 10"/>
          <p:cNvGraphicFramePr>
            <a:graphicFrameLocks noGrp="1"/>
          </p:cNvGraphicFramePr>
          <p:nvPr>
            <p:extLst>
              <p:ext uri="{D42A27DB-BD31-4B8C-83A1-F6EECF244321}">
                <p14:modId xmlns:p14="http://schemas.microsoft.com/office/powerpoint/2010/main" val="3391156947"/>
              </p:ext>
            </p:extLst>
          </p:nvPr>
        </p:nvGraphicFramePr>
        <p:xfrm>
          <a:off x="16631" y="519479"/>
          <a:ext cx="9055870" cy="5379907"/>
        </p:xfrm>
        <a:graphic>
          <a:graphicData uri="http://schemas.openxmlformats.org/drawingml/2006/table">
            <a:tbl>
              <a:tblPr firstRow="1" bandRow="1">
                <a:tableStyleId>{5940675A-B579-460E-94D1-54222C63F5DA}</a:tableStyleId>
              </a:tblPr>
              <a:tblGrid>
                <a:gridCol w="737570">
                  <a:extLst>
                    <a:ext uri="{9D8B030D-6E8A-4147-A177-3AD203B41FA5}">
                      <a16:colId xmlns:a16="http://schemas.microsoft.com/office/drawing/2014/main" val="20000"/>
                    </a:ext>
                  </a:extLst>
                </a:gridCol>
                <a:gridCol w="1868722">
                  <a:extLst>
                    <a:ext uri="{9D8B030D-6E8A-4147-A177-3AD203B41FA5}">
                      <a16:colId xmlns:a16="http://schemas.microsoft.com/office/drawing/2014/main" val="20003"/>
                    </a:ext>
                  </a:extLst>
                </a:gridCol>
                <a:gridCol w="4699707">
                  <a:extLst>
                    <a:ext uri="{9D8B030D-6E8A-4147-A177-3AD203B41FA5}">
                      <a16:colId xmlns:a16="http://schemas.microsoft.com/office/drawing/2014/main" val="20004"/>
                    </a:ext>
                  </a:extLst>
                </a:gridCol>
                <a:gridCol w="1749871">
                  <a:extLst>
                    <a:ext uri="{9D8B030D-6E8A-4147-A177-3AD203B41FA5}">
                      <a16:colId xmlns:a16="http://schemas.microsoft.com/office/drawing/2014/main" val="3958627028"/>
                    </a:ext>
                  </a:extLst>
                </a:gridCol>
              </a:tblGrid>
              <a:tr h="333235">
                <a:tc>
                  <a:txBody>
                    <a:bodyPr/>
                    <a:lstStyle/>
                    <a:p>
                      <a:pPr algn="ctr"/>
                      <a:r>
                        <a:rPr kumimoji="1" lang="ja-JP" altLang="en-US" sz="1000" dirty="0" smtClean="0">
                          <a:solidFill>
                            <a:sysClr val="windowText" lastClr="000000"/>
                          </a:solidFill>
                          <a:latin typeface="HGPｺﾞｼｯｸE" panose="020B0900000000000000" pitchFamily="50" charset="-128"/>
                          <a:ea typeface="HGPｺﾞｼｯｸE" panose="020B0900000000000000" pitchFamily="50" charset="-128"/>
                        </a:rPr>
                        <a:t>項目</a:t>
                      </a:r>
                      <a:endParaRPr kumimoji="1" lang="ja-JP" altLang="en-US" sz="1000" dirty="0">
                        <a:solidFill>
                          <a:sysClr val="windowText" lastClr="000000"/>
                        </a:solidFill>
                        <a:latin typeface="HGPｺﾞｼｯｸE" panose="020B0900000000000000" pitchFamily="50" charset="-128"/>
                        <a:ea typeface="HGPｺﾞｼｯｸE" panose="020B09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ctr"/>
                      <a:r>
                        <a:rPr kumimoji="1" lang="ja-JP" altLang="en-US" sz="1000" dirty="0" smtClean="0">
                          <a:solidFill>
                            <a:sysClr val="windowText" lastClr="000000"/>
                          </a:solidFill>
                          <a:latin typeface="HGPｺﾞｼｯｸE" panose="020B0900000000000000" pitchFamily="50" charset="-128"/>
                          <a:ea typeface="HGPｺﾞｼｯｸE" panose="020B0900000000000000" pitchFamily="50" charset="-128"/>
                        </a:rPr>
                        <a:t>令和２年度検討事項</a:t>
                      </a:r>
                      <a:endParaRPr kumimoji="1" lang="ja-JP" altLang="en-US" sz="1000" dirty="0">
                        <a:solidFill>
                          <a:sysClr val="windowText" lastClr="000000"/>
                        </a:solidFill>
                        <a:latin typeface="HGPｺﾞｼｯｸE" panose="020B0900000000000000" pitchFamily="50" charset="-128"/>
                        <a:ea typeface="HGPｺﾞｼｯｸE" panose="020B0900000000000000" pitchFamily="50" charset="-128"/>
                      </a:endParaRPr>
                    </a:p>
                  </a:txBody>
                  <a:tcPr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ctr"/>
                      <a:r>
                        <a:rPr kumimoji="1" lang="ja-JP" altLang="en-US" sz="1000" dirty="0" smtClean="0">
                          <a:solidFill>
                            <a:sysClr val="windowText" lastClr="000000"/>
                          </a:solidFill>
                          <a:latin typeface="HGPｺﾞｼｯｸE" panose="020B0900000000000000" pitchFamily="50" charset="-128"/>
                          <a:ea typeface="HGPｺﾞｼｯｸE" panose="020B0900000000000000" pitchFamily="50" charset="-128"/>
                        </a:rPr>
                        <a:t>これまでの検討結果</a:t>
                      </a:r>
                      <a:endParaRPr kumimoji="1" lang="ja-JP" altLang="en-US" sz="1000" dirty="0">
                        <a:solidFill>
                          <a:sysClr val="windowText" lastClr="000000"/>
                        </a:solidFill>
                        <a:latin typeface="HGPｺﾞｼｯｸE" panose="020B0900000000000000" pitchFamily="50" charset="-128"/>
                        <a:ea typeface="HGPｺﾞｼｯｸE" panose="020B09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ctr"/>
                      <a:r>
                        <a:rPr kumimoji="1" lang="ja-JP" altLang="en-US" sz="1000" dirty="0" smtClean="0">
                          <a:solidFill>
                            <a:sysClr val="windowText" lastClr="000000"/>
                          </a:solidFill>
                          <a:latin typeface="HGPｺﾞｼｯｸE" panose="020B0900000000000000" pitchFamily="50" charset="-128"/>
                          <a:ea typeface="HGPｺﾞｼｯｸE" panose="020B0900000000000000" pitchFamily="50" charset="-128"/>
                        </a:rPr>
                        <a:t>令和３年度主な検討事項</a:t>
                      </a:r>
                      <a:endParaRPr kumimoji="1" lang="ja-JP" altLang="en-US" sz="1000" dirty="0">
                        <a:solidFill>
                          <a:sysClr val="windowText" lastClr="000000"/>
                        </a:solidFill>
                        <a:latin typeface="HGPｺﾞｼｯｸE" panose="020B0900000000000000" pitchFamily="50" charset="-128"/>
                        <a:ea typeface="HGPｺﾞｼｯｸE" panose="020B09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extLst>
                  <a:ext uri="{0D108BD9-81ED-4DB2-BD59-A6C34878D82A}">
                    <a16:rowId xmlns:a16="http://schemas.microsoft.com/office/drawing/2014/main" val="10000"/>
                  </a:ext>
                </a:extLst>
              </a:tr>
              <a:tr h="1136126">
                <a:tc>
                  <a:txBody>
                    <a:bodyPr/>
                    <a:lstStyle/>
                    <a:p>
                      <a:r>
                        <a:rPr kumimoji="1" lang="ja-JP" altLang="en-US" sz="950" dirty="0" smtClean="0">
                          <a:solidFill>
                            <a:sysClr val="windowText" lastClr="000000"/>
                          </a:solidFill>
                          <a:latin typeface="HGPｺﾞｼｯｸE" panose="020B0900000000000000" pitchFamily="50" charset="-128"/>
                          <a:ea typeface="HGPｺﾞｼｯｸE" panose="020B0900000000000000" pitchFamily="50" charset="-128"/>
                        </a:rPr>
                        <a:t>保険料率</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marL="85725" marR="0" indent="-85725"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1000" dirty="0" smtClean="0">
                          <a:solidFill>
                            <a:sysClr val="windowText" lastClr="000000"/>
                          </a:solidFill>
                          <a:latin typeface="HGPｺﾞｼｯｸM" panose="020B0600000000000000" pitchFamily="50" charset="-128"/>
                          <a:ea typeface="HGPｺﾞｼｯｸM" panose="020B0600000000000000" pitchFamily="50" charset="-128"/>
                        </a:rPr>
                        <a:t>●　府全体の共通公費の範囲の検討</a:t>
                      </a:r>
                    </a:p>
                    <a:p>
                      <a:pPr marL="85725" marR="0" indent="-85725"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1000" dirty="0" smtClean="0">
                          <a:solidFill>
                            <a:sysClr val="windowText" lastClr="000000"/>
                          </a:solidFill>
                          <a:latin typeface="HGPｺﾞｼｯｸM" panose="020B0600000000000000" pitchFamily="50" charset="-128"/>
                          <a:ea typeface="HGPｺﾞｼｯｸM" panose="020B0600000000000000" pitchFamily="50" charset="-128"/>
                        </a:rPr>
                        <a:t>①　過年度の保険料収納見込み（一般分）</a:t>
                      </a:r>
                      <a:endParaRPr kumimoji="1" lang="en-US" altLang="ja-JP" sz="1000" dirty="0" smtClean="0">
                        <a:solidFill>
                          <a:sysClr val="windowText" lastClr="000000"/>
                        </a:solidFill>
                        <a:latin typeface="HGPｺﾞｼｯｸM" panose="020B0600000000000000" pitchFamily="50" charset="-128"/>
                        <a:ea typeface="HGPｺﾞｼｯｸM" panose="020B0600000000000000" pitchFamily="50" charset="-128"/>
                      </a:endParaRPr>
                    </a:p>
                    <a:p>
                      <a:pPr marL="85725" marR="0" indent="-85725"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1000" dirty="0" smtClean="0">
                          <a:solidFill>
                            <a:sysClr val="windowText" lastClr="000000"/>
                          </a:solidFill>
                          <a:latin typeface="HGPｺﾞｼｯｸM" panose="020B0600000000000000" pitchFamily="50" charset="-128"/>
                          <a:ea typeface="HGPｺﾞｼｯｸM" panose="020B0600000000000000" pitchFamily="50" charset="-128"/>
                        </a:rPr>
                        <a:t>②　保険者努力支援制度（都道府県分）の活用</a:t>
                      </a:r>
                      <a:endParaRPr kumimoji="1" lang="en-US" altLang="ja-JP" sz="1000" dirty="0" smtClean="0">
                        <a:solidFill>
                          <a:sysClr val="windowText" lastClr="000000"/>
                        </a:solidFill>
                        <a:latin typeface="HGPｺﾞｼｯｸM" panose="020B0600000000000000" pitchFamily="50" charset="-128"/>
                        <a:ea typeface="HGPｺﾞｼｯｸM" panose="020B0600000000000000" pitchFamily="50" charset="-128"/>
                      </a:endParaRPr>
                    </a:p>
                  </a:txBody>
                  <a:tcPr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1000" dirty="0" smtClean="0">
                          <a:solidFill>
                            <a:sysClr val="windowText" lastClr="000000"/>
                          </a:solidFill>
                          <a:latin typeface="HGPｺﾞｼｯｸM" panose="020B0600000000000000" pitchFamily="50" charset="-128"/>
                          <a:ea typeface="HGPｺﾞｼｯｸM" panose="020B0600000000000000" pitchFamily="50" charset="-128"/>
                        </a:rPr>
                        <a:t>●　府全体の共通公費の範囲の検討</a:t>
                      </a:r>
                    </a:p>
                    <a:p>
                      <a:pPr marL="0" marR="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1000" dirty="0" smtClean="0">
                          <a:solidFill>
                            <a:sysClr val="windowText" lastClr="000000"/>
                          </a:solidFill>
                          <a:latin typeface="HGPｺﾞｼｯｸM" panose="020B0600000000000000" pitchFamily="50" charset="-128"/>
                          <a:ea typeface="HGPｺﾞｼｯｸM" panose="020B0600000000000000" pitchFamily="50" charset="-128"/>
                        </a:rPr>
                        <a:t>①　過年度の保険料収納見込み（一般分）</a:t>
                      </a:r>
                    </a:p>
                    <a:p>
                      <a:pPr marL="85725" marR="0" indent="-85725"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1000" dirty="0" smtClean="0">
                          <a:solidFill>
                            <a:sysClr val="windowText" lastClr="000000"/>
                          </a:solidFill>
                          <a:latin typeface="HGPｺﾞｼｯｸM" panose="020B0600000000000000" pitchFamily="50" charset="-128"/>
                          <a:ea typeface="HGPｺﾞｼｯｸM" panose="020B0600000000000000" pitchFamily="50" charset="-128"/>
                        </a:rPr>
                        <a:t> 　　過去</a:t>
                      </a:r>
                      <a:r>
                        <a:rPr kumimoji="1" lang="en-US" altLang="ja-JP" sz="1000" dirty="0" smtClean="0">
                          <a:solidFill>
                            <a:sysClr val="windowText" lastClr="000000"/>
                          </a:solidFill>
                          <a:latin typeface="HGPｺﾞｼｯｸM" panose="020B0600000000000000" pitchFamily="50" charset="-128"/>
                          <a:ea typeface="HGPｺﾞｼｯｸM" panose="020B0600000000000000" pitchFamily="50" charset="-128"/>
                        </a:rPr>
                        <a:t>3</a:t>
                      </a:r>
                      <a:r>
                        <a:rPr kumimoji="1" lang="ja-JP" altLang="en-US" sz="1000" dirty="0" smtClean="0">
                          <a:solidFill>
                            <a:sysClr val="windowText" lastClr="000000"/>
                          </a:solidFill>
                          <a:latin typeface="HGPｺﾞｼｯｸM" panose="020B0600000000000000" pitchFamily="50" charset="-128"/>
                          <a:ea typeface="HGPｺﾞｼｯｸM" panose="020B0600000000000000" pitchFamily="50" charset="-128"/>
                        </a:rPr>
                        <a:t>ヵ年の平均収納額の</a:t>
                      </a:r>
                      <a:r>
                        <a:rPr kumimoji="1" lang="en-US" altLang="ja-JP" sz="1000" dirty="0" smtClean="0">
                          <a:solidFill>
                            <a:sysClr val="windowText" lastClr="000000"/>
                          </a:solidFill>
                          <a:latin typeface="HGPｺﾞｼｯｸM" panose="020B0600000000000000" pitchFamily="50" charset="-128"/>
                          <a:ea typeface="HGPｺﾞｼｯｸM" panose="020B0600000000000000" pitchFamily="50" charset="-128"/>
                        </a:rPr>
                        <a:t>65%</a:t>
                      </a:r>
                      <a:r>
                        <a:rPr kumimoji="1" lang="ja-JP" altLang="en-US" sz="1000" dirty="0" smtClean="0">
                          <a:solidFill>
                            <a:sysClr val="windowText" lastClr="000000"/>
                          </a:solidFill>
                          <a:latin typeface="HGPｺﾞｼｯｸM" panose="020B0600000000000000" pitchFamily="50" charset="-128"/>
                          <a:ea typeface="HGPｺﾞｼｯｸM" panose="020B0600000000000000" pitchFamily="50" charset="-128"/>
                        </a:rPr>
                        <a:t>に、平成</a:t>
                      </a:r>
                      <a:r>
                        <a:rPr kumimoji="1" lang="en-US" altLang="ja-JP" sz="1000" dirty="0" smtClean="0">
                          <a:solidFill>
                            <a:sysClr val="windowText" lastClr="000000"/>
                          </a:solidFill>
                          <a:latin typeface="HGPｺﾞｼｯｸM" panose="020B0600000000000000" pitchFamily="50" charset="-128"/>
                          <a:ea typeface="HGPｺﾞｼｯｸM" panose="020B0600000000000000" pitchFamily="50" charset="-128"/>
                        </a:rPr>
                        <a:t>29</a:t>
                      </a:r>
                      <a:r>
                        <a:rPr kumimoji="1" lang="ja-JP" altLang="en-US" sz="1000" dirty="0" smtClean="0">
                          <a:solidFill>
                            <a:sysClr val="windowText" lastClr="000000"/>
                          </a:solidFill>
                          <a:latin typeface="HGPｺﾞｼｯｸM" panose="020B0600000000000000" pitchFamily="50" charset="-128"/>
                          <a:ea typeface="HGPｺﾞｼｯｸM" panose="020B0600000000000000" pitchFamily="50" charset="-128"/>
                        </a:rPr>
                        <a:t>～令和元年度調定額の平均と、直近値である令和元年度の調定額から算出した変動率を乗じた額と設定（</a:t>
                      </a:r>
                      <a:r>
                        <a:rPr kumimoji="1" lang="en-US" altLang="ja-JP" sz="1000" dirty="0" smtClean="0">
                          <a:solidFill>
                            <a:sysClr val="windowText" lastClr="000000"/>
                          </a:solidFill>
                          <a:latin typeface="HGPｺﾞｼｯｸM" panose="020B0600000000000000" pitchFamily="50" charset="-128"/>
                          <a:ea typeface="HGPｺﾞｼｯｸM" panose="020B0600000000000000" pitchFamily="50" charset="-128"/>
                        </a:rPr>
                        <a:t>100</a:t>
                      </a:r>
                      <a:r>
                        <a:rPr kumimoji="1" lang="ja-JP" altLang="en-US" sz="1000" dirty="0" smtClean="0">
                          <a:solidFill>
                            <a:sysClr val="windowText" lastClr="000000"/>
                          </a:solidFill>
                          <a:latin typeface="HGPｺﾞｼｯｸM" panose="020B0600000000000000" pitchFamily="50" charset="-128"/>
                          <a:ea typeface="HGPｺﾞｼｯｸM" panose="020B0600000000000000" pitchFamily="50" charset="-128"/>
                        </a:rPr>
                        <a:t>％上限は撤廃）。</a:t>
                      </a:r>
                    </a:p>
                    <a:p>
                      <a:pPr marL="0" marR="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1000" dirty="0" smtClean="0">
                          <a:solidFill>
                            <a:sysClr val="windowText" lastClr="000000"/>
                          </a:solidFill>
                          <a:latin typeface="HGPｺﾞｼｯｸM" panose="020B0600000000000000" pitchFamily="50" charset="-128"/>
                          <a:ea typeface="HGPｺﾞｼｯｸM" panose="020B0600000000000000" pitchFamily="50" charset="-128"/>
                        </a:rPr>
                        <a:t>②　保険者努力支援制度（都道府県分）</a:t>
                      </a:r>
                    </a:p>
                    <a:p>
                      <a:pPr marL="0" marR="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1000" dirty="0" smtClean="0">
                          <a:solidFill>
                            <a:sysClr val="windowText" lastClr="000000"/>
                          </a:solidFill>
                          <a:latin typeface="HGPｺﾞｼｯｸM" panose="020B0600000000000000" pitchFamily="50" charset="-128"/>
                          <a:ea typeface="HGPｺﾞｼｯｸM" panose="020B0600000000000000" pitchFamily="50" charset="-128"/>
                        </a:rPr>
                        <a:t> 　　引き続き、保険料引き下げ財源として活用。</a:t>
                      </a:r>
                      <a:endParaRPr kumimoji="1" lang="en-US" altLang="ja-JP" sz="1000" dirty="0" smtClean="0">
                        <a:solidFill>
                          <a:sysClr val="windowText" lastClr="000000"/>
                        </a:solidFill>
                        <a:latin typeface="HGPｺﾞｼｯｸM" panose="020B0600000000000000" pitchFamily="50" charset="-128"/>
                        <a:ea typeface="HGP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85725" marR="0" indent="-85725"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1000" dirty="0" smtClean="0">
                          <a:solidFill>
                            <a:sysClr val="windowText" lastClr="000000"/>
                          </a:solidFill>
                          <a:latin typeface="HGPｺﾞｼｯｸM" panose="020B0600000000000000" pitchFamily="50" charset="-128"/>
                          <a:ea typeface="HGPｺﾞｼｯｸM" panose="020B0600000000000000" pitchFamily="50" charset="-128"/>
                        </a:rPr>
                        <a:t>●　府全体の共通公費の範囲の検討</a:t>
                      </a:r>
                      <a:endParaRPr kumimoji="1" lang="en-US" altLang="ja-JP" sz="1000" dirty="0" smtClean="0">
                        <a:solidFill>
                          <a:sysClr val="windowText" lastClr="000000"/>
                        </a:solidFill>
                        <a:latin typeface="HGPｺﾞｼｯｸM" panose="020B0600000000000000" pitchFamily="50" charset="-128"/>
                        <a:ea typeface="HGPｺﾞｼｯｸM" panose="020B0600000000000000" pitchFamily="50" charset="-128"/>
                      </a:endParaRPr>
                    </a:p>
                    <a:p>
                      <a:pPr marL="87313" marR="0" indent="-87313"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1000" dirty="0" smtClean="0">
                          <a:solidFill>
                            <a:sysClr val="windowText" lastClr="000000"/>
                          </a:solidFill>
                          <a:latin typeface="HGPｺﾞｼｯｸM" panose="020B0600000000000000" pitchFamily="50" charset="-128"/>
                          <a:ea typeface="HGPｺﾞｼｯｸM" panose="020B0600000000000000" pitchFamily="50" charset="-128"/>
                        </a:rPr>
                        <a:t>①過年度の保険料収納見込み（一般分）</a:t>
                      </a:r>
                      <a:endParaRPr kumimoji="1" lang="en-US" altLang="ja-JP" sz="1000" dirty="0" smtClean="0">
                        <a:solidFill>
                          <a:sysClr val="windowText" lastClr="000000"/>
                        </a:solidFill>
                        <a:latin typeface="HGPｺﾞｼｯｸM" panose="020B0600000000000000" pitchFamily="50" charset="-128"/>
                        <a:ea typeface="HGPｺﾞｼｯｸM" panose="020B0600000000000000" pitchFamily="50" charset="-128"/>
                      </a:endParaRPr>
                    </a:p>
                    <a:p>
                      <a:pPr marL="85725" marR="0" indent="-85725" algn="l" defTabSz="914400" rtl="0" eaLnBrk="1" fontAlgn="auto" latinLnBrk="0" hangingPunct="1">
                        <a:lnSpc>
                          <a:spcPct val="100000"/>
                        </a:lnSpc>
                        <a:spcBef>
                          <a:spcPts val="0"/>
                        </a:spcBef>
                        <a:spcAft>
                          <a:spcPts val="0"/>
                        </a:spcAft>
                        <a:buClrTx/>
                        <a:buSzTx/>
                        <a:buFontTx/>
                        <a:buNone/>
                        <a:tabLst/>
                        <a:defRPr/>
                      </a:pPr>
                      <a:r>
                        <a:rPr kumimoji="1" lang="ja-JP" altLang="en-US" sz="1000" dirty="0" smtClean="0">
                          <a:solidFill>
                            <a:sysClr val="windowText" lastClr="000000"/>
                          </a:solidFill>
                          <a:latin typeface="HGPｺﾞｼｯｸM" panose="020B0600000000000000" pitchFamily="50" charset="-128"/>
                          <a:ea typeface="HGPｺﾞｼｯｸM" panose="020B0600000000000000" pitchFamily="50" charset="-128"/>
                        </a:rPr>
                        <a:t>②保険者努力支援制度（都道府県分）</a:t>
                      </a:r>
                      <a:endParaRPr kumimoji="1" lang="en-US" altLang="ja-JP" sz="1000" dirty="0" smtClean="0">
                        <a:solidFill>
                          <a:sysClr val="windowText" lastClr="000000"/>
                        </a:solidFill>
                        <a:latin typeface="HGPｺﾞｼｯｸM" panose="020B0600000000000000" pitchFamily="50" charset="-128"/>
                        <a:ea typeface="HGP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5"/>
                  </a:ext>
                </a:extLst>
              </a:tr>
              <a:tr h="720080">
                <a:tc>
                  <a:txBody>
                    <a:bodyPr/>
                    <a:lstStyle/>
                    <a:p>
                      <a:pPr algn="l"/>
                      <a:r>
                        <a:rPr kumimoji="1" lang="ja-JP" altLang="en-US" sz="950" dirty="0" smtClean="0">
                          <a:solidFill>
                            <a:sysClr val="windowText" lastClr="000000"/>
                          </a:solidFill>
                          <a:latin typeface="HGPｺﾞｼｯｸE" panose="020B0900000000000000" pitchFamily="50" charset="-128"/>
                          <a:ea typeface="HGPｺﾞｼｯｸE" panose="020B0900000000000000" pitchFamily="50" charset="-128"/>
                        </a:rPr>
                        <a:t>保険料</a:t>
                      </a:r>
                      <a:endParaRPr kumimoji="1" lang="en-US" altLang="ja-JP" sz="950" dirty="0" smtClean="0">
                        <a:solidFill>
                          <a:sysClr val="windowText" lastClr="000000"/>
                        </a:solidFill>
                        <a:latin typeface="HGPｺﾞｼｯｸE" panose="020B0900000000000000" pitchFamily="50" charset="-128"/>
                        <a:ea typeface="HGPｺﾞｼｯｸE" panose="020B0900000000000000" pitchFamily="50" charset="-128"/>
                      </a:endParaRPr>
                    </a:p>
                    <a:p>
                      <a:pPr algn="l"/>
                      <a:r>
                        <a:rPr kumimoji="1" lang="ja-JP" altLang="en-US" sz="950" dirty="0" smtClean="0">
                          <a:solidFill>
                            <a:sysClr val="windowText" lastClr="000000"/>
                          </a:solidFill>
                          <a:latin typeface="HGPｺﾞｼｯｸE" panose="020B0900000000000000" pitchFamily="50" charset="-128"/>
                          <a:ea typeface="HGPｺﾞｼｯｸE" panose="020B0900000000000000" pitchFamily="50" charset="-128"/>
                        </a:rPr>
                        <a:t>減免・軽減</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1000" dirty="0" smtClean="0">
                          <a:solidFill>
                            <a:sysClr val="windowText" lastClr="000000"/>
                          </a:solidFill>
                          <a:latin typeface="HGPｺﾞｼｯｸM" panose="020B0600000000000000" pitchFamily="50" charset="-128"/>
                          <a:ea typeface="HGPｺﾞｼｯｸM" panose="020B0600000000000000" pitchFamily="50" charset="-128"/>
                        </a:rPr>
                        <a:t>●　</a:t>
                      </a:r>
                      <a:r>
                        <a:rPr kumimoji="1" lang="zh-TW" altLang="en-US" sz="1000" dirty="0" smtClean="0">
                          <a:solidFill>
                            <a:sysClr val="windowText" lastClr="000000"/>
                          </a:solidFill>
                          <a:latin typeface="HGPｺﾞｼｯｸM" panose="020B0600000000000000" pitchFamily="50" charset="-128"/>
                          <a:ea typeface="HGPｺﾞｼｯｸM" panose="020B0600000000000000" pitchFamily="50" charset="-128"/>
                        </a:rPr>
                        <a:t>多子世帯減免</a:t>
                      </a:r>
                      <a:endParaRPr kumimoji="1" lang="en-US" altLang="zh-TW" sz="1000" dirty="0" smtClean="0">
                        <a:solidFill>
                          <a:sysClr val="windowText" lastClr="000000"/>
                        </a:solidFill>
                        <a:latin typeface="HGPｺﾞｼｯｸM" panose="020B0600000000000000" pitchFamily="50" charset="-128"/>
                        <a:ea typeface="HGPｺﾞｼｯｸM" panose="020B0600000000000000" pitchFamily="50" charset="-128"/>
                      </a:endParaRPr>
                    </a:p>
                    <a:p>
                      <a:pPr marL="0" marR="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1000" dirty="0" smtClean="0">
                          <a:solidFill>
                            <a:sysClr val="windowText" lastClr="000000"/>
                          </a:solidFill>
                          <a:latin typeface="HGPｺﾞｼｯｸM" panose="020B0600000000000000" pitchFamily="50" charset="-128"/>
                          <a:ea typeface="HGPｺﾞｼｯｸM" panose="020B0600000000000000" pitchFamily="50" charset="-128"/>
                        </a:rPr>
                        <a:t> 　国における議論内容や検討状況を踏まえ対応を検証。</a:t>
                      </a:r>
                      <a:endParaRPr kumimoji="1" lang="en-US" altLang="zh-TW" sz="1000" dirty="0" smtClean="0">
                        <a:solidFill>
                          <a:sysClr val="windowText" lastClr="000000"/>
                        </a:solidFill>
                        <a:latin typeface="HGPｺﾞｼｯｸM" panose="020B0600000000000000" pitchFamily="50" charset="-128"/>
                        <a:ea typeface="HGPｺﾞｼｯｸM" panose="020B0600000000000000" pitchFamily="50" charset="-128"/>
                      </a:endParaRPr>
                    </a:p>
                  </a:txBody>
                  <a:tcPr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85725" marR="0" indent="-85725"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1000" dirty="0" smtClean="0">
                          <a:solidFill>
                            <a:sysClr val="windowText" lastClr="000000"/>
                          </a:solidFill>
                          <a:latin typeface="HGPｺﾞｼｯｸM" panose="020B0600000000000000" pitchFamily="50" charset="-128"/>
                          <a:ea typeface="HGPｺﾞｼｯｸM" panose="020B0600000000000000" pitchFamily="50" charset="-128"/>
                        </a:rPr>
                        <a:t>●　国において、子ども（未就学児）に係る被保険者均等割額を減額し、その減額相当額を公費で支援する法改正（令和４年４月１日施行）を予定。</a:t>
                      </a:r>
                      <a:endParaRPr kumimoji="1" lang="en-US" altLang="ja-JP" sz="1000" dirty="0" smtClean="0">
                        <a:solidFill>
                          <a:sysClr val="windowText" lastClr="000000"/>
                        </a:solidFill>
                        <a:latin typeface="HGPｺﾞｼｯｸM" panose="020B0600000000000000" pitchFamily="50" charset="-128"/>
                        <a:ea typeface="HGP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85725" marR="0" indent="-85725"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1000" dirty="0" smtClean="0">
                          <a:solidFill>
                            <a:sysClr val="windowText" lastClr="000000"/>
                          </a:solidFill>
                          <a:latin typeface="HGPｺﾞｼｯｸM" panose="020B0600000000000000" pitchFamily="50" charset="-128"/>
                          <a:ea typeface="HGPｺﾞｼｯｸM" panose="020B0600000000000000" pitchFamily="50" charset="-128"/>
                        </a:rPr>
                        <a:t>●　子どもに係る均等割額減額措置について、制度内容を検討。</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880981838"/>
                  </a:ext>
                </a:extLst>
              </a:tr>
              <a:tr h="1872208">
                <a:tc>
                  <a:txBody>
                    <a:bodyPr/>
                    <a:lstStyle/>
                    <a:p>
                      <a:r>
                        <a:rPr kumimoji="1" lang="ja-JP" altLang="en-US" sz="950" dirty="0" smtClean="0">
                          <a:solidFill>
                            <a:sysClr val="windowText" lastClr="000000"/>
                          </a:solidFill>
                          <a:latin typeface="HGPｺﾞｼｯｸE" panose="020B0900000000000000" pitchFamily="50" charset="-128"/>
                          <a:ea typeface="HGPｺﾞｼｯｸE" panose="020B0900000000000000" pitchFamily="50" charset="-128"/>
                        </a:rPr>
                        <a:t>標準</a:t>
                      </a:r>
                      <a:endParaRPr kumimoji="1" lang="en-US" altLang="ja-JP" sz="950" dirty="0" smtClean="0">
                        <a:solidFill>
                          <a:sysClr val="windowText" lastClr="000000"/>
                        </a:solidFill>
                        <a:latin typeface="HGPｺﾞｼｯｸE" panose="020B0900000000000000" pitchFamily="50" charset="-128"/>
                        <a:ea typeface="HGPｺﾞｼｯｸE" panose="020B0900000000000000" pitchFamily="50" charset="-128"/>
                      </a:endParaRPr>
                    </a:p>
                    <a:p>
                      <a:r>
                        <a:rPr kumimoji="1" lang="ja-JP" altLang="en-US" sz="950" dirty="0" smtClean="0">
                          <a:solidFill>
                            <a:sysClr val="windowText" lastClr="000000"/>
                          </a:solidFill>
                          <a:latin typeface="HGPｺﾞｼｯｸE" panose="020B0900000000000000" pitchFamily="50" charset="-128"/>
                          <a:ea typeface="HGPｺﾞｼｯｸE" panose="020B0900000000000000" pitchFamily="50" charset="-128"/>
                        </a:rPr>
                        <a:t>収納率</a:t>
                      </a:r>
                      <a:endParaRPr kumimoji="1" lang="en-US" altLang="ja-JP" sz="950" dirty="0" smtClean="0">
                        <a:solidFill>
                          <a:sysClr val="windowText" lastClr="000000"/>
                        </a:solidFill>
                        <a:latin typeface="HGPｺﾞｼｯｸE" panose="020B0900000000000000" pitchFamily="50" charset="-128"/>
                        <a:ea typeface="HGPｺﾞｼｯｸE" panose="020B09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marL="85725" marR="0" indent="-85725"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1000" dirty="0" smtClean="0">
                          <a:solidFill>
                            <a:sysClr val="windowText" lastClr="000000"/>
                          </a:solidFill>
                          <a:latin typeface="HGPｺﾞｼｯｸM" panose="020B0600000000000000" pitchFamily="50" charset="-128"/>
                          <a:ea typeface="HGPｺﾞｼｯｸM" panose="020B0600000000000000" pitchFamily="50" charset="-128"/>
                        </a:rPr>
                        <a:t>●　令和元年度決算状況を踏まえた検証</a:t>
                      </a:r>
                    </a:p>
                  </a:txBody>
                  <a:tcPr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85725" marR="0" indent="-85725" algn="l" defTabSz="914400" rtl="0" eaLnBrk="1" fontAlgn="auto" latinLnBrk="0" hangingPunct="1">
                        <a:lnSpc>
                          <a:spcPct val="100000"/>
                        </a:lnSpc>
                        <a:spcBef>
                          <a:spcPts val="0"/>
                        </a:spcBef>
                        <a:spcAft>
                          <a:spcPts val="0"/>
                        </a:spcAft>
                        <a:buClrTx/>
                        <a:buSzTx/>
                        <a:buFontTx/>
                        <a:buNone/>
                        <a:tabLst/>
                        <a:defRPr/>
                      </a:pPr>
                      <a:r>
                        <a:rPr kumimoji="1" lang="ja-JP" altLang="en-US" sz="1000" dirty="0" smtClean="0">
                          <a:solidFill>
                            <a:sysClr val="windowText" lastClr="000000"/>
                          </a:solidFill>
                          <a:latin typeface="HGPｺﾞｼｯｸM" panose="020B0600000000000000" pitchFamily="50" charset="-128"/>
                          <a:ea typeface="HGPｺﾞｼｯｸM" panose="020B0600000000000000" pitchFamily="50" charset="-128"/>
                        </a:rPr>
                        <a:t>●</a:t>
                      </a:r>
                      <a:r>
                        <a:rPr kumimoji="1" lang="ja-JP" altLang="en-US" sz="1000" u="none" dirty="0" smtClean="0">
                          <a:solidFill>
                            <a:sysClr val="windowText" lastClr="000000"/>
                          </a:solidFill>
                          <a:latin typeface="HGPｺﾞｼｯｸM" panose="020B0600000000000000" pitchFamily="50" charset="-128"/>
                          <a:ea typeface="HGPｺﾞｼｯｸM" panose="020B0600000000000000" pitchFamily="50" charset="-128"/>
                        </a:rPr>
                        <a:t>　保険者努力支援制度の保険料収納率に関する評価指標の市町村規模別区分に準じ、</a:t>
                      </a:r>
                      <a:r>
                        <a:rPr kumimoji="1" lang="en-US" altLang="ja-JP" sz="1000" u="none" dirty="0" smtClean="0">
                          <a:solidFill>
                            <a:sysClr val="windowText" lastClr="000000"/>
                          </a:solidFill>
                          <a:latin typeface="HGPｺﾞｼｯｸM" panose="020B0600000000000000" pitchFamily="50" charset="-128"/>
                          <a:ea typeface="HGPｺﾞｼｯｸM" panose="020B0600000000000000" pitchFamily="50" charset="-128"/>
                        </a:rPr>
                        <a:t>3,000</a:t>
                      </a:r>
                      <a:r>
                        <a:rPr kumimoji="1" lang="ja-JP" altLang="en-US" sz="1000" u="none" dirty="0" smtClean="0">
                          <a:solidFill>
                            <a:sysClr val="windowText" lastClr="000000"/>
                          </a:solidFill>
                          <a:latin typeface="HGPｺﾞｼｯｸM" panose="020B0600000000000000" pitchFamily="50" charset="-128"/>
                          <a:ea typeface="HGPｺﾞｼｯｸM" panose="020B0600000000000000" pitchFamily="50" charset="-128"/>
                        </a:rPr>
                        <a:t>人未満の区分を設け、</a:t>
                      </a:r>
                      <a:r>
                        <a:rPr kumimoji="1" lang="en-US" altLang="ja-JP" sz="1000" u="none" dirty="0" smtClean="0">
                          <a:solidFill>
                            <a:sysClr val="windowText" lastClr="000000"/>
                          </a:solidFill>
                          <a:latin typeface="HGPｺﾞｼｯｸM" panose="020B0600000000000000" pitchFamily="50" charset="-128"/>
                          <a:ea typeface="HGPｺﾞｼｯｸM" panose="020B0600000000000000" pitchFamily="50" charset="-128"/>
                        </a:rPr>
                        <a:t>4</a:t>
                      </a:r>
                      <a:r>
                        <a:rPr kumimoji="1" lang="ja-JP" altLang="en-US" sz="1000" u="none" dirty="0" smtClean="0">
                          <a:solidFill>
                            <a:sysClr val="windowText" lastClr="000000"/>
                          </a:solidFill>
                          <a:latin typeface="HGPｺﾞｼｯｸM" panose="020B0600000000000000" pitchFamily="50" charset="-128"/>
                          <a:ea typeface="HGPｺﾞｼｯｸM" panose="020B0600000000000000" pitchFamily="50" charset="-128"/>
                        </a:rPr>
                        <a:t>区分から５区分に変更。</a:t>
                      </a:r>
                      <a:endParaRPr kumimoji="1" lang="en-US" altLang="ja-JP" sz="1000" u="none" dirty="0" smtClean="0">
                        <a:solidFill>
                          <a:sysClr val="windowText" lastClr="000000"/>
                        </a:solidFill>
                        <a:latin typeface="HGPｺﾞｼｯｸM" panose="020B0600000000000000" pitchFamily="50" charset="-128"/>
                        <a:ea typeface="HGPｺﾞｼｯｸM" panose="020B0600000000000000" pitchFamily="50" charset="-128"/>
                      </a:endParaRPr>
                    </a:p>
                    <a:p>
                      <a:pPr marL="85725" marR="0" indent="-85725" algn="l" defTabSz="914400" rtl="0" eaLnBrk="1" fontAlgn="auto" latinLnBrk="0" hangingPunct="1">
                        <a:lnSpc>
                          <a:spcPct val="100000"/>
                        </a:lnSpc>
                        <a:spcBef>
                          <a:spcPts val="0"/>
                        </a:spcBef>
                        <a:spcAft>
                          <a:spcPts val="0"/>
                        </a:spcAft>
                        <a:buClrTx/>
                        <a:buSzTx/>
                        <a:buFontTx/>
                        <a:buNone/>
                        <a:tabLst/>
                        <a:defRPr/>
                      </a:pPr>
                      <a:endParaRPr kumimoji="1" lang="ja-JP" altLang="en-US" sz="1000" u="none" dirty="0" smtClean="0">
                        <a:solidFill>
                          <a:sysClr val="windowText" lastClr="000000"/>
                        </a:solidFill>
                        <a:latin typeface="HGPｺﾞｼｯｸM" panose="020B0600000000000000" pitchFamily="50" charset="-128"/>
                        <a:ea typeface="HGPｺﾞｼｯｸM" panose="020B0600000000000000" pitchFamily="50" charset="-128"/>
                      </a:endParaRPr>
                    </a:p>
                    <a:p>
                      <a:pPr marL="85725" marR="0" indent="-85725" algn="l" defTabSz="914400" rtl="0" eaLnBrk="1" fontAlgn="auto" latinLnBrk="0" hangingPunct="1">
                        <a:lnSpc>
                          <a:spcPct val="100000"/>
                        </a:lnSpc>
                        <a:spcBef>
                          <a:spcPts val="0"/>
                        </a:spcBef>
                        <a:spcAft>
                          <a:spcPts val="0"/>
                        </a:spcAft>
                        <a:buClrTx/>
                        <a:buSzTx/>
                        <a:buFontTx/>
                        <a:buNone/>
                        <a:tabLst/>
                        <a:defRPr/>
                      </a:pPr>
                      <a:r>
                        <a:rPr kumimoji="1" lang="ja-JP" altLang="en-US" sz="1000" dirty="0" smtClean="0">
                          <a:solidFill>
                            <a:sysClr val="windowText" lastClr="000000"/>
                          </a:solidFill>
                          <a:latin typeface="HGPｺﾞｼｯｸM" panose="020B0600000000000000" pitchFamily="50" charset="-128"/>
                          <a:ea typeface="HGPｺﾞｼｯｸM" panose="020B0600000000000000" pitchFamily="50" charset="-128"/>
                        </a:rPr>
                        <a:t>●</a:t>
                      </a:r>
                      <a:r>
                        <a:rPr kumimoji="1" lang="ja-JP" altLang="en-US" sz="1000" u="none" dirty="0" smtClean="0">
                          <a:solidFill>
                            <a:sysClr val="windowText" lastClr="000000"/>
                          </a:solidFill>
                          <a:latin typeface="HGPｺﾞｼｯｸM" panose="020B0600000000000000" pitchFamily="50" charset="-128"/>
                          <a:ea typeface="HGPｺﾞｼｯｸM" panose="020B0600000000000000" pitchFamily="50" charset="-128"/>
                        </a:rPr>
                        <a:t>　令和元年度を含む直近</a:t>
                      </a:r>
                      <a:r>
                        <a:rPr kumimoji="1" lang="en-US" altLang="ja-JP" sz="1000" u="none" dirty="0" smtClean="0">
                          <a:solidFill>
                            <a:sysClr val="windowText" lastClr="000000"/>
                          </a:solidFill>
                          <a:latin typeface="HGPｺﾞｼｯｸM" panose="020B0600000000000000" pitchFamily="50" charset="-128"/>
                          <a:ea typeface="HGPｺﾞｼｯｸM" panose="020B0600000000000000" pitchFamily="50" charset="-128"/>
                        </a:rPr>
                        <a:t>3</a:t>
                      </a:r>
                      <a:r>
                        <a:rPr kumimoji="1" lang="ja-JP" altLang="en-US" sz="1000" u="none" dirty="0" smtClean="0">
                          <a:solidFill>
                            <a:sysClr val="windowText" lastClr="000000"/>
                          </a:solidFill>
                          <a:latin typeface="HGPｺﾞｼｯｸM" panose="020B0600000000000000" pitchFamily="50" charset="-128"/>
                          <a:ea typeface="HGPｺﾞｼｯｸM" panose="020B0600000000000000" pitchFamily="50" charset="-128"/>
                        </a:rPr>
                        <a:t>年間の収納率実績の最高値と令和元年度の収納率の平均値を算定の基とし、条件を以下のとおり設定。</a:t>
                      </a: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000" u="none" dirty="0" smtClean="0">
                          <a:solidFill>
                            <a:sysClr val="windowText" lastClr="000000"/>
                          </a:solidFill>
                          <a:latin typeface="HGPｺﾞｼｯｸM" panose="020B0600000000000000" pitchFamily="50" charset="-128"/>
                          <a:ea typeface="HGPｺﾞｼｯｸM" panose="020B0600000000000000" pitchFamily="50" charset="-128"/>
                        </a:rPr>
                        <a:t>　・ 規模別基準収納率</a:t>
                      </a: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000" u="none" dirty="0" smtClean="0">
                          <a:solidFill>
                            <a:sysClr val="windowText" lastClr="000000"/>
                          </a:solidFill>
                          <a:latin typeface="HGPｺﾞｼｯｸM" panose="020B0600000000000000" pitchFamily="50" charset="-128"/>
                          <a:ea typeface="HGPｺﾞｼｯｸM" panose="020B0600000000000000" pitchFamily="50" charset="-128"/>
                        </a:rPr>
                        <a:t>　　　　規模別平均収納率▲１％</a:t>
                      </a: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000" u="none" dirty="0" smtClean="0">
                          <a:solidFill>
                            <a:sysClr val="windowText" lastClr="000000"/>
                          </a:solidFill>
                          <a:latin typeface="HGPｺﾞｼｯｸM" panose="020B0600000000000000" pitchFamily="50" charset="-128"/>
                          <a:ea typeface="HGPｺﾞｼｯｸM" panose="020B0600000000000000" pitchFamily="50" charset="-128"/>
                        </a:rPr>
                        <a:t>　・ インセンティブ</a:t>
                      </a: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000" u="none" dirty="0" smtClean="0">
                          <a:solidFill>
                            <a:sysClr val="windowText" lastClr="000000"/>
                          </a:solidFill>
                          <a:latin typeface="HGPｺﾞｼｯｸM" panose="020B0600000000000000" pitchFamily="50" charset="-128"/>
                          <a:ea typeface="HGPｺﾞｼｯｸM" panose="020B0600000000000000" pitchFamily="50" charset="-128"/>
                        </a:rPr>
                        <a:t>　　　　規模別基準収納率を上回っている値の</a:t>
                      </a:r>
                      <a:r>
                        <a:rPr kumimoji="1" lang="en-US" altLang="ja-JP" sz="1000" u="none" dirty="0" smtClean="0">
                          <a:solidFill>
                            <a:sysClr val="windowText" lastClr="000000"/>
                          </a:solidFill>
                          <a:latin typeface="HGPｺﾞｼｯｸM" panose="020B0600000000000000" pitchFamily="50" charset="-128"/>
                          <a:ea typeface="HGPｺﾞｼｯｸM" panose="020B0600000000000000" pitchFamily="50" charset="-128"/>
                        </a:rPr>
                        <a:t>1/2</a:t>
                      </a: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000" u="none" dirty="0" smtClean="0">
                          <a:solidFill>
                            <a:sysClr val="windowText" lastClr="000000"/>
                          </a:solidFill>
                          <a:latin typeface="HGPｺﾞｼｯｸM" panose="020B0600000000000000" pitchFamily="50" charset="-128"/>
                          <a:ea typeface="HGPｺﾞｼｯｸM" panose="020B0600000000000000" pitchFamily="50" charset="-128"/>
                        </a:rPr>
                        <a:t>　・ 努力分</a:t>
                      </a: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000" u="none" dirty="0" smtClean="0">
                          <a:solidFill>
                            <a:sysClr val="windowText" lastClr="000000"/>
                          </a:solidFill>
                          <a:latin typeface="HGPｺﾞｼｯｸM" panose="020B0600000000000000" pitchFamily="50" charset="-128"/>
                          <a:ea typeface="HGPｺﾞｼｯｸM" panose="020B0600000000000000" pitchFamily="50" charset="-128"/>
                        </a:rPr>
                        <a:t>　　　　実収納率</a:t>
                      </a:r>
                      <a:r>
                        <a:rPr kumimoji="1" lang="en-US" altLang="ja-JP" sz="1000" u="none" dirty="0" smtClean="0">
                          <a:solidFill>
                            <a:sysClr val="windowText" lastClr="000000"/>
                          </a:solidFill>
                          <a:latin typeface="HGPｺﾞｼｯｸM" panose="020B0600000000000000" pitchFamily="50" charset="-128"/>
                          <a:ea typeface="HGPｺﾞｼｯｸM" panose="020B0600000000000000" pitchFamily="50" charset="-128"/>
                        </a:rPr>
                        <a:t>+0.5</a:t>
                      </a:r>
                      <a:r>
                        <a:rPr kumimoji="1" lang="ja-JP" altLang="en-US" sz="1000" u="none" dirty="0" smtClean="0">
                          <a:solidFill>
                            <a:sysClr val="windowText" lastClr="000000"/>
                          </a:solidFill>
                          <a:latin typeface="HGPｺﾞｼｯｸM" panose="020B0600000000000000" pitchFamily="50" charset="-128"/>
                          <a:ea typeface="HGPｺﾞｼｯｸM" panose="020B0600000000000000" pitchFamily="50" charset="-128"/>
                        </a:rPr>
                        <a:t>％</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85725" marR="0" lvl="0" indent="-85725"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1000" dirty="0" smtClean="0">
                          <a:solidFill>
                            <a:sysClr val="windowText" lastClr="000000"/>
                          </a:solidFill>
                          <a:latin typeface="HGPｺﾞｼｯｸM" panose="020B0600000000000000" pitchFamily="50" charset="-128"/>
                          <a:ea typeface="HGPｺﾞｼｯｸM" panose="020B0600000000000000" pitchFamily="50" charset="-128"/>
                        </a:rPr>
                        <a:t>●　令和２年度決算状況を踏まえた検証</a:t>
                      </a:r>
                      <a:endParaRPr kumimoji="1" lang="en-US" altLang="ja-JP" sz="1000" dirty="0" smtClean="0">
                        <a:solidFill>
                          <a:sysClr val="windowText" lastClr="000000"/>
                        </a:solidFill>
                        <a:latin typeface="HGPｺﾞｼｯｸM" panose="020B0600000000000000" pitchFamily="50" charset="-128"/>
                        <a:ea typeface="HGP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827884415"/>
                  </a:ext>
                </a:extLst>
              </a:tr>
              <a:tr h="1296144">
                <a:tc>
                  <a:txBody>
                    <a:bodyPr/>
                    <a:lstStyle/>
                    <a:p>
                      <a:r>
                        <a:rPr kumimoji="1" lang="ja-JP" altLang="en-US" sz="950" dirty="0" smtClean="0">
                          <a:solidFill>
                            <a:sysClr val="windowText" lastClr="000000"/>
                          </a:solidFill>
                          <a:latin typeface="HGPｺﾞｼｯｸE" panose="020B0900000000000000" pitchFamily="50" charset="-128"/>
                          <a:ea typeface="HGPｺﾞｼｯｸE" panose="020B0900000000000000" pitchFamily="50" charset="-128"/>
                        </a:rPr>
                        <a:t>保健事業</a:t>
                      </a:r>
                      <a:endParaRPr kumimoji="1" lang="en-US" altLang="ja-JP" sz="950" dirty="0" smtClean="0">
                        <a:solidFill>
                          <a:sysClr val="windowText" lastClr="000000"/>
                        </a:solidFill>
                        <a:latin typeface="HGPｺﾞｼｯｸE" panose="020B0900000000000000" pitchFamily="50" charset="-128"/>
                        <a:ea typeface="HGPｺﾞｼｯｸE" panose="020B0900000000000000" pitchFamily="50" charset="-128"/>
                      </a:endParaRPr>
                    </a:p>
                    <a:p>
                      <a:r>
                        <a:rPr kumimoji="1" lang="ja-JP" altLang="en-US" sz="950" dirty="0" smtClean="0">
                          <a:solidFill>
                            <a:sysClr val="windowText" lastClr="000000"/>
                          </a:solidFill>
                          <a:latin typeface="HGPｺﾞｼｯｸE" panose="020B0900000000000000" pitchFamily="50" charset="-128"/>
                          <a:ea typeface="HGPｺﾞｼｯｸE" panose="020B0900000000000000" pitchFamily="50" charset="-128"/>
                        </a:rPr>
                        <a:t>（算定条件に関する事項のみ）</a:t>
                      </a:r>
                      <a:endParaRPr kumimoji="1" lang="en-US" altLang="ja-JP" sz="950" dirty="0" smtClean="0">
                        <a:solidFill>
                          <a:sysClr val="windowText" lastClr="000000"/>
                        </a:solidFill>
                        <a:latin typeface="HGPｺﾞｼｯｸE" panose="020B0900000000000000" pitchFamily="50" charset="-128"/>
                        <a:ea typeface="HGPｺﾞｼｯｸE" panose="020B09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marL="85725" marR="0" indent="-85725"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1000" dirty="0" smtClean="0">
                          <a:solidFill>
                            <a:sysClr val="windowText" lastClr="000000"/>
                          </a:solidFill>
                          <a:latin typeface="HGPｺﾞｼｯｸM" panose="020B0600000000000000" pitchFamily="50" charset="-128"/>
                          <a:ea typeface="HGPｺﾞｼｯｸM" panose="020B0600000000000000" pitchFamily="50" charset="-128"/>
                        </a:rPr>
                        <a:t>●　独自事業分の財源の在り方について検討</a:t>
                      </a:r>
                    </a:p>
                  </a:txBody>
                  <a:tcPr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1000" u="none" dirty="0" smtClean="0">
                          <a:solidFill>
                            <a:sysClr val="windowText" lastClr="000000"/>
                          </a:solidFill>
                          <a:latin typeface="HGPｺﾞｼｯｸM" panose="020B0600000000000000" pitchFamily="50" charset="-128"/>
                          <a:ea typeface="HGPｺﾞｼｯｸM" panose="020B0600000000000000" pitchFamily="50" charset="-128"/>
                        </a:rPr>
                        <a:t>独自事業分の財源のあり方について検討</a:t>
                      </a:r>
                      <a:endParaRPr kumimoji="1" lang="en-US" altLang="ja-JP" sz="1000" u="none" dirty="0" smtClean="0">
                        <a:solidFill>
                          <a:sysClr val="windowText" lastClr="000000"/>
                        </a:solidFill>
                        <a:latin typeface="HGPｺﾞｼｯｸM" panose="020B0600000000000000" pitchFamily="50" charset="-128"/>
                        <a:ea typeface="HGPｺﾞｼｯｸM" panose="020B0600000000000000" pitchFamily="50" charset="-128"/>
                      </a:endParaRPr>
                    </a:p>
                    <a:p>
                      <a:pPr marL="85725" marR="0" indent="-85725"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1000" dirty="0" smtClean="0">
                          <a:solidFill>
                            <a:sysClr val="windowText" lastClr="000000"/>
                          </a:solidFill>
                          <a:latin typeface="HGPｺﾞｼｯｸM" panose="020B0600000000000000" pitchFamily="50" charset="-128"/>
                          <a:ea typeface="HGPｺﾞｼｯｸM" panose="020B0600000000000000" pitchFamily="50" charset="-128"/>
                        </a:rPr>
                        <a:t>●</a:t>
                      </a:r>
                      <a:r>
                        <a:rPr kumimoji="1" lang="ja-JP" altLang="en-US" sz="1000" u="none" dirty="0" smtClean="0">
                          <a:solidFill>
                            <a:sysClr val="windowText" lastClr="000000"/>
                          </a:solidFill>
                          <a:latin typeface="HGPｺﾞｼｯｸM" panose="020B0600000000000000" pitchFamily="50" charset="-128"/>
                          <a:ea typeface="HGPｺﾞｼｯｸM" panose="020B0600000000000000" pitchFamily="50" charset="-128"/>
                        </a:rPr>
                        <a:t>　標準保険料率で賄う対象経費は、府保険料総額（医療分）の</a:t>
                      </a:r>
                      <a:r>
                        <a:rPr kumimoji="1" lang="en-US" altLang="ja-JP" sz="1000" u="none" dirty="0" smtClean="0">
                          <a:solidFill>
                            <a:sysClr val="windowText" lastClr="000000"/>
                          </a:solidFill>
                          <a:latin typeface="HGPｺﾞｼｯｸM" panose="020B0600000000000000" pitchFamily="50" charset="-128"/>
                          <a:ea typeface="HGPｺﾞｼｯｸM" panose="020B0600000000000000" pitchFamily="50" charset="-128"/>
                        </a:rPr>
                        <a:t>3.5</a:t>
                      </a:r>
                      <a:r>
                        <a:rPr kumimoji="1" lang="ja-JP" altLang="en-US" sz="1000" u="none" dirty="0" smtClean="0">
                          <a:solidFill>
                            <a:sysClr val="windowText" lastClr="000000"/>
                          </a:solidFill>
                          <a:latin typeface="HGPｺﾞｼｯｸM" panose="020B0600000000000000" pitchFamily="50" charset="-128"/>
                          <a:ea typeface="HGPｺﾞｼｯｸM" panose="020B0600000000000000" pitchFamily="50" charset="-128"/>
                        </a:rPr>
                        <a:t>％（被保険者数</a:t>
                      </a:r>
                      <a:r>
                        <a:rPr kumimoji="1" lang="en-US" altLang="ja-JP" sz="1000" u="none" dirty="0" smtClean="0">
                          <a:solidFill>
                            <a:sysClr val="windowText" lastClr="000000"/>
                          </a:solidFill>
                          <a:latin typeface="HGPｺﾞｼｯｸM" panose="020B0600000000000000" pitchFamily="50" charset="-128"/>
                          <a:ea typeface="HGPｺﾞｼｯｸM" panose="020B0600000000000000" pitchFamily="50" charset="-128"/>
                        </a:rPr>
                        <a:t>10</a:t>
                      </a:r>
                      <a:r>
                        <a:rPr kumimoji="1" lang="ja-JP" altLang="en-US" sz="1000" u="none" dirty="0" smtClean="0">
                          <a:solidFill>
                            <a:sysClr val="windowText" lastClr="000000"/>
                          </a:solidFill>
                          <a:latin typeface="HGPｺﾞｼｯｸM" panose="020B0600000000000000" pitchFamily="50" charset="-128"/>
                          <a:ea typeface="HGPｺﾞｼｯｸM" panose="020B0600000000000000" pitchFamily="50" charset="-128"/>
                        </a:rPr>
                        <a:t>万人以上の保険者）、</a:t>
                      </a:r>
                      <a:r>
                        <a:rPr kumimoji="1" lang="en-US" altLang="ja-JP" sz="1000" u="none" dirty="0" smtClean="0">
                          <a:solidFill>
                            <a:sysClr val="windowText" lastClr="000000"/>
                          </a:solidFill>
                          <a:latin typeface="HGPｺﾞｼｯｸM" panose="020B0600000000000000" pitchFamily="50" charset="-128"/>
                          <a:ea typeface="HGPｺﾞｼｯｸM" panose="020B0600000000000000" pitchFamily="50" charset="-128"/>
                        </a:rPr>
                        <a:t>5.0</a:t>
                      </a:r>
                      <a:r>
                        <a:rPr kumimoji="1" lang="ja-JP" altLang="en-US" sz="1000" u="none" dirty="0" smtClean="0">
                          <a:solidFill>
                            <a:sysClr val="windowText" lastClr="000000"/>
                          </a:solidFill>
                          <a:latin typeface="HGPｺﾞｼｯｸM" panose="020B0600000000000000" pitchFamily="50" charset="-128"/>
                          <a:ea typeface="HGPｺﾞｼｯｸM" panose="020B0600000000000000" pitchFamily="50" charset="-128"/>
                        </a:rPr>
                        <a:t>％ （その他の保険者）を保健事業分の上限として、事業費納付金の対象 となる保健事業費（共通分）を除く部分を独自事業分とする。</a:t>
                      </a:r>
                      <a:endParaRPr kumimoji="1" lang="en-US" altLang="ja-JP" sz="1000" u="none" dirty="0" smtClean="0">
                        <a:solidFill>
                          <a:sysClr val="windowText" lastClr="000000"/>
                        </a:solidFill>
                        <a:latin typeface="HGPｺﾞｼｯｸM" panose="020B0600000000000000" pitchFamily="50" charset="-128"/>
                        <a:ea typeface="HGPｺﾞｼｯｸM" panose="020B0600000000000000" pitchFamily="50" charset="-128"/>
                      </a:endParaRPr>
                    </a:p>
                    <a:p>
                      <a:pPr marL="85725" marR="0" indent="-85725"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1000" dirty="0" smtClean="0">
                          <a:solidFill>
                            <a:sysClr val="windowText" lastClr="000000"/>
                          </a:solidFill>
                          <a:latin typeface="HGPｺﾞｼｯｸM" panose="020B0600000000000000" pitchFamily="50" charset="-128"/>
                          <a:ea typeface="HGPｺﾞｼｯｸM" panose="020B0600000000000000" pitchFamily="50" charset="-128"/>
                        </a:rPr>
                        <a:t>●</a:t>
                      </a:r>
                      <a:r>
                        <a:rPr kumimoji="1" lang="ja-JP" altLang="en-US" sz="1000" u="none" dirty="0" smtClean="0">
                          <a:solidFill>
                            <a:sysClr val="windowText" lastClr="000000"/>
                          </a:solidFill>
                          <a:latin typeface="HGPｺﾞｼｯｸM" panose="020B0600000000000000" pitchFamily="50" charset="-128"/>
                          <a:ea typeface="HGPｺﾞｼｯｸM" panose="020B0600000000000000" pitchFamily="50" charset="-128"/>
                        </a:rPr>
                        <a:t>　対象経費の基準額は、前年度保険料総額（医療分）の一定割合と、納付金算定時の報告額のいずれか低い額とする。本算定時には、仮算定時からの増額変更は行わない。</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marL="85725" marR="0" lvl="0" indent="-85725"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1000" dirty="0" smtClean="0">
                          <a:solidFill>
                            <a:sysClr val="windowText" lastClr="000000"/>
                          </a:solidFill>
                          <a:latin typeface="HGPｺﾞｼｯｸM" panose="020B0600000000000000" pitchFamily="50" charset="-128"/>
                          <a:ea typeface="HGPｺﾞｼｯｸM" panose="020B0600000000000000" pitchFamily="50" charset="-128"/>
                        </a:rPr>
                        <a:t>●　独自事業分の財源の在り方について検討</a:t>
                      </a:r>
                      <a:endParaRPr kumimoji="1" lang="en-US" altLang="ja-JP" sz="1000" dirty="0" smtClean="0">
                        <a:solidFill>
                          <a:sysClr val="windowText" lastClr="000000"/>
                        </a:solidFill>
                        <a:latin typeface="HGPｺﾞｼｯｸM" panose="020B0600000000000000" pitchFamily="50" charset="-128"/>
                        <a:ea typeface="HGP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28478541"/>
                  </a:ext>
                </a:extLst>
              </a:tr>
            </a:tbl>
          </a:graphicData>
        </a:graphic>
      </p:graphicFrame>
      <p:sp>
        <p:nvSpPr>
          <p:cNvPr id="4" name="テキスト ボックス 3"/>
          <p:cNvSpPr txBox="1"/>
          <p:nvPr/>
        </p:nvSpPr>
        <p:spPr>
          <a:xfrm>
            <a:off x="7884368" y="0"/>
            <a:ext cx="1188132" cy="307777"/>
          </a:xfrm>
          <a:prstGeom prst="rect">
            <a:avLst/>
          </a:prstGeom>
          <a:noFill/>
          <a:ln w="25400">
            <a:solidFill>
              <a:schemeClr val="tx1"/>
            </a:solidFill>
          </a:ln>
        </p:spPr>
        <p:txBody>
          <a:bodyPr wrap="square" rtlCol="0">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r>
              <a:rPr kumimoji="1" lang="ja-JP" altLang="en-US" sz="1400" b="1" dirty="0" smtClean="0">
                <a:latin typeface="+mn-ea"/>
              </a:rPr>
              <a:t>資料４</a:t>
            </a:r>
            <a:r>
              <a:rPr lang="ja-JP" altLang="en-US" sz="1400" b="1" dirty="0">
                <a:latin typeface="+mn-ea"/>
              </a:rPr>
              <a:t>　</a:t>
            </a:r>
            <a:r>
              <a:rPr kumimoji="1" lang="ja-JP" altLang="en-US" sz="1400" b="1" dirty="0" smtClean="0">
                <a:latin typeface="+mn-ea"/>
              </a:rPr>
              <a:t>　</a:t>
            </a:r>
            <a:r>
              <a:rPr kumimoji="1" lang="ja-JP" altLang="en-US" sz="1200" b="1" dirty="0" smtClean="0">
                <a:latin typeface="+mn-ea"/>
              </a:rPr>
              <a:t>　　</a:t>
            </a:r>
            <a:endParaRPr kumimoji="1" lang="ja-JP" altLang="en-US" sz="1200" b="1" dirty="0">
              <a:latin typeface="+mn-ea"/>
            </a:endParaRPr>
          </a:p>
        </p:txBody>
      </p:sp>
      <p:sp>
        <p:nvSpPr>
          <p:cNvPr id="5" name="タイトル 1"/>
          <p:cNvSpPr txBox="1">
            <a:spLocks/>
          </p:cNvSpPr>
          <p:nvPr/>
        </p:nvSpPr>
        <p:spPr>
          <a:xfrm>
            <a:off x="-28128" y="58272"/>
            <a:ext cx="8784976" cy="360040"/>
          </a:xfrm>
          <a:prstGeom prst="rect">
            <a:avLst/>
          </a:prstGeom>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1800" b="1" dirty="0" smtClean="0">
                <a:latin typeface="HGS創英角ｺﾞｼｯｸUB" panose="020B0900000000000000" pitchFamily="50" charset="-128"/>
                <a:ea typeface="HGS創英角ｺﾞｼｯｸUB" panose="020B0900000000000000" pitchFamily="50" charset="-128"/>
              </a:rPr>
              <a:t>令和３年度　財政</a:t>
            </a:r>
            <a:r>
              <a:rPr lang="ja-JP" altLang="ja-JP" sz="1800" b="1" dirty="0" smtClean="0">
                <a:latin typeface="HGS創英角ｺﾞｼｯｸUB" panose="020B0900000000000000" pitchFamily="50" charset="-128"/>
                <a:ea typeface="HGS創英角ｺﾞｼｯｸUB" panose="020B0900000000000000" pitchFamily="50" charset="-128"/>
              </a:rPr>
              <a:t>運営検討Ｗ・Ｇ</a:t>
            </a:r>
            <a:r>
              <a:rPr lang="ja-JP" altLang="en-US" sz="1800" b="1" dirty="0" smtClean="0">
                <a:latin typeface="HGS創英角ｺﾞｼｯｸUB" panose="020B0900000000000000" pitchFamily="50" charset="-128"/>
                <a:ea typeface="HGS創英角ｺﾞｼｯｸUB" panose="020B0900000000000000" pitchFamily="50" charset="-128"/>
              </a:rPr>
              <a:t>の検討事項</a:t>
            </a:r>
            <a:endParaRPr lang="ja-JP" altLang="en-US" sz="1800" dirty="0">
              <a:latin typeface="HGS創英角ｺﾞｼｯｸUB" panose="020B0900000000000000" pitchFamily="50" charset="-128"/>
              <a:ea typeface="HGS創英角ｺﾞｼｯｸUB" panose="020B0900000000000000" pitchFamily="50" charset="-128"/>
            </a:endParaRPr>
          </a:p>
        </p:txBody>
      </p:sp>
    </p:spTree>
    <p:extLst>
      <p:ext uri="{BB962C8B-B14F-4D97-AF65-F5344CB8AC3E}">
        <p14:creationId xmlns:p14="http://schemas.microsoft.com/office/powerpoint/2010/main" val="1552668411"/>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3387</TotalTime>
  <Words>687</Words>
  <Application>Microsoft Office PowerPoint</Application>
  <PresentationFormat>画面に合わせる (4:3)</PresentationFormat>
  <Paragraphs>45</Paragraphs>
  <Slides>1</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vt:i4>
      </vt:variant>
    </vt:vector>
  </HeadingPairs>
  <TitlesOfParts>
    <vt:vector size="9" baseType="lpstr">
      <vt:lpstr>HGPｺﾞｼｯｸE</vt:lpstr>
      <vt:lpstr>HGPｺﾞｼｯｸM</vt:lpstr>
      <vt:lpstr>HGS創英角ｺﾞｼｯｸUB</vt:lpstr>
      <vt:lpstr>ＭＳ Ｐゴシック</vt:lpstr>
      <vt:lpstr>Arial</vt:lpstr>
      <vt:lpstr>Calibri</vt:lpstr>
      <vt:lpstr>Wingdings</vt:lpstr>
      <vt:lpstr>Office ​​テーマ</vt:lpstr>
      <vt:lpstr>【追加検討項目：コロナ減免について】 ● 令和3年3月12日付け厚生労働省事務連絡により、令和3年度のコロナ減免に係る特別調整交付金による財政支援（一部支援）の実施について通知 ● 令和2年度の全額支援から一部支援への変更に伴い、令和3年度は費用負担が発生する状況 ● 減免実施に係る費用負担に対する府の財政支援については、令和3年度の減免額（規模）及び府の国庫返還金額に基づく府国保特会の財政状況を踏まえ検討</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財政運営検討Ｗ・Ｇにおける検討課題</dc:title>
  <dc:creator>HOSTNAME</dc:creator>
  <cp:lastModifiedBy>山中　里紗</cp:lastModifiedBy>
  <cp:revision>223</cp:revision>
  <cp:lastPrinted>2021-05-18T08:43:13Z</cp:lastPrinted>
  <dcterms:created xsi:type="dcterms:W3CDTF">2016-01-05T01:34:32Z</dcterms:created>
  <dcterms:modified xsi:type="dcterms:W3CDTF">2021-06-04T07:25:07Z</dcterms:modified>
</cp:coreProperties>
</file>