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97" autoAdjust="0"/>
    <p:restoredTop sz="93514" autoAdjust="0"/>
  </p:normalViewPr>
  <p:slideViewPr>
    <p:cSldViewPr>
      <p:cViewPr varScale="1">
        <p:scale>
          <a:sx n="70" d="100"/>
          <a:sy n="70" d="100"/>
        </p:scale>
        <p:origin x="114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2021/12/8</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2021/12/8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2021/12/8</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令和３年度の財政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72013661"/>
              </p:ext>
            </p:extLst>
          </p:nvPr>
        </p:nvGraphicFramePr>
        <p:xfrm>
          <a:off x="50355" y="409972"/>
          <a:ext cx="9036495" cy="6389608"/>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3579697">
                  <a:extLst>
                    <a:ext uri="{9D8B030D-6E8A-4147-A177-3AD203B41FA5}">
                      <a16:colId xmlns:a16="http://schemas.microsoft.com/office/drawing/2014/main" val="20004"/>
                    </a:ext>
                  </a:extLst>
                </a:gridCol>
                <a:gridCol w="1861442">
                  <a:extLst>
                    <a:ext uri="{9D8B030D-6E8A-4147-A177-3AD203B41FA5}">
                      <a16:colId xmlns:a16="http://schemas.microsoft.com/office/drawing/2014/main" val="4110931989"/>
                    </a:ext>
                  </a:extLst>
                </a:gridCol>
                <a:gridCol w="2800943">
                  <a:extLst>
                    <a:ext uri="{9D8B030D-6E8A-4147-A177-3AD203B41FA5}">
                      <a16:colId xmlns:a16="http://schemas.microsoft.com/office/drawing/2014/main" val="877537854"/>
                    </a:ext>
                  </a:extLst>
                </a:gridCol>
              </a:tblGrid>
              <a:tr h="43584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07912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過去３ヵ年の平均収納額の</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65%</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29</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～令和元年度調定</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額の平均と、直近値である令和元年度の調定額から算出した変動</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率を乗じた額と設定（</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100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％上限は撤廃）。</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引き続き、保険料引き下げ財源として活用。</a:t>
                      </a: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過去３ヵ年の平均収納額の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和２年度調定額の平均と、直近値である令和２年</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度の調定額から算出した変動率を乗じた額と設定。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被保険者数の推計方法の変更</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映する</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歳の誕生月で減算するコーホート要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因法（「自然増減」（出生と死亡）及び「純移動」（資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格取得・喪失）という、二つの「変動要因」の将来値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を仮定しそれに基づいた被保険者数の推計を行う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方法）を採用。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57655">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　</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し、その減額相当額を公費で支援する法改正（令和４年４月１日施</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行）を予定。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子どもに係る均等割額減額措置について、制度内容を検討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r h="1514325">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保険者努力支援制度の保険料収納率に関する評価指標の市町　</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村規模別区分に準じ、</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3,000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人未満の区分を設け、４区分から５区</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分に変更。</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令和元年度を含む直近３年間の収納率実績の最高値と令和元年度の収納率の平均値を算定の基とし、条件を以下のとおり設定。</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規模別基準収納率</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規模別平均収納率▲１％</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インセンティブ</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規模別基準収納率を上回っている値の１</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２</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努力分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実収納率</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令和２年度決算状況を踏まえた検証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令和２年度を含む直近３年間の収納率実績の最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高値と令和２年度の収納率の平均値を算定の基準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とし、条件を以下のとおり設定。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規模別基準収納率</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規模別平均収納率▲１％</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インセンティブ</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努力分</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r h="87824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独自事業分の財源のあり方について検討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標準保険料率で賄う対象経費は、府保険料総額（医療分）の</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5.0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（その他の保</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険者）を保健事業分の上限として、事業費納付金の対象 となる保</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健事業費（共通分）を除く部分を独自事業分とする。</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対象経費の基準額は、前年度保険料総額（医療分）の一定割</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合と、納付金算定時の報告額のいずれか低い額とする。本算定</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時には、仮算定時からの増額変更は行わない。</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独自事業分の財源の在り方について検討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標準保険料率で賄う対象経費は、府保険料総額（医療分）の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（その他の保険者）を保健事業分の上限として、事業費納付金の対象となる保健事業費（共通分）を除く部分を独自事業分とする。</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〇　保健事業における財源の在り方について、引き続き検討。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084563"/>
                  </a:ext>
                </a:extLst>
              </a:tr>
            </a:tbl>
          </a:graphicData>
        </a:graphic>
      </p:graphicFrame>
      <p:sp>
        <p:nvSpPr>
          <p:cNvPr id="5" name="正方形/長方形 4"/>
          <p:cNvSpPr/>
          <p:nvPr/>
        </p:nvSpPr>
        <p:spPr>
          <a:xfrm>
            <a:off x="8190111" y="57594"/>
            <a:ext cx="828674"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smtClean="0">
                <a:solidFill>
                  <a:schemeClr val="tx1"/>
                </a:solidFill>
              </a:rPr>
              <a:t>資料３</a:t>
            </a:r>
            <a:endParaRPr kumimoji="1" lang="en-US" altLang="ja-JP" sz="1600" b="1" dirty="0">
              <a:solidFill>
                <a:schemeClr val="tx1"/>
              </a:solidFill>
            </a:endParaRPr>
          </a:p>
        </p:txBody>
      </p:sp>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令和３年度の財政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53545516"/>
              </p:ext>
            </p:extLst>
          </p:nvPr>
        </p:nvGraphicFramePr>
        <p:xfrm>
          <a:off x="52760" y="409972"/>
          <a:ext cx="9034091" cy="1825094"/>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20000"/>
                    </a:ext>
                  </a:extLst>
                </a:gridCol>
                <a:gridCol w="3578744">
                  <a:extLst>
                    <a:ext uri="{9D8B030D-6E8A-4147-A177-3AD203B41FA5}">
                      <a16:colId xmlns:a16="http://schemas.microsoft.com/office/drawing/2014/main" val="20004"/>
                    </a:ext>
                  </a:extLst>
                </a:gridCol>
                <a:gridCol w="1860947">
                  <a:extLst>
                    <a:ext uri="{9D8B030D-6E8A-4147-A177-3AD203B41FA5}">
                      <a16:colId xmlns:a16="http://schemas.microsoft.com/office/drawing/2014/main" val="4110931989"/>
                    </a:ext>
                  </a:extLst>
                </a:gridCol>
                <a:gridCol w="2800198">
                  <a:extLst>
                    <a:ext uri="{9D8B030D-6E8A-4147-A177-3AD203B41FA5}">
                      <a16:colId xmlns:a16="http://schemas.microsoft.com/office/drawing/2014/main" val="877537854"/>
                    </a:ext>
                  </a:extLst>
                </a:gridCol>
              </a:tblGrid>
              <a:tr h="36603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42885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b="1"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b="1" dirty="0" smtClean="0">
                          <a:solidFill>
                            <a:schemeClr val="tx1"/>
                          </a:solidFill>
                          <a:latin typeface="HGPｺﾞｼｯｸM" panose="020B0600000000000000" pitchFamily="50" charset="-128"/>
                          <a:ea typeface="HGPｺﾞｼｯｸM" panose="020B0600000000000000" pitchFamily="50" charset="-128"/>
                        </a:rPr>
                        <a:t>新規検討項目</a:t>
                      </a:r>
                      <a:r>
                        <a:rPr kumimoji="1" lang="en-US" altLang="ja-JP" sz="950" b="1"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b="1"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b="1"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急激な医療費の上昇時などに　納付金の上昇幅を抑えるなど、　　複数年での保険料の平準化に資するため、財政安定化基金に年度間の財政調整機能が付与される。（令和４年４月法施行）</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剰余金が生じた場合の基金への積立に係る基本的な考え方等について検討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（第</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回財政運営検討</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WG</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00" dirty="0" smtClean="0">
                          <a:solidFill>
                            <a:schemeClr val="tx1"/>
                          </a:solidFill>
                          <a:latin typeface="HGPｺﾞｼｯｸM" panose="020B0600000000000000" pitchFamily="50" charset="-128"/>
                          <a:ea typeface="HGPｺﾞｼｯｸM" panose="020B0600000000000000" pitchFamily="50" charset="-128"/>
                        </a:rPr>
                        <a:t>■　大阪府国民健康保険財政安定化基金条例の</a:t>
                      </a:r>
                      <a:endParaRPr kumimoji="1"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00" dirty="0" smtClean="0">
                          <a:solidFill>
                            <a:schemeClr val="tx1"/>
                          </a:solidFill>
                          <a:latin typeface="HGPｺﾞｼｯｸM" panose="020B0600000000000000" pitchFamily="50" charset="-128"/>
                          <a:ea typeface="HGPｺﾞｼｯｸM" panose="020B0600000000000000" pitchFamily="50" charset="-128"/>
                        </a:rPr>
                        <a:t>　一部を改正する条例を令和４年２月議会に上程</a:t>
                      </a:r>
                      <a:endParaRPr kumimoji="1"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00" dirty="0" smtClean="0">
                          <a:solidFill>
                            <a:schemeClr val="tx1"/>
                          </a:solidFill>
                          <a:latin typeface="HGPｺﾞｼｯｸM" panose="020B0600000000000000" pitchFamily="50" charset="-128"/>
                          <a:ea typeface="HGPｺﾞｼｯｸM" panose="020B0600000000000000" pitchFamily="50" charset="-128"/>
                        </a:rPr>
                        <a:t>　予定</a:t>
                      </a:r>
                      <a:endParaRPr kumimoji="1"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〇　保険料の平準化等を図る観点から、基金へ</a:t>
                      </a: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の積立に係る基本的な考え方等について、引き　</a:t>
                      </a: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8" name="タイトル 1"/>
          <p:cNvSpPr txBox="1">
            <a:spLocks/>
          </p:cNvSpPr>
          <p:nvPr/>
        </p:nvSpPr>
        <p:spPr>
          <a:xfrm>
            <a:off x="52760" y="2249576"/>
            <a:ext cx="9055869" cy="13681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85725" indent="-85725" algn="l">
              <a:spcBef>
                <a:spcPts val="0"/>
              </a:spcBef>
              <a:defRPr/>
            </a:pPr>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追加検討項目：コロナ減免について</a:t>
            </a:r>
            <a:r>
              <a:rPr lang="en-US" altLang="ja-JP" sz="1000" dirty="0" smtClean="0">
                <a:latin typeface="HGPｺﾞｼｯｸM" panose="020B0600000000000000" pitchFamily="50" charset="-128"/>
                <a:ea typeface="HGPｺﾞｼｯｸM" panose="020B0600000000000000" pitchFamily="50" charset="-128"/>
              </a:rPr>
              <a:t>】</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令和３年３月</a:t>
            </a:r>
            <a:r>
              <a:rPr lang="en-US" altLang="ja-JP" sz="1000" dirty="0" smtClean="0">
                <a:latin typeface="HGPｺﾞｼｯｸM" panose="020B0600000000000000" pitchFamily="50" charset="-128"/>
                <a:ea typeface="HGPｺﾞｼｯｸM" panose="020B0600000000000000" pitchFamily="50" charset="-128"/>
              </a:rPr>
              <a:t>12</a:t>
            </a:r>
            <a:r>
              <a:rPr lang="ja-JP" altLang="en-US" sz="1000" dirty="0" smtClean="0">
                <a:latin typeface="HGPｺﾞｼｯｸM" panose="020B0600000000000000" pitchFamily="50" charset="-128"/>
                <a:ea typeface="HGPｺﾞｼｯｸM" panose="020B0600000000000000" pitchFamily="50" charset="-128"/>
              </a:rPr>
              <a:t>日付け厚生労働省事務連絡により、令和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年度のコロナ減免に係る特別調整交付金による財政支援（一部支援）の実施について通知</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　令和</a:t>
            </a:r>
            <a:r>
              <a:rPr lang="ja-JP" altLang="en-US" sz="1000" dirty="0">
                <a:latin typeface="HGPｺﾞｼｯｸM" panose="020B0600000000000000" pitchFamily="50" charset="-128"/>
                <a:ea typeface="HGPｺﾞｼｯｸM" panose="020B0600000000000000" pitchFamily="50" charset="-128"/>
              </a:rPr>
              <a:t>２</a:t>
            </a:r>
            <a:r>
              <a:rPr lang="ja-JP" altLang="en-US" sz="1000" dirty="0" smtClean="0">
                <a:latin typeface="HGPｺﾞｼｯｸM" panose="020B0600000000000000" pitchFamily="50" charset="-128"/>
                <a:ea typeface="HGPｺﾞｼｯｸM" panose="020B0600000000000000" pitchFamily="50" charset="-128"/>
              </a:rPr>
              <a:t>年度の全額支援から一部支援への変更に伴い、令和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年度は費用負担が発生する状況</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　減免実施に係る費用負担に対する府の財政支援については、令和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年度の減免額（規模）及び府の国庫返還金額に基づく府国保特会の財政状況を踏まえ検討</a:t>
            </a:r>
            <a:endParaRPr lang="en-US" altLang="ja-JP" sz="1000" dirty="0" smtClean="0">
              <a:latin typeface="HGPｺﾞｼｯｸM" panose="020B0600000000000000" pitchFamily="50" charset="-128"/>
              <a:ea typeface="HGPｺﾞｼｯｸM" panose="020B0600000000000000" pitchFamily="50" charset="-128"/>
            </a:endParaRPr>
          </a:p>
          <a:p>
            <a:pPr marL="85725" indent="-85725">
              <a:spcBef>
                <a:spcPts val="0"/>
              </a:spcBef>
              <a:defRPr/>
            </a:pPr>
            <a:r>
              <a:rPr lang="ja-JP" altLang="en-US" sz="1400" b="1" dirty="0" smtClean="0">
                <a:latin typeface="HGPｺﾞｼｯｸM" panose="020B0600000000000000" pitchFamily="50" charset="-128"/>
                <a:ea typeface="HGPｺﾞｼｯｸM" panose="020B0600000000000000" pitchFamily="50" charset="-128"/>
              </a:rPr>
              <a:t>⇓</a:t>
            </a:r>
            <a:endParaRPr lang="en-US" altLang="ja-JP" sz="1400" b="1"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令和３年</a:t>
            </a:r>
            <a:r>
              <a:rPr lang="en-US" altLang="ja-JP" sz="1000" dirty="0" smtClean="0">
                <a:latin typeface="HGPｺﾞｼｯｸM" panose="020B0600000000000000" pitchFamily="50" charset="-128"/>
                <a:ea typeface="HGPｺﾞｼｯｸM" panose="020B0600000000000000" pitchFamily="50" charset="-128"/>
              </a:rPr>
              <a:t>11</a:t>
            </a:r>
            <a:r>
              <a:rPr lang="ja-JP" altLang="en-US" sz="1000" dirty="0" smtClean="0">
                <a:latin typeface="HGPｺﾞｼｯｸM" panose="020B0600000000000000" pitchFamily="50" charset="-128"/>
                <a:ea typeface="HGPｺﾞｼｯｸM" panose="020B0600000000000000" pitchFamily="50" charset="-128"/>
              </a:rPr>
              <a:t>月</a:t>
            </a:r>
            <a:r>
              <a:rPr lang="en-US" altLang="ja-JP" sz="1000" dirty="0" smtClean="0">
                <a:latin typeface="HGPｺﾞｼｯｸM" panose="020B0600000000000000" pitchFamily="50" charset="-128"/>
                <a:ea typeface="HGPｺﾞｼｯｸM" panose="020B0600000000000000" pitchFamily="50" charset="-128"/>
              </a:rPr>
              <a:t>26</a:t>
            </a:r>
            <a:r>
              <a:rPr lang="ja-JP" altLang="en-US" sz="1000" dirty="0" smtClean="0">
                <a:latin typeface="HGPｺﾞｼｯｸM" panose="020B0600000000000000" pitchFamily="50" charset="-128"/>
                <a:ea typeface="HGPｺﾞｼｯｸM" panose="020B0600000000000000" pitchFamily="50" charset="-128"/>
              </a:rPr>
              <a:t>日付け</a:t>
            </a:r>
            <a:r>
              <a:rPr lang="ja-JP" altLang="en-US" sz="1000" dirty="0">
                <a:latin typeface="HGPｺﾞｼｯｸM" panose="020B0600000000000000" pitchFamily="50" charset="-128"/>
                <a:ea typeface="HGPｺﾞｼｯｸM" panose="020B0600000000000000" pitchFamily="50" charset="-128"/>
              </a:rPr>
              <a:t>厚生労働省事務連絡により</a:t>
            </a:r>
            <a:r>
              <a:rPr lang="ja-JP" altLang="en-US" sz="1000" dirty="0" smtClean="0">
                <a:latin typeface="HGPｺﾞｼｯｸM" panose="020B0600000000000000" pitchFamily="50" charset="-128"/>
                <a:ea typeface="HGPｺﾞｼｯｸM" panose="020B0600000000000000" pitchFamily="50" charset="-128"/>
              </a:rPr>
              <a:t>、令和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a:t>
            </a:r>
            <a:r>
              <a:rPr lang="ja-JP" altLang="en-US" sz="1000" dirty="0">
                <a:latin typeface="HGPｺﾞｼｯｸM" panose="020B0600000000000000" pitchFamily="50" charset="-128"/>
                <a:ea typeface="HGPｺﾞｼｯｸM" panose="020B0600000000000000" pitchFamily="50" charset="-128"/>
              </a:rPr>
              <a:t>のコロナ減免に</a:t>
            </a:r>
            <a:r>
              <a:rPr lang="ja-JP" altLang="en-US" sz="1000" dirty="0" smtClean="0">
                <a:latin typeface="HGPｺﾞｼｯｸM" panose="020B0600000000000000" pitchFamily="50" charset="-128"/>
                <a:ea typeface="HGPｺﾞｼｯｸM" panose="020B0600000000000000" pitchFamily="50" charset="-128"/>
              </a:rPr>
              <a:t>係る災害等臨時特例補助金及び特別</a:t>
            </a:r>
            <a:r>
              <a:rPr lang="ja-JP" altLang="en-US" sz="1000" dirty="0">
                <a:latin typeface="HGPｺﾞｼｯｸM" panose="020B0600000000000000" pitchFamily="50" charset="-128"/>
                <a:ea typeface="HGPｺﾞｼｯｸM" panose="020B0600000000000000" pitchFamily="50" charset="-128"/>
              </a:rPr>
              <a:t>調整交付金に</a:t>
            </a:r>
            <a:r>
              <a:rPr lang="ja-JP" altLang="en-US" sz="1000" dirty="0" smtClean="0">
                <a:latin typeface="HGPｺﾞｼｯｸM" panose="020B0600000000000000" pitchFamily="50" charset="-128"/>
                <a:ea typeface="HGPｺﾞｼｯｸM" panose="020B0600000000000000" pitchFamily="50" charset="-128"/>
              </a:rPr>
              <a:t>よる財政支援（全額）の</a:t>
            </a:r>
            <a:r>
              <a:rPr lang="ja-JP" altLang="en-US" sz="1000" dirty="0">
                <a:latin typeface="HGPｺﾞｼｯｸM" panose="020B0600000000000000" pitchFamily="50" charset="-128"/>
                <a:ea typeface="HGPｺﾞｼｯｸM" panose="020B0600000000000000" pitchFamily="50" charset="-128"/>
              </a:rPr>
              <a:t>実施</a:t>
            </a:r>
            <a:r>
              <a:rPr lang="ja-JP" altLang="en-US" sz="1000" dirty="0" smtClean="0">
                <a:latin typeface="HGPｺﾞｼｯｸM" panose="020B0600000000000000" pitchFamily="50" charset="-128"/>
                <a:ea typeface="HGPｺﾞｼｯｸM" panose="020B0600000000000000" pitchFamily="50" charset="-128"/>
              </a:rPr>
              <a:t>に</a:t>
            </a:r>
            <a:endParaRPr lang="en-US" altLang="ja-JP" sz="1000" dirty="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smtClean="0">
                <a:latin typeface="HGPｺﾞｼｯｸM" panose="020B0600000000000000" pitchFamily="50" charset="-128"/>
                <a:ea typeface="HGPｺﾞｼｯｸM" panose="020B0600000000000000" pitchFamily="50" charset="-128"/>
              </a:rPr>
              <a:t>　　　 ついて通知</a:t>
            </a:r>
            <a:endParaRPr lang="ja-JP" altLang="en-US" sz="10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3851</TotalTime>
  <Words>1316</Words>
  <Application>Microsoft Office PowerPoint</Application>
  <PresentationFormat>画面に合わせる (4:3)</PresentationFormat>
  <Paragraphs>106</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HGPｺﾞｼｯｸE</vt:lpstr>
      <vt:lpstr>HGPｺﾞｼｯｸM</vt:lpstr>
      <vt:lpstr>HGS創英角ｺﾞｼｯｸUB</vt:lpstr>
      <vt:lpstr>ＭＳ Ｐゴシック</vt:lpstr>
      <vt:lpstr>游ゴシック</vt:lpstr>
      <vt:lpstr>Arial</vt:lpstr>
      <vt:lpstr>Calibri</vt:lpstr>
      <vt:lpstr>Wingdings</vt:lpstr>
      <vt:lpstr>Office ​​テーマ</vt:lpstr>
      <vt:lpstr>令和３年度の財政運営検討Ｗ・Ｇの検討事項</vt:lpstr>
      <vt:lpstr>令和３年度の財政運営検討Ｗ・Ｇの検討事項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原　慎太郎</cp:lastModifiedBy>
  <cp:revision>259</cp:revision>
  <cp:lastPrinted>2021-12-08T04:35:07Z</cp:lastPrinted>
  <dcterms:created xsi:type="dcterms:W3CDTF">2016-01-05T01:34:32Z</dcterms:created>
  <dcterms:modified xsi:type="dcterms:W3CDTF">2021-12-08T04:35:08Z</dcterms:modified>
</cp:coreProperties>
</file>