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97" autoAdjust="0"/>
    <p:restoredTop sz="94434" autoAdjust="0"/>
  </p:normalViewPr>
  <p:slideViewPr>
    <p:cSldViewPr>
      <p:cViewPr>
        <p:scale>
          <a:sx n="100" d="100"/>
          <a:sy n="100" d="100"/>
        </p:scale>
        <p:origin x="-498" y="-21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2021/5/13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2021/5/13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2021/5/13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2021/5/13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2021/5/13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2021/5/13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2021/5/13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2021/5/13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2021/5/13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2021/5/13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2021/5/13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2021/5/13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2021/5/13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令和３年度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smtClean="0">
                <a:latin typeface="HGS創英角ｺﾞｼｯｸUB" panose="020B0900000000000000" pitchFamily="50" charset="-128"/>
                <a:ea typeface="HGS創英角ｺﾞｼｯｸUB" panose="020B0900000000000000" pitchFamily="50" charset="-128"/>
              </a:rPr>
              <a:t>事業</a:t>
            </a:r>
            <a:r>
              <a:rPr kumimoji="1" lang="ja-JP" altLang="en-US" sz="1800" dirty="0">
                <a:latin typeface="HGS創英角ｺﾞｼｯｸUB" panose="020B0900000000000000" pitchFamily="50" charset="-128"/>
                <a:ea typeface="HGS創英角ｺﾞｼｯｸUB" panose="020B0900000000000000" pitchFamily="50" charset="-128"/>
              </a:rPr>
              <a:t>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2987328534"/>
              </p:ext>
            </p:extLst>
          </p:nvPr>
        </p:nvGraphicFramePr>
        <p:xfrm>
          <a:off x="302296" y="655216"/>
          <a:ext cx="8518176" cy="5403840"/>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各市町村に意見照会したところ、現行の「別に定める基準」のとおり各市町村の判断で実施運用しており、現行どおり。</a:t>
                      </a:r>
                      <a:endParaRPr kumimoji="1" lang="en-US" altLang="ja-JP" sz="800" strike="dblStrike" baseline="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災害による一部負担金減免の要件については、国の動き等、状況をみながら検討。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事務運用についても、必要に応じて検討。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災害による「準半壊」の取扱いについては、国の動き等を注視。</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政令基準等どおり運営方針に記載して運用。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a:t>
                      </a:r>
                      <a:r>
                        <a:rPr kumimoji="1" lang="ja-JP" altLang="en-US" sz="800" dirty="0">
                          <a:solidFill>
                            <a:schemeClr val="tx1"/>
                          </a:solidFill>
                          <a:latin typeface="HGPｺﾞｼｯｸM" panose="020B0600000000000000" pitchFamily="50" charset="-128"/>
                          <a:ea typeface="HGPｺﾞｼｯｸM" panose="020B0600000000000000" pitchFamily="50" charset="-128"/>
                        </a:rPr>
                        <a:t>事業分の財源は、標準保険料率（事業費納付金の対象経費）で確保するものとする。標準保険料率で賄う対象経費は、府保険料総額（医療分）の５％を保健事業分として、事業費納付金の対象となる保健事業費（共通分）を除く部分を独自事業分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共通基準（特定健康診査、人間ドックの実施）について、運営方針に記載しているとおり運用。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次期運営方針において、人生</a:t>
                      </a:r>
                      <a:r>
                        <a:rPr kumimoji="1" lang="en-US"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年時代を見据えた予防・健康づくり事業の</a:t>
                      </a: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充実</a:t>
                      </a: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・拡大を図ることについて明記</a:t>
                      </a: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「別に定める基準」に記載しているとおり運用。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724675" y="195371"/>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資料３</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3" name="大かっこ 2"/>
          <p:cNvSpPr/>
          <p:nvPr/>
        </p:nvSpPr>
        <p:spPr>
          <a:xfrm>
            <a:off x="1562100" y="4392900"/>
            <a:ext cx="3297932" cy="47626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令和３年度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851896881"/>
              </p:ext>
            </p:extLst>
          </p:nvPr>
        </p:nvGraphicFramePr>
        <p:xfrm>
          <a:off x="396714" y="675865"/>
          <a:ext cx="8495766" cy="5146768"/>
        </p:xfrm>
        <a:graphic>
          <a:graphicData uri="http://schemas.openxmlformats.org/drawingml/2006/table">
            <a:tbl>
              <a:tblPr firstRow="1" bandRow="1">
                <a:tableStyleId>{5940675A-B579-460E-94D1-54222C63F5DA}</a:tableStyleId>
              </a:tblPr>
              <a:tblGrid>
                <a:gridCol w="1078942">
                  <a:extLst>
                    <a:ext uri="{9D8B030D-6E8A-4147-A177-3AD203B41FA5}">
                      <a16:colId xmlns:a16="http://schemas.microsoft.com/office/drawing/2014/main" val="20000"/>
                    </a:ext>
                  </a:extLst>
                </a:gridCol>
                <a:gridCol w="7920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015492">
                  <a:extLst>
                    <a:ext uri="{9D8B030D-6E8A-4147-A177-3AD203B41FA5}">
                      <a16:colId xmlns:a16="http://schemas.microsoft.com/office/drawing/2014/main" val="20004"/>
                    </a:ext>
                  </a:extLst>
                </a:gridCol>
                <a:gridCol w="2016956">
                  <a:extLst>
                    <a:ext uri="{9D8B030D-6E8A-4147-A177-3AD203B41FA5}">
                      <a16:colId xmlns:a16="http://schemas.microsoft.com/office/drawing/2014/main" val="1434373787"/>
                    </a:ext>
                  </a:extLst>
                </a:gridCol>
              </a:tblGrid>
              <a:tr h="209201">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79535">
                <a:tc vMerge="1">
                  <a:txBody>
                    <a:bodyPr/>
                    <a:lstStyle/>
                    <a:p>
                      <a:endParaRPr kumimoji="1" lang="ja-JP" altLang="en-US"/>
                    </a:p>
                  </a:txBody>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予防・健康づくり等の推進</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800" u="none" kern="1200" dirty="0" smtClean="0">
                          <a:solidFill>
                            <a:schemeClr val="tx1"/>
                          </a:solidFill>
                          <a:effectLst/>
                          <a:latin typeface="HGSｺﾞｼｯｸM" panose="020B0600000000000000" pitchFamily="50" charset="-128"/>
                          <a:ea typeface="HGSｺﾞｼｯｸM" panose="020B0600000000000000" pitchFamily="50" charset="-128"/>
                          <a:cs typeface="+mn-cs"/>
                        </a:rPr>
                        <a:t>施策推進にあたっての府と市町村の</a:t>
                      </a:r>
                      <a:endParaRPr kumimoji="1" lang="en-US" altLang="ja-JP" sz="800" u="none"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u="none" kern="1200" dirty="0" smtClean="0">
                          <a:solidFill>
                            <a:schemeClr val="tx1"/>
                          </a:solidFill>
                          <a:effectLst/>
                          <a:latin typeface="HGSｺﾞｼｯｸM" panose="020B0600000000000000" pitchFamily="50" charset="-128"/>
                          <a:ea typeface="HGSｺﾞｼｯｸM" panose="020B0600000000000000" pitchFamily="50" charset="-128"/>
                          <a:cs typeface="+mn-cs"/>
                        </a:rPr>
                        <a:t>　</a:t>
                      </a:r>
                      <a:r>
                        <a:rPr kumimoji="1" lang="ja-JP" altLang="ja-JP" sz="800" u="none" kern="1200" dirty="0" smtClean="0">
                          <a:solidFill>
                            <a:schemeClr val="tx1"/>
                          </a:solidFill>
                          <a:effectLst/>
                          <a:latin typeface="HGSｺﾞｼｯｸM" panose="020B0600000000000000" pitchFamily="50" charset="-128"/>
                          <a:ea typeface="HGSｺﾞｼｯｸM" panose="020B0600000000000000" pitchFamily="50" charset="-128"/>
                          <a:cs typeface="+mn-cs"/>
                        </a:rPr>
                        <a:t>役割を明確化</a:t>
                      </a:r>
                      <a:endParaRPr lang="en-US" altLang="ja-JP" sz="800" u="none"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特定健診受診率の向上を図るための取組みや、アスマイルの令和</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年度以降の方向性について検討。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199546064"/>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設定の是非について協議の上、新たな共同処理の必要性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共同処理ではなく、権限を有する個々の市町村が主体となって行う。</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次年度から項目名を変更</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運営方針</a:t>
                      </a:r>
                      <a:r>
                        <a:rPr lang="en-US" altLang="ja-JP" sz="800" strike="noStrike" dirty="0" smtClean="0">
                          <a:solidFill>
                            <a:schemeClr val="tx1"/>
                          </a:solidFill>
                          <a:latin typeface="HGSｺﾞｼｯｸM" panose="020B0600000000000000" pitchFamily="50" charset="-128"/>
                          <a:ea typeface="HGSｺﾞｼｯｸM" panose="020B0600000000000000" pitchFamily="50" charset="-128"/>
                        </a:rPr>
                        <a:t>Ⅷ</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（事務の共同実施）の「レ</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セプト点検」を削除し、</a:t>
                      </a:r>
                      <a:r>
                        <a:rPr lang="en-US" altLang="ja-JP" sz="800" strike="noStrike" dirty="0" smtClean="0">
                          <a:solidFill>
                            <a:schemeClr val="tx1"/>
                          </a:solidFill>
                          <a:latin typeface="HGSｺﾞｼｯｸM" panose="020B0600000000000000" pitchFamily="50" charset="-128"/>
                          <a:ea typeface="HGSｺﾞｼｯｸM" panose="020B0600000000000000" pitchFamily="50" charset="-128"/>
                        </a:rPr>
                        <a:t>Ⅵ</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（保険給付</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の適正な実施）の「施術療養費の支給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に係る共通基準の設定」に集約した</a:t>
                      </a:r>
                      <a:r>
                        <a:rPr lang="ja-JP" altLang="en-US" sz="800" strike="noStrike" dirty="0" err="1" smtClean="0">
                          <a:solidFill>
                            <a:schemeClr val="tx1"/>
                          </a:solidFill>
                          <a:latin typeface="HGSｺﾞｼｯｸM" panose="020B0600000000000000" pitchFamily="50" charset="-128"/>
                          <a:ea typeface="HGSｺﾞｼｯｸM" panose="020B0600000000000000" pitchFamily="50" charset="-128"/>
                        </a:rPr>
                        <a:t>こ</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とから項目名を変更。</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algn="l"/>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「大阪府給付点検調査に係る事務処理方針」（平成</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月策定）に基づき運用。</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都道府県</a:t>
                      </a:r>
                      <a:r>
                        <a:rPr kumimoji="1" lang="ja-JP" altLang="en-US" sz="800" dirty="0">
                          <a:solidFill>
                            <a:schemeClr val="tx1"/>
                          </a:solidFill>
                          <a:latin typeface="HGSｺﾞｼｯｸM" panose="020B0600000000000000" pitchFamily="50" charset="-128"/>
                          <a:ea typeface="HGSｺﾞｼｯｸM" panose="020B0600000000000000" pitchFamily="50" charset="-128"/>
                        </a:rPr>
                        <a:t>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同左</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保険者間調整の実情把握を行うとともに、過誤調整の好事例の横展開を図る。</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令和３年度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239886891"/>
              </p:ext>
            </p:extLst>
          </p:nvPr>
        </p:nvGraphicFramePr>
        <p:xfrm>
          <a:off x="324706" y="655735"/>
          <a:ext cx="8495767" cy="4688177"/>
        </p:xfrm>
        <a:graphic>
          <a:graphicData uri="http://schemas.openxmlformats.org/drawingml/2006/table">
            <a:tbl>
              <a:tblPr firstRow="1" bandRow="1">
                <a:tableStyleId>{5940675A-B579-460E-94D1-54222C63F5DA}</a:tableStyleId>
              </a:tblPr>
              <a:tblGrid>
                <a:gridCol w="662815">
                  <a:extLst>
                    <a:ext uri="{9D8B030D-6E8A-4147-A177-3AD203B41FA5}">
                      <a16:colId xmlns:a16="http://schemas.microsoft.com/office/drawing/2014/main" val="20000"/>
                    </a:ext>
                  </a:extLst>
                </a:gridCol>
                <a:gridCol w="662815">
                  <a:extLst>
                    <a:ext uri="{9D8B030D-6E8A-4147-A177-3AD203B41FA5}">
                      <a16:colId xmlns:a16="http://schemas.microsoft.com/office/drawing/2014/main" val="3837712147"/>
                    </a:ext>
                  </a:extLst>
                </a:gridCol>
                <a:gridCol w="730292">
                  <a:extLst>
                    <a:ext uri="{9D8B030D-6E8A-4147-A177-3AD203B41FA5}">
                      <a16:colId xmlns:a16="http://schemas.microsoft.com/office/drawing/2014/main" val="20001"/>
                    </a:ext>
                  </a:extLst>
                </a:gridCol>
                <a:gridCol w="2124485">
                  <a:extLst>
                    <a:ext uri="{9D8B030D-6E8A-4147-A177-3AD203B41FA5}">
                      <a16:colId xmlns:a16="http://schemas.microsoft.com/office/drawing/2014/main" val="20002"/>
                    </a:ext>
                  </a:extLst>
                </a:gridCol>
                <a:gridCol w="2124485">
                  <a:extLst>
                    <a:ext uri="{9D8B030D-6E8A-4147-A177-3AD203B41FA5}">
                      <a16:colId xmlns:a16="http://schemas.microsoft.com/office/drawing/2014/main" val="20003"/>
                    </a:ext>
                  </a:extLst>
                </a:gridCol>
                <a:gridCol w="2190875">
                  <a:extLst>
                    <a:ext uri="{9D8B030D-6E8A-4147-A177-3AD203B41FA5}">
                      <a16:colId xmlns:a16="http://schemas.microsoft.com/office/drawing/2014/main" val="2456565398"/>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7001">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rgbClr val="00B05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令和元年度に整理済み（令和元年度からの</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同左</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171450" indent="-171450">
                        <a:buFont typeface="Arial" panose="020B0604020202020204" pitchFamily="34" charset="0"/>
                        <a:buChar cha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新たな取り組みとして、国保連による委託解除後、国保連顧問弁護士、保険者、国保連の協議の場を設定し、法的解決の支援を行う。</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indent="-171450">
                        <a:buFont typeface="Arial" panose="020B0604020202020204" pitchFamily="34" charset="0"/>
                        <a:buChar cha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国保連と府共催で研修会を実施。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indent="-171450">
                        <a:buFont typeface="Arial" panose="020B0604020202020204" pitchFamily="34" charset="0"/>
                        <a:buChar cha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引き続き、国保連合会と府が開催する研修会を活用した能力向上と第三者求償事務アドバイザーの活用に向けた取組を実施。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国保連合会において、市町村の意向を踏まえつつ、被保険者証発行業務の共同処理の実施に向けて調整。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（希望する市町村は先行実施済み）</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高齢受給者証等との一体化に向け、引き続き、検討</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2">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国保連合会において被保険者証発行業務の共同処理の実施に向けた調整。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引き続き、高齢受給者証等との一体化に向けた検討。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pPr marL="171450" indent="-171450">
                        <a:buFont typeface="Arial" panose="020B0604020202020204" pitchFamily="34" charset="0"/>
                        <a:buChar cha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オンライン資格確認導入に向けた事務処理 を円滑に各保険者で進めるための検討を行う。</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オンライン資格確認の実施状況をみながら、事務処理の標準化を検討。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err="1" smtClean="0">
                          <a:solidFill>
                            <a:schemeClr val="tx1"/>
                          </a:solidFill>
                          <a:latin typeface="HGSｺﾞｼｯｸM" panose="020B0600000000000000" pitchFamily="50" charset="-128"/>
                          <a:ea typeface="HGSｺﾞｼｯｸM" panose="020B0600000000000000" pitchFamily="50" charset="-128"/>
                        </a:rPr>
                        <a:t>ー</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err="1" smtClean="0">
                          <a:solidFill>
                            <a:schemeClr val="tx1"/>
                          </a:solidFill>
                          <a:latin typeface="HGSｺﾞｼｯｸM" panose="020B0600000000000000" pitchFamily="50" charset="-128"/>
                          <a:ea typeface="HGSｺﾞｼｯｸM" panose="020B0600000000000000" pitchFamily="50" charset="-128"/>
                        </a:rPr>
                        <a:t>ー</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indent="-171450">
                        <a:buFont typeface="Arial" panose="020B0604020202020204" pitchFamily="34" charset="0"/>
                        <a:buChar cha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各市町村の機器更新の時期を踏まえながら、証の様式統一に向けた検討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証の様式統一に向けた検討。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505625247"/>
              </p:ext>
            </p:extLst>
          </p:nvPr>
        </p:nvGraphicFramePr>
        <p:xfrm>
          <a:off x="457200" y="764704"/>
          <a:ext cx="8495766" cy="4927416"/>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各市町村の状況を再確認し、基準の統一が</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可能なものについて検討。</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5038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府内の収納率は依然として全国平均を大きく下回っており、まだまだ底上げが必要なため、引き続き実績（目標収納率）と併せ、取組（収納率上昇目標）両面からの評価として、現行どおり。</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引き続き、実績（目標収納率）と併せ、取組（収納率上昇目標）両面からの評価として取組を進めていく。</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7441112"/>
                  </a:ext>
                </a:extLst>
              </a:tr>
              <a:tr h="4787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医療費適正化に関する啓発など、被保険者や関係機関等に対する広報事業について、府と市町村による共同実施。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13968001"/>
                  </a:ext>
                </a:extLst>
              </a:tr>
              <a:tr h="4351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報奨金制度</a:t>
                      </a: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rgbClr val="00B05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rgbClr val="00B050"/>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令和３年度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Tree>
    <p:extLst>
      <p:ext uri="{BB962C8B-B14F-4D97-AF65-F5344CB8AC3E}">
        <p14:creationId xmlns:p14="http://schemas.microsoft.com/office/powerpoint/2010/main" val="714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080859375"/>
              </p:ext>
            </p:extLst>
          </p:nvPr>
        </p:nvGraphicFramePr>
        <p:xfrm>
          <a:off x="457200" y="764704"/>
          <a:ext cx="8495766" cy="3797333"/>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激変緩和措置期間中である令和５年度末までは、現行制度を継続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令和３年度以降の取扱いを検討したところ、各市町村に意見照会した結果、激変緩和措置期間中の令和５年度末までは、現行制度を維持。</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令和６年度以降のあり方については、対象者の推移や他府県の状況、他制度との影響など情報収集・検証を行い、方向性を検討。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令和６年度以降のあり方について、対象者の推移や他府県の状況、他制度への影響など情報収集・検証を行い、方向性を検討。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高額療養費の計算方法等</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高額療養費の計算方法や申請勧奨事務に係る取組等について、府内共通基準を設定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各市町村の現状把握・意見照会したところ、現行の事務運用のとおり、各市町村の判断で実施運用しているため、現行どおり運用。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歳以上の世帯における手続きの簡素化について、引き続き、検討。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また、</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69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歳以下の手続きの簡素化についても、今後検討。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統一</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33333119"/>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別途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rgbClr val="00B05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rgbClr val="00B050"/>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dirty="0" smtClean="0">
                        <a:solidFill>
                          <a:srgbClr val="FF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令和３年度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5</a:t>
            </a:fld>
            <a:endParaRPr kumimoji="1" lang="ja-JP" altLang="en-US"/>
          </a:p>
        </p:txBody>
      </p:sp>
    </p:spTree>
    <p:extLst>
      <p:ext uri="{BB962C8B-B14F-4D97-AF65-F5344CB8AC3E}">
        <p14:creationId xmlns:p14="http://schemas.microsoft.com/office/powerpoint/2010/main" val="1248674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3780</TotalTime>
  <Words>2338</Words>
  <Application>Microsoft Office PowerPoint</Application>
  <PresentationFormat>画面に合わせる (4:3)</PresentationFormat>
  <Paragraphs>232</Paragraphs>
  <Slides>5</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ＭＳ Ｐゴシック</vt:lpstr>
      <vt:lpstr>游ゴシック</vt:lpstr>
      <vt:lpstr>Arial</vt:lpstr>
      <vt:lpstr>Calibri</vt:lpstr>
      <vt:lpstr>Wingdings</vt:lpstr>
      <vt:lpstr>Office ​​テーマ</vt:lpstr>
      <vt:lpstr>令和３年度　事業運営検討Ｗ・Ｇの検討事項</vt:lpstr>
      <vt:lpstr>令和３年度　事業運営検討Ｗ・Ｇの検討事項</vt:lpstr>
      <vt:lpstr>令和３年度　事業運営検討Ｗ・Ｇの検討事項</vt:lpstr>
      <vt:lpstr>令和３年度　事業運営検討Ｗ・Ｇの検討事項</vt:lpstr>
      <vt:lpstr>令和３年度　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木澤　まゆみ</cp:lastModifiedBy>
  <cp:revision>268</cp:revision>
  <cp:lastPrinted>2021-02-15T10:57:52Z</cp:lastPrinted>
  <dcterms:created xsi:type="dcterms:W3CDTF">2016-01-05T01:34:32Z</dcterms:created>
  <dcterms:modified xsi:type="dcterms:W3CDTF">2021-05-13T03:07:47Z</dcterms:modified>
</cp:coreProperties>
</file>